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1206" r:id="rId2"/>
    <p:sldId id="1608" r:id="rId3"/>
    <p:sldId id="1584" r:id="rId4"/>
    <p:sldId id="1609" r:id="rId5"/>
    <p:sldId id="1610" r:id="rId6"/>
    <p:sldId id="1077" r:id="rId7"/>
    <p:sldId id="605" r:id="rId8"/>
    <p:sldId id="1661" r:id="rId9"/>
    <p:sldId id="1614" r:id="rId10"/>
    <p:sldId id="1615" r:id="rId11"/>
    <p:sldId id="1617" r:id="rId12"/>
    <p:sldId id="1619" r:id="rId13"/>
    <p:sldId id="1620" r:id="rId14"/>
    <p:sldId id="1621" r:id="rId15"/>
    <p:sldId id="1622" r:id="rId16"/>
    <p:sldId id="1623" r:id="rId17"/>
    <p:sldId id="1381" r:id="rId18"/>
    <p:sldId id="1625" r:id="rId19"/>
    <p:sldId id="1626" r:id="rId20"/>
    <p:sldId id="1627" r:id="rId21"/>
    <p:sldId id="1628" r:id="rId22"/>
    <p:sldId id="1629" r:id="rId23"/>
    <p:sldId id="1695" r:id="rId24"/>
    <p:sldId id="1697" r:id="rId25"/>
    <p:sldId id="1654" r:id="rId26"/>
    <p:sldId id="1296" r:id="rId27"/>
    <p:sldId id="1481" r:id="rId28"/>
    <p:sldId id="1631" r:id="rId29"/>
    <p:sldId id="1459" r:id="rId30"/>
    <p:sldId id="1116" r:id="rId31"/>
    <p:sldId id="1072" r:id="rId32"/>
    <p:sldId id="1402" r:id="rId33"/>
    <p:sldId id="1328" r:id="rId34"/>
    <p:sldId id="1329" r:id="rId35"/>
    <p:sldId id="1656" r:id="rId36"/>
    <p:sldId id="1657" r:id="rId37"/>
    <p:sldId id="1658" r:id="rId38"/>
    <p:sldId id="1659" r:id="rId39"/>
    <p:sldId id="1429" r:id="rId40"/>
    <p:sldId id="1485" r:id="rId41"/>
    <p:sldId id="1152" r:id="rId42"/>
    <p:sldId id="1153" r:id="rId43"/>
    <p:sldId id="1632" r:id="rId44"/>
    <p:sldId id="1634" r:id="rId45"/>
    <p:sldId id="1639" r:id="rId46"/>
    <p:sldId id="1640" r:id="rId47"/>
    <p:sldId id="1645" r:id="rId48"/>
    <p:sldId id="1652" r:id="rId49"/>
    <p:sldId id="1339" r:id="rId50"/>
    <p:sldId id="1340" r:id="rId51"/>
    <p:sldId id="1341" r:id="rId52"/>
    <p:sldId id="1138" r:id="rId53"/>
    <p:sldId id="1096" r:id="rId54"/>
    <p:sldId id="1097" r:id="rId55"/>
    <p:sldId id="1686" r:id="rId56"/>
    <p:sldId id="1194" r:id="rId57"/>
    <p:sldId id="1653" r:id="rId5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35" charset="0"/>
        <a:ea typeface="ＭＳ Ｐゴシック" pitchFamily="35" charset="-128"/>
        <a:cs typeface="ＭＳ Ｐゴシック" pitchFamily="3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wilkeE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35CB3C"/>
    <a:srgbClr val="A779FF"/>
    <a:srgbClr val="A3FFFF"/>
    <a:srgbClr val="99FFCC"/>
    <a:srgbClr val="F8F8F8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7"/>
    <p:restoredTop sz="83645" autoAdjust="0"/>
  </p:normalViewPr>
  <p:slideViewPr>
    <p:cSldViewPr snapToGrid="0">
      <p:cViewPr varScale="1">
        <p:scale>
          <a:sx n="54" d="100"/>
          <a:sy n="54" d="100"/>
        </p:scale>
        <p:origin x="15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5360"/>
    </p:cViewPr>
  </p:sorterViewPr>
  <p:notesViewPr>
    <p:cSldViewPr snapToGrid="0">
      <p:cViewPr varScale="1">
        <p:scale>
          <a:sx n="53" d="100"/>
          <a:sy n="53" d="100"/>
        </p:scale>
        <p:origin x="29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hartmanrl\Desktop\UIA%20Study\Presentations,%20Abstracts,%20Papers\Simulator\SDLP%20manuscript\AdditionalLateralPlots_SDLP_55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huestis:Documents:MAH%20Business2012:Heilig:ClinicalReview3-28-12:040CTDATdataHuestis3-23-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v>THC</c:v>
          </c:tx>
          <c:spPr>
            <a:ln w="508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'Comparison Graph'!$D$13:$D$19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20</c:v>
                </c:pt>
              </c:numCache>
            </c:numRef>
          </c:xVal>
          <c:yVal>
            <c:numRef>
              <c:f>'Comparison Graph'!$E$13:$E$19</c:f>
              <c:numCache>
                <c:formatCode>General</c:formatCode>
                <c:ptCount val="7"/>
                <c:pt idx="0">
                  <c:v>33.315182833333317</c:v>
                </c:pt>
                <c:pt idx="1">
                  <c:v>33.573650833333318</c:v>
                </c:pt>
                <c:pt idx="2">
                  <c:v>33.832118833333361</c:v>
                </c:pt>
                <c:pt idx="3">
                  <c:v>34.607522833333341</c:v>
                </c:pt>
                <c:pt idx="4">
                  <c:v>35.124458833333343</c:v>
                </c:pt>
                <c:pt idx="5">
                  <c:v>35.899862833333287</c:v>
                </c:pt>
                <c:pt idx="6">
                  <c:v>38.484542833333244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30-2A4C-9EBF-79C862D31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7483232"/>
        <c:axId val="-2147480384"/>
      </c:scatterChart>
      <c:scatterChart>
        <c:scatterStyle val="lineMarker"/>
        <c:varyColors val="0"/>
        <c:ser>
          <c:idx val="0"/>
          <c:order val="0"/>
          <c:tx>
            <c:v>BrAC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'Comparison Graph'!$D$4:$D$9</c:f>
              <c:numCache>
                <c:formatCode>0.00</c:formatCode>
                <c:ptCount val="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0.05</c:v>
                </c:pt>
                <c:pt idx="4">
                  <c:v>8.0000000000000099E-2</c:v>
                </c:pt>
                <c:pt idx="5">
                  <c:v>0.1</c:v>
                </c:pt>
              </c:numCache>
            </c:numRef>
          </c:xVal>
          <c:yVal>
            <c:numRef>
              <c:f>'Comparison Graph'!$E$4:$E$9</c:f>
              <c:numCache>
                <c:formatCode>General</c:formatCode>
                <c:ptCount val="6"/>
                <c:pt idx="0">
                  <c:v>33.315182833333317</c:v>
                </c:pt>
                <c:pt idx="1">
                  <c:v>33.737030833333343</c:v>
                </c:pt>
                <c:pt idx="2">
                  <c:v>34.15887883333334</c:v>
                </c:pt>
                <c:pt idx="3">
                  <c:v>35.424422833333317</c:v>
                </c:pt>
                <c:pt idx="4">
                  <c:v>36.689966833333287</c:v>
                </c:pt>
                <c:pt idx="5">
                  <c:v>37.533662833333317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30-2A4C-9EBF-79C862D31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7474160"/>
        <c:axId val="-2147476480"/>
      </c:scatterChart>
      <c:valAx>
        <c:axId val="-2147483232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2800" b="0">
                    <a:solidFill>
                      <a:schemeClr val="accent1"/>
                    </a:solidFill>
                    <a:latin typeface="+mn-lt"/>
                    <a:cs typeface="Arial" pitchFamily="34" charset="0"/>
                  </a:defRPr>
                </a:pPr>
                <a:r>
                  <a:rPr lang="en-US" sz="2800" b="0" dirty="0">
                    <a:solidFill>
                      <a:schemeClr val="accent1"/>
                    </a:solidFill>
                    <a:latin typeface="+mn-lt"/>
                    <a:cs typeface="Arial" pitchFamily="34" charset="0"/>
                  </a:rPr>
                  <a:t>THC (µg/L)</a:t>
                </a:r>
              </a:p>
            </c:rich>
          </c:tx>
          <c:layout>
            <c:manualLayout>
              <c:xMode val="edge"/>
              <c:yMode val="edge"/>
              <c:x val="0.45576766045270001"/>
              <c:y val="0.90042194092826999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2400">
                <a:latin typeface="+mn-lt"/>
                <a:cs typeface="Arial" pitchFamily="34" charset="0"/>
              </a:defRPr>
            </a:pPr>
            <a:endParaRPr lang="en-US"/>
          </a:p>
        </c:txPr>
        <c:crossAx val="-2147480384"/>
        <c:crosses val="autoZero"/>
        <c:crossBetween val="midCat"/>
        <c:minorUnit val="1"/>
      </c:valAx>
      <c:valAx>
        <c:axId val="-2147480384"/>
        <c:scaling>
          <c:orientation val="minMax"/>
          <c:max val="39"/>
          <c:min val="3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 b="0">
                    <a:solidFill>
                      <a:schemeClr val="accent1"/>
                    </a:solidFill>
                    <a:latin typeface="+mn-lt"/>
                    <a:cs typeface="Arial" pitchFamily="34" charset="0"/>
                  </a:defRPr>
                </a:pPr>
                <a:r>
                  <a:rPr lang="en-US" sz="2800" b="0" dirty="0">
                    <a:solidFill>
                      <a:schemeClr val="accent1"/>
                    </a:solidFill>
                    <a:latin typeface="+mn-lt"/>
                    <a:cs typeface="Arial" pitchFamily="34" charset="0"/>
                  </a:rPr>
                  <a:t>SDLP (cm)</a:t>
                </a:r>
              </a:p>
            </c:rich>
          </c:tx>
          <c:layout>
            <c:manualLayout>
              <c:xMode val="edge"/>
              <c:yMode val="edge"/>
              <c:x val="1.52910406198152E-2"/>
              <c:y val="0.4119465599586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2400">
                <a:latin typeface="+mn-lt"/>
                <a:cs typeface="Arial" pitchFamily="34" charset="0"/>
              </a:defRPr>
            </a:pPr>
            <a:endParaRPr lang="en-US"/>
          </a:p>
        </c:txPr>
        <c:crossAx val="-2147483232"/>
        <c:crossesAt val="0"/>
        <c:crossBetween val="midCat"/>
      </c:valAx>
      <c:valAx>
        <c:axId val="-2147476480"/>
        <c:scaling>
          <c:orientation val="minMax"/>
          <c:max val="29"/>
          <c:min val="23"/>
        </c:scaling>
        <c:delete val="1"/>
        <c:axPos val="r"/>
        <c:numFmt formatCode="General" sourceLinked="1"/>
        <c:majorTickMark val="out"/>
        <c:minorTickMark val="none"/>
        <c:tickLblPos val="none"/>
        <c:crossAx val="-2147474160"/>
        <c:crosses val="max"/>
        <c:crossBetween val="midCat"/>
      </c:valAx>
      <c:valAx>
        <c:axId val="-2147474160"/>
        <c:scaling>
          <c:orientation val="minMax"/>
          <c:max val="0.1"/>
        </c:scaling>
        <c:delete val="0"/>
        <c:axPos val="t"/>
        <c:title>
          <c:tx>
            <c:rich>
              <a:bodyPr/>
              <a:lstStyle/>
              <a:p>
                <a:pPr>
                  <a:defRPr sz="2400">
                    <a:solidFill>
                      <a:schemeClr val="accent1"/>
                    </a:solidFill>
                    <a:latin typeface="+mn-lt"/>
                  </a:defRPr>
                </a:pPr>
                <a:r>
                  <a:rPr lang="en-US" sz="2400" b="0" dirty="0">
                    <a:solidFill>
                      <a:schemeClr val="accent1"/>
                    </a:solidFill>
                    <a:latin typeface="+mn-lt"/>
                    <a:cs typeface="Arial" pitchFamily="34" charset="0"/>
                  </a:rPr>
                  <a:t>BrAC (g/210L)</a:t>
                </a:r>
              </a:p>
            </c:rich>
          </c:tx>
          <c:layout>
            <c:manualLayout>
              <c:xMode val="edge"/>
              <c:yMode val="edge"/>
              <c:x val="0.44276695938087401"/>
              <c:y val="1.91256830601093E-2"/>
            </c:manualLayout>
          </c:layout>
          <c:overlay val="0"/>
        </c:title>
        <c:numFmt formatCode="0.00" sourceLinked="1"/>
        <c:majorTickMark val="out"/>
        <c:minorTickMark val="in"/>
        <c:tickLblPos val="nextTo"/>
        <c:txPr>
          <a:bodyPr/>
          <a:lstStyle/>
          <a:p>
            <a:pPr>
              <a:defRPr sz="2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47476480"/>
        <c:crosses val="max"/>
        <c:crossBetween val="midCat"/>
        <c:majorUnit val="0.02"/>
        <c:minorUnit val="0.01"/>
      </c:valAx>
    </c:plotArea>
    <c:legend>
      <c:legendPos val="r"/>
      <c:layout>
        <c:manualLayout>
          <c:xMode val="edge"/>
          <c:yMode val="edge"/>
          <c:x val="0.80986683206446997"/>
          <c:y val="0.70195925304419304"/>
          <c:w val="0.128160764737794"/>
          <c:h val="0.10533281700443201"/>
        </c:manualLayout>
      </c:layout>
      <c:overlay val="1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Sheet1!$B$14:$F$14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1.2</c:v>
                  </c:pt>
                  <c:pt idx="2">
                    <c:v>1.2</c:v>
                  </c:pt>
                  <c:pt idx="3">
                    <c:v>1.8</c:v>
                  </c:pt>
                  <c:pt idx="4">
                    <c:v>0.8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31750">
                <a:solidFill>
                  <a:schemeClr val="tx2"/>
                </a:solidFill>
              </a:ln>
            </c:spPr>
          </c:errBars>
          <c:cat>
            <c:strRef>
              <c:f>Sheet1!$A$18:$E$18</c:f>
              <c:strCache>
                <c:ptCount val="5"/>
                <c:pt idx="0">
                  <c:v>BL</c:v>
                </c:pt>
                <c:pt idx="1">
                  <c:v>D 8</c:v>
                </c:pt>
                <c:pt idx="2">
                  <c:v>D 14-16</c:v>
                </c:pt>
                <c:pt idx="3">
                  <c:v>D 21-23</c:v>
                </c:pt>
                <c:pt idx="4">
                  <c:v>Control</c:v>
                </c:pt>
              </c:strCache>
            </c:strRef>
          </c:cat>
          <c:val>
            <c:numRef>
              <c:f>Sheet1!$A$19:$E$19</c:f>
              <c:numCache>
                <c:formatCode>0.0</c:formatCode>
                <c:ptCount val="5"/>
                <c:pt idx="0">
                  <c:v>19</c:v>
                </c:pt>
                <c:pt idx="1">
                  <c:v>18</c:v>
                </c:pt>
                <c:pt idx="2">
                  <c:v>17</c:v>
                </c:pt>
                <c:pt idx="3">
                  <c:v>17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D8-E244-8052-7E2092DD9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7135200"/>
        <c:axId val="-2147132880"/>
      </c:barChart>
      <c:catAx>
        <c:axId val="-214713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>
                <a:solidFill>
                  <a:schemeClr val="tx2"/>
                </a:solidFill>
                <a:latin typeface="Arial"/>
              </a:defRPr>
            </a:pPr>
            <a:endParaRPr lang="en-US"/>
          </a:p>
        </c:txPr>
        <c:crossAx val="-2147132880"/>
        <c:crosses val="autoZero"/>
        <c:auto val="1"/>
        <c:lblAlgn val="ctr"/>
        <c:lblOffset val="100"/>
        <c:noMultiLvlLbl val="0"/>
      </c:catAx>
      <c:valAx>
        <c:axId val="-2147132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800" baseline="0">
                <a:solidFill>
                  <a:schemeClr val="tx2"/>
                </a:solidFill>
                <a:latin typeface="Arial"/>
              </a:defRPr>
            </a:pPr>
            <a:endParaRPr lang="en-US"/>
          </a:p>
        </c:txPr>
        <c:crossAx val="-2147135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5"/>
                <c:pt idx="0">
                  <c:v>8.2000000000000011</c:v>
                </c:pt>
                <c:pt idx="1">
                  <c:v>3.1</c:v>
                </c:pt>
                <c:pt idx="2">
                  <c:v>1.6</c:v>
                </c:pt>
                <c:pt idx="3">
                  <c:v>2.1</c:v>
                </c:pt>
                <c:pt idx="4">
                  <c:v>0.4</c:v>
                </c:pt>
              </c:numLit>
            </c:plus>
            <c:minus>
              <c:numLit>
                <c:formatCode>General</c:formatCode>
                <c:ptCount val="5"/>
                <c:pt idx="0">
                  <c:v>8.2000000000000011</c:v>
                </c:pt>
                <c:pt idx="1">
                  <c:v>3.1</c:v>
                </c:pt>
                <c:pt idx="2">
                  <c:v>1.6</c:v>
                </c:pt>
                <c:pt idx="3">
                  <c:v>2.1</c:v>
                </c:pt>
                <c:pt idx="4">
                  <c:v>0.4</c:v>
                </c:pt>
              </c:numLit>
            </c:minus>
            <c:spPr>
              <a:ln w="34925"/>
            </c:spPr>
          </c:errBars>
          <c:cat>
            <c:strRef>
              <c:f>Sheet1!$B$1:$B$5</c:f>
              <c:strCache>
                <c:ptCount val="5"/>
                <c:pt idx="0">
                  <c:v>BL</c:v>
                </c:pt>
                <c:pt idx="1">
                  <c:v>D 8</c:v>
                </c:pt>
                <c:pt idx="2">
                  <c:v>D 14-16</c:v>
                </c:pt>
                <c:pt idx="3">
                  <c:v>D 21-23</c:v>
                </c:pt>
                <c:pt idx="4">
                  <c:v>Control</c:v>
                </c:pt>
              </c:strCache>
            </c:strRef>
          </c:cat>
          <c:val>
            <c:numRef>
              <c:f>Sheet1!$C$1:$C$5</c:f>
              <c:numCache>
                <c:formatCode>General</c:formatCode>
                <c:ptCount val="5"/>
                <c:pt idx="0">
                  <c:v>23.4</c:v>
                </c:pt>
                <c:pt idx="1">
                  <c:v>8.7000000000000011</c:v>
                </c:pt>
                <c:pt idx="2">
                  <c:v>5.6</c:v>
                </c:pt>
                <c:pt idx="3">
                  <c:v>8.8000000000000007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5-014B-9604-DCC9C6048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7101424"/>
        <c:axId val="-2147099104"/>
      </c:barChart>
      <c:catAx>
        <c:axId val="-214710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>
                <a:solidFill>
                  <a:schemeClr val="tx2"/>
                </a:solidFill>
              </a:defRPr>
            </a:pPr>
            <a:endParaRPr lang="en-US"/>
          </a:p>
        </c:txPr>
        <c:crossAx val="-2147099104"/>
        <c:crosses val="autoZero"/>
        <c:auto val="1"/>
        <c:lblAlgn val="ctr"/>
        <c:lblOffset val="100"/>
        <c:noMultiLvlLbl val="0"/>
      </c:catAx>
      <c:valAx>
        <c:axId val="-2147099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>
                <a:solidFill>
                  <a:schemeClr val="tx2"/>
                </a:solidFill>
              </a:defRPr>
            </a:pPr>
            <a:endParaRPr lang="en-US"/>
          </a:p>
        </c:txPr>
        <c:crossAx val="-2147101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0.31667</cdr:x>
      <cdr:y>0.05714</cdr:y>
    </cdr:from>
    <cdr:to>
      <cdr:x>0.41667</cdr:x>
      <cdr:y>0.22857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304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010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algn="ctr"/>
            <a:r>
              <a:rPr lang="en-US" dirty="0"/>
              <a:t>Cannabis Impaired Driving: </a:t>
            </a:r>
            <a:br>
              <a:rPr lang="en-US" dirty="0"/>
            </a:br>
            <a:r>
              <a:rPr lang="en-US" dirty="0"/>
              <a:t>A Short Term Consequence of Cannabis Medicalization &amp; Commercialization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Professor Dr. Dr. Marilyn A. Huestis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597900"/>
            <a:ext cx="700881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SAM Summit, Atlanta, GA April 5, 2018</a:t>
            </a:r>
          </a:p>
          <a:p>
            <a:pPr algn="ctr"/>
            <a:fld id="{80398E39-B3E9-E94D-8B5E-7E56F20FBD00}" type="slidenum">
              <a:rPr lang="en-US" smtClean="0">
                <a:solidFill>
                  <a:srgbClr val="0066FF"/>
                </a:solidFill>
              </a:rPr>
              <a:pPr algn="ctr"/>
              <a:t>‹#›</a:t>
            </a:fld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2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FC21AE27-F4F2-A344-BB62-38FA9ACA70F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88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8E27C-7011-0443-8927-C04CDB2F8F7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54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8.2 &amp; 13.1 blood THC similar to 0.05</a:t>
            </a:r>
            <a:r>
              <a:rPr lang="en-US" baseline="0" dirty="0"/>
              <a:t> &amp; 0.08 BrAC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4FEE4-B29C-4045-9784-C4E7ACF634F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5A429-A86D-4E07-A92D-39203D80738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7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measure </a:t>
            </a:r>
            <a:r>
              <a:rPr lang="en-US" baseline="0" dirty="0"/>
              <a:t>is percent time. </a:t>
            </a:r>
          </a:p>
          <a:p>
            <a:r>
              <a:rPr lang="en-US" baseline="0" dirty="0"/>
              <a:t>% speed high and % speed low are % time spent &gt;10% above or below the limit % speed high is </a:t>
            </a:r>
            <a:r>
              <a:rPr lang="en-US" u="sng" baseline="0" dirty="0"/>
              <a:t>% time speeding</a:t>
            </a:r>
            <a:r>
              <a:rPr lang="en-US" baseline="0" dirty="0"/>
              <a:t> by more than 10% of the speed limit. 0 is case where no time was spent more than 10% above the limit.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8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 Means this is the model that</a:t>
            </a:r>
            <a:r>
              <a:rPr lang="en-US" baseline="0" dirty="0"/>
              <a:t> had the THC*BrAC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8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Impact of Marijuana Legalization in Washington State - 2017 DAID Conference</a:t>
            </a:r>
          </a:p>
        </p:txBody>
      </p:sp>
      <p:sp>
        <p:nvSpPr>
          <p:cNvPr id="4813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81785" indent="-298621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02876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87718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70881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65404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137206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20372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0353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300" baseline="0" dirty="0">
                <a:solidFill>
                  <a:schemeClr val="tx1"/>
                </a:solidFill>
              </a:rPr>
              <a:t>August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Chuck Hayes, IACP</a:t>
            </a:r>
          </a:p>
        </p:txBody>
      </p:sp>
      <p:sp>
        <p:nvSpPr>
          <p:cNvPr id="4813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81785" indent="-298621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02876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87718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70881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65404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137206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20372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0353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71ED922-2C62-4570-94EF-9C2DD11F998A}" type="slidenum">
              <a:rPr lang="en-US" altLang="en-US" sz="1300" baseline="0">
                <a:solidFill>
                  <a:schemeClr val="tx1"/>
                </a:solidFill>
              </a:rPr>
              <a:pPr/>
              <a:t>23</a:t>
            </a:fld>
            <a:endParaRPr lang="en-US" altLang="en-US" sz="13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7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Impact of Marijuana Legalization in Washington State - 2017 DAID Conference</a:t>
            </a:r>
          </a:p>
        </p:txBody>
      </p:sp>
      <p:sp>
        <p:nvSpPr>
          <p:cNvPr id="4813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81785" indent="-298621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02876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87718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70881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65404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137206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20372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0353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300" baseline="0" dirty="0">
                <a:solidFill>
                  <a:schemeClr val="tx1"/>
                </a:solidFill>
              </a:rPr>
              <a:t>August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Chuck Hayes, IACP</a:t>
            </a:r>
          </a:p>
        </p:txBody>
      </p:sp>
      <p:sp>
        <p:nvSpPr>
          <p:cNvPr id="4813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81785" indent="-298621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02876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87718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70881" indent="-238226"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65404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137206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20372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03534" indent="-238226" eaLnBrk="0" fontAlgn="base" hangingPunct="0">
              <a:spcBef>
                <a:spcPct val="0"/>
              </a:spcBef>
              <a:spcAft>
                <a:spcPct val="0"/>
              </a:spcAft>
              <a:defRPr sz="4200" baseline="-250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71ED922-2C62-4570-94EF-9C2DD11F998A}" type="slidenum">
              <a:rPr lang="en-US" altLang="en-US" sz="1300" baseline="0">
                <a:solidFill>
                  <a:schemeClr val="tx1"/>
                </a:solidFill>
              </a:rPr>
              <a:pPr/>
              <a:t>24</a:t>
            </a:fld>
            <a:endParaRPr lang="en-US" altLang="en-US" sz="13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81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Blue are control VT  that are significantly</a:t>
            </a:r>
            <a:r>
              <a:rPr lang="en-US" baseline="0" dirty="0"/>
              <a:t> decreased with chronic cannabis smoking.</a:t>
            </a:r>
          </a:p>
          <a:p>
            <a:r>
              <a:rPr lang="en-US" baseline="0" dirty="0"/>
              <a:t>Green show areas of brain that were not significantly decreased.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E1FC3-10FE-44DD-AF8B-0AF287A4107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3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E1FC3-10FE-44DD-AF8B-0AF287A4107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44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5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 Significantly</a:t>
            </a:r>
            <a:r>
              <a:rPr lang="en-US" baseline="0" dirty="0"/>
              <a:t> different to baseline</a:t>
            </a:r>
          </a:p>
          <a:p>
            <a:r>
              <a:rPr lang="en-US" baseline="0" dirty="0"/>
              <a:t>*  Significantly different to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C8D41-A811-4CDC-844B-3CE6D1F01D95}" type="slidenum">
              <a:rPr lang="en-US" smtClean="0">
                <a:latin typeface="Times" pitchFamily="18" charset="0"/>
              </a:rPr>
              <a:pPr/>
              <a:t>3</a:t>
            </a:fld>
            <a:endParaRPr lang="en-US" dirty="0">
              <a:latin typeface="Times" pitchFamily="18" charset="0"/>
            </a:endParaRPr>
          </a:p>
        </p:txBody>
      </p:sp>
      <p:sp>
        <p:nvSpPr>
          <p:cNvPr id="147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54550" cy="3490913"/>
          </a:xfrm>
          <a:solidFill>
            <a:srgbClr val="FFFFFF"/>
          </a:solidFill>
          <a:ln/>
        </p:spPr>
      </p:sp>
      <p:sp>
        <p:nvSpPr>
          <p:cNvPr id="1474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24586" y="4410949"/>
            <a:ext cx="4759607" cy="47401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816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So switching gears a little bit, I want to talk briefly about how we test for marijuana use.  Testing also affected by BMI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6CC66C-18A6-8144-B515-2C818E3892C4}" type="slidenum">
              <a:rPr lang="en-US" altLang="en-US">
                <a:latin typeface="Garamond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78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8B415-3A24-4DED-9095-56AF25304BE9}" type="slidenum">
              <a:rPr lang="en-US" smtClean="0">
                <a:latin typeface="Times" pitchFamily="18" charset="0"/>
              </a:rPr>
              <a:pPr/>
              <a:t>49</a:t>
            </a:fld>
            <a:endParaRPr lang="en-US" dirty="0">
              <a:latin typeface="Times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0671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the slide with the saved picture pasted in. </a:t>
            </a:r>
            <a:r>
              <a:rPr lang="en-US" i="1" dirty="0"/>
              <a:t>This</a:t>
            </a:r>
            <a:r>
              <a:rPr lang="en-US" i="0" dirty="0"/>
              <a:t> can be re-scaled as you wish. (I did re-scale it slightly.) This is the slide</a:t>
            </a:r>
            <a:r>
              <a:rPr lang="en-US" i="0" baseline="0" dirty="0"/>
              <a:t> you want for your presentation.</a:t>
            </a:r>
          </a:p>
          <a:p>
            <a:endParaRPr lang="en-US" i="0" baseline="0" dirty="0"/>
          </a:p>
          <a:p>
            <a:r>
              <a:rPr lang="en-US" dirty="0"/>
              <a:t>Same study as Morrison et al</a:t>
            </a:r>
          </a:p>
          <a:p>
            <a:r>
              <a:rPr lang="en-US" dirty="0"/>
              <a:t>2.5 and 5 mg IV THC to non-abuser and THC</a:t>
            </a:r>
            <a:r>
              <a:rPr lang="en-US" baseline="0" dirty="0"/>
              <a:t> abusers (30 frequent users, 22 controls/non-users)</a:t>
            </a:r>
          </a:p>
          <a:p>
            <a:endParaRPr lang="en-US" baseline="0" dirty="0"/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and Recall (Hopkins Verbal Learning Task)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Immediate and Delayed verbal recall measured by the Hopkins Verbal Learning Task (T bars indicate SEMs).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Immediate recall: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frequent users performed worse at baseline, but had smaller Δ-9-THC-induced impairments than controls.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Delayed recall: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Δ-9-THC impaired delayed recall in both groups. Only in frequent users, recall was worse on placebo than the low dose.</a:t>
            </a:r>
            <a:endParaRPr lang="en-US" baseline="0" dirty="0"/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frequent users were defined as having 1) a positive urine toxicological test for cannabis at screening, and 2) at least 10 exposures to cannabis within the past month as quantified by a time line follow back approach (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Sobell &amp; Sobell 1992). These subjects also met criteria for current DSM-IV cannabis abuse disorder while none of the controls did. Controls were required to have 1) a negative urine toxicological test at screening, 2) no exposure to cannabis in the past week and 3) no more than 1 exposure to cannabis in the past month.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9F155-AF8F-FB42-ADE5-FA6EDB65036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26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hysteresis,</a:t>
            </a:r>
            <a:r>
              <a:rPr lang="en-US" baseline="0" dirty="0"/>
              <a:t> </a:t>
            </a:r>
            <a:r>
              <a:rPr lang="en-US" dirty="0"/>
              <a:t>a phenomenon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which stronger effects occur during distribution or elimination phase of the time-concentration curve than during absorption or the upward slope, even at the same THC concentrations.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You can see that frequent smokers’ hysteresis curve was displaced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right, because they had higher concentrations and lower subjective effects compared to occasional smokers.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0D38-F39D-4544-BA8A-9E1B68F4909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67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0D38-F39D-4544-BA8A-9E1B68F4909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04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0D38-F39D-4544-BA8A-9E1B68F4909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31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clinical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0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are related to driving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0D38-F39D-4544-BA8A-9E1B68F490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6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38970-D0B1-49B9-AE28-365BCD5A7E7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1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5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E1FC3-10FE-44DD-AF8B-0AF287A4107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2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Sat</a:t>
            </a:r>
            <a:r>
              <a:rPr lang="en-US" baseline="0" dirty="0"/>
              <a:t> in it myself. Can feel everything. Gravel, etc. Accelerate throughout this room—can feel turns, braking, everything</a:t>
            </a:r>
          </a:p>
          <a:p>
            <a:r>
              <a:rPr lang="en-US" baseline="0" dirty="0"/>
              <a:t>As realistic as possible w/o the street</a:t>
            </a:r>
          </a:p>
          <a:p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Dome with sedan mounted inside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High-frequency vibration actuators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Turntable with 330° rotation each way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Hexapod for pitch, roll, yaw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Room size = airplane hangar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5A429-A86D-4E07-A92D-39203D8073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9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5A429-A86D-4E07-A92D-39203D80738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88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Changed from Cmax to Tmax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1AE27-F4F2-A344-BB62-38FA9ACA70F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5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90500"/>
            <a:ext cx="7753350" cy="152717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3pPr>
              <a:buClr>
                <a:schemeClr val="tx1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665F9CB-6E09-384A-90BD-08FC341CEB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8B871EB-401A-894C-BDCE-A5B060C7272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85B3150-4B84-8C4F-BA38-E0E2578205D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BB4D6F-C3AD-5342-9A82-A8D09D467B6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4485AD-ADDB-634E-91E5-74B3B9EFD9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0005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219200"/>
            <a:ext cx="4000500" cy="51054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33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20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AE411F-9AC7-0046-9590-9FF0AB161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3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EBE1A90-896B-5A49-95C6-763AC95F36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40168A3-8397-E448-9821-A4CFE4261C6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F018A3-18CF-F742-9962-ADECACF79B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A642EB5-95AB-6F44-ABC3-2120C6A418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BD0FAAB-1B81-064B-956F-33294E52518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66F5634-63A0-2E4A-9E5E-7FC0081FC21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F64846E-CA5B-D04D-8A93-6339E95A49F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D4BD0E6-09B3-BC45-A006-3BBE1AD2DD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620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05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400" dirty="0">
              <a:latin typeface="Times New Roman" pitchFamily="35" charset="0"/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400" dirty="0">
              <a:latin typeface="Times New Roman" pitchFamily="35" charset="0"/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400" dirty="0">
              <a:latin typeface="Times New Roman" pitchFamily="35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49" r:id="rId14"/>
    <p:sldLayoutId id="2147483753" r:id="rId15"/>
    <p:sldLayoutId id="214748375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/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buChar char="•"/>
        <a:defRPr sz="3200">
          <a:solidFill>
            <a:schemeClr val="tx2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35" charset="2"/>
        <a:buChar char="l"/>
        <a:defRPr sz="28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(null)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0" y="2438400"/>
            <a:ext cx="784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-106" charset="2"/>
              <a:buNone/>
            </a:pP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-1362075" y="-165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Times" pitchFamily="-106" charset="0"/>
            </a:endParaRPr>
          </a:p>
        </p:txBody>
      </p:sp>
      <p:sp>
        <p:nvSpPr>
          <p:cNvPr id="20485" name="Rectangle 14"/>
          <p:cNvSpPr>
            <a:spLocks noGrp="1" noChangeArrowheads="1"/>
          </p:cNvSpPr>
          <p:nvPr>
            <p:ph type="title"/>
          </p:nvPr>
        </p:nvSpPr>
        <p:spPr>
          <a:xfrm>
            <a:off x="18134" y="2187403"/>
            <a:ext cx="9144000" cy="202186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Cannabis Impaired Driving: </a:t>
            </a:r>
            <a:br>
              <a:rPr lang="en-US" sz="3600" dirty="0"/>
            </a:br>
            <a:r>
              <a:rPr lang="en-US" sz="3600" dirty="0"/>
              <a:t>A Short Term Consequence of Cannabis Medicalization &amp; Commercialization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220971"/>
            <a:ext cx="9144000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700" dirty="0">
                <a:solidFill>
                  <a:schemeClr val="accent2"/>
                </a:solidFill>
              </a:rPr>
              <a:t>Professor Dr. Dr. (h.c.) Marilyn A. Huestis </a:t>
            </a:r>
            <a:br>
              <a:rPr lang="en-US" sz="2700" dirty="0">
                <a:solidFill>
                  <a:schemeClr val="accent2"/>
                </a:solidFill>
              </a:rPr>
            </a:br>
            <a:r>
              <a:rPr lang="en-US" sz="2700" dirty="0">
                <a:solidFill>
                  <a:schemeClr val="accent2"/>
                </a:solidFill>
              </a:rPr>
              <a:t>Lambert Center for Study of Medicinal Cannabis &amp; Hemp</a:t>
            </a:r>
            <a:br>
              <a:rPr lang="en-US" sz="2700" dirty="0">
                <a:solidFill>
                  <a:schemeClr val="accent2"/>
                </a:solidFill>
              </a:rPr>
            </a:br>
            <a:r>
              <a:rPr lang="en-US" sz="2700" dirty="0">
                <a:solidFill>
                  <a:schemeClr val="accent2"/>
                </a:solidFill>
              </a:rPr>
              <a:t>Thomas Jefferson University, Philadelphia, PA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7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Rectangle 14"/>
          <p:cNvSpPr txBox="1">
            <a:spLocks noChangeArrowheads="1"/>
          </p:cNvSpPr>
          <p:nvPr/>
        </p:nvSpPr>
        <p:spPr bwMode="auto">
          <a:xfrm>
            <a:off x="0" y="4000500"/>
            <a:ext cx="9144000" cy="147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1400"/>
              </a:spcAft>
            </a:pPr>
            <a:r>
              <a:rPr lang="en-US" sz="3200" dirty="0">
                <a:solidFill>
                  <a:schemeClr val="accent1"/>
                </a:solidFill>
                <a:effectLst/>
              </a:rPr>
              <a:t>Smart Approaches to Marijuana Summit</a:t>
            </a:r>
            <a:br>
              <a:rPr lang="en-US" sz="3200" dirty="0">
                <a:solidFill>
                  <a:schemeClr val="accent1"/>
                </a:solidFill>
                <a:effectLst/>
              </a:rPr>
            </a:br>
            <a:r>
              <a:rPr lang="en-US" sz="3200" dirty="0">
                <a:solidFill>
                  <a:schemeClr val="accent1"/>
                </a:solidFill>
                <a:effectLst/>
              </a:rPr>
              <a:t>Atlanta, GA     April 5, 2018</a:t>
            </a:r>
          </a:p>
        </p:txBody>
      </p:sp>
      <p:pic>
        <p:nvPicPr>
          <p:cNvPr id="19" name="Picture 5" descr="carCras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90281" y="22063"/>
            <a:ext cx="3424136" cy="2270653"/>
          </a:xfrm>
          <a:prstGeom prst="rect">
            <a:avLst/>
          </a:prstGeom>
          <a:noFill/>
          <a:ln/>
        </p:spPr>
      </p:pic>
      <p:pic>
        <p:nvPicPr>
          <p:cNvPr id="20" name="Picture 19" descr="Smoking mariju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4417" y="22063"/>
            <a:ext cx="3247717" cy="22706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 descr="C:\Users\hartmanrl\Documents\RLH Professional\Dissertation\Defense presentation pics\Volcano\IMG_2672.JPG"/>
          <p:cNvPicPr>
            <a:picLocks noChangeAspect="1" noChangeArrowheads="1"/>
          </p:cNvPicPr>
          <p:nvPr/>
        </p:nvPicPr>
        <p:blipFill>
          <a:blip r:embed="rId5" cstate="print"/>
          <a:srcRect t="15556" b="15555"/>
          <a:stretch>
            <a:fillRect/>
          </a:stretch>
        </p:blipFill>
        <p:spPr bwMode="auto">
          <a:xfrm>
            <a:off x="18133" y="22063"/>
            <a:ext cx="2472148" cy="2270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22178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346710"/>
            <a:ext cx="77978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effectLst/>
              </a:rPr>
              <a:t>National Advanced Driving Simulator University of Iowa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294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988" y="4456890"/>
            <a:ext cx="4442012" cy="25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217" t="51181" r="36613" b="9449"/>
          <a:stretch>
            <a:fillRect/>
          </a:stretch>
        </p:blipFill>
        <p:spPr bwMode="auto">
          <a:xfrm>
            <a:off x="0" y="4453912"/>
            <a:ext cx="4778188" cy="24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4" name="AutoShape 2" descr="https://mail.google.com/mail/?ui=2&amp;ik=3bd32db9d3&amp;view=fimg&amp;th=14c5b2cc38f52f9c&amp;attid=0.1.3&amp;disp=emb&amp;attbid=ANGjdJ95j6HD69QaCOamu3M0POfhCn9M969NFKPzoAEfFedqBy6bQ5VWYeEnPhKDY0urwAyprN2rN5GG_Tssy2mQTedMd2EboAiLK6V0x0MJVRuzWTymLFTRYRUddpk&amp;sz=w1244-h930&amp;ats=1427469007026&amp;rm=14c5b2cc38f52f9c&amp;zw&amp;atsh=1"/>
          <p:cNvSpPr>
            <a:spLocks noChangeAspect="1" noChangeArrowheads="1"/>
          </p:cNvSpPr>
          <p:nvPr/>
        </p:nvSpPr>
        <p:spPr bwMode="auto">
          <a:xfrm>
            <a:off x="155575" y="-2125663"/>
            <a:ext cx="5924550" cy="4429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39970" name="Picture 2" descr="C:\Users\hartmanrl\Documents\RLH Professional\Dissertation\NADS photos and vid\IMG_0866.jpg"/>
          <p:cNvPicPr>
            <a:picLocks noChangeAspect="1" noChangeArrowheads="1"/>
          </p:cNvPicPr>
          <p:nvPr/>
        </p:nvPicPr>
        <p:blipFill>
          <a:blip r:embed="rId6" cstate="print"/>
          <a:srcRect b="14296"/>
          <a:stretch>
            <a:fillRect/>
          </a:stretch>
        </p:blipFill>
        <p:spPr bwMode="auto">
          <a:xfrm>
            <a:off x="0" y="1470660"/>
            <a:ext cx="4724400" cy="3024109"/>
          </a:xfrm>
          <a:prstGeom prst="rect">
            <a:avLst/>
          </a:prstGeom>
          <a:noFill/>
        </p:spPr>
      </p:pic>
      <p:pic>
        <p:nvPicPr>
          <p:cNvPr id="339971" name="Picture 3" descr="C:\Users\hartmanrl\Documents\RLH Professional\Dissertation\NADS photos and vid\IMG_0874.jpg"/>
          <p:cNvPicPr>
            <a:picLocks noChangeAspect="1" noChangeArrowheads="1"/>
          </p:cNvPicPr>
          <p:nvPr/>
        </p:nvPicPr>
        <p:blipFill>
          <a:blip r:embed="rId7" cstate="print"/>
          <a:srcRect t="3347" b="23013"/>
          <a:stretch>
            <a:fillRect/>
          </a:stretch>
        </p:blipFill>
        <p:spPr bwMode="auto">
          <a:xfrm>
            <a:off x="3505200" y="1470660"/>
            <a:ext cx="5638800" cy="3101340"/>
          </a:xfrm>
          <a:prstGeom prst="rect">
            <a:avLst/>
          </a:prstGeom>
          <a:noFill/>
        </p:spPr>
      </p:pic>
      <p:pic>
        <p:nvPicPr>
          <p:cNvPr id="339972" name="Picture 4" descr="C:\Users\hartmanrl\Documents\RLH Professional\Dissertation\NADS photos and vid\IMG_0864.jpg"/>
          <p:cNvPicPr>
            <a:picLocks noChangeAspect="1" noChangeArrowheads="1"/>
          </p:cNvPicPr>
          <p:nvPr/>
        </p:nvPicPr>
        <p:blipFill>
          <a:blip r:embed="rId8" cstate="print"/>
          <a:srcRect t="8024" b="13488"/>
          <a:stretch>
            <a:fillRect/>
          </a:stretch>
        </p:blipFill>
        <p:spPr bwMode="auto">
          <a:xfrm>
            <a:off x="4854388" y="4343400"/>
            <a:ext cx="4289612" cy="2514600"/>
          </a:xfrm>
          <a:prstGeom prst="rect">
            <a:avLst/>
          </a:prstGeom>
          <a:noFill/>
        </p:spPr>
      </p:pic>
      <p:pic>
        <p:nvPicPr>
          <p:cNvPr id="20" name="Picture 4" descr="C:\Users\hartmanrl\Documents\RLH Professional\Dissertation\NADS photos and vid\IMG_0864.jpg"/>
          <p:cNvPicPr>
            <a:picLocks noChangeAspect="1" noChangeArrowheads="1"/>
          </p:cNvPicPr>
          <p:nvPr/>
        </p:nvPicPr>
        <p:blipFill>
          <a:blip r:embed="rId9" cstate="print"/>
          <a:srcRect l="46970" t="10239" b="51892"/>
          <a:stretch>
            <a:fillRect/>
          </a:stretch>
        </p:blipFill>
        <p:spPr bwMode="auto">
          <a:xfrm>
            <a:off x="4572000" y="4419600"/>
            <a:ext cx="4572000" cy="2438400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4648200" y="4191000"/>
            <a:ext cx="4419600" cy="1905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99500" cy="1143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66FF"/>
                </a:solidFill>
                <a:effectLst/>
                <a:latin typeface="Arial" pitchFamily="34" charset="0"/>
                <a:cs typeface="Arial" pitchFamily="34" charset="0"/>
              </a:rPr>
              <a:t>Iowa Study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87" y="899061"/>
            <a:ext cx="3962400" cy="5016500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Nighttime driving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3 segments: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Urban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Interstate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Rural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Each segment contains subtasks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Drive time ~45 min</a:t>
            </a:r>
          </a:p>
        </p:txBody>
      </p:sp>
      <p:pic>
        <p:nvPicPr>
          <p:cNvPr id="4" name="Picture 3" descr="Scenario1_Labeled.jpg"/>
          <p:cNvPicPr/>
          <p:nvPr/>
        </p:nvPicPr>
        <p:blipFill rotWithShape="1">
          <a:blip r:embed="rId2" cstate="print"/>
          <a:srcRect l="16519" b="44802"/>
          <a:stretch/>
        </p:blipFill>
        <p:spPr>
          <a:xfrm>
            <a:off x="4598729" y="3357821"/>
            <a:ext cx="4100771" cy="3391784"/>
          </a:xfrm>
          <a:prstGeom prst="rect">
            <a:avLst/>
          </a:prstGeom>
        </p:spPr>
      </p:pic>
      <p:pic>
        <p:nvPicPr>
          <p:cNvPr id="5" name="Picture 4" descr="IMG_6728_600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3" y="970526"/>
            <a:ext cx="3289300" cy="21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-1" y="1589568"/>
            <a:ext cx="4291445" cy="21927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Blood THC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Solid-Phase Extraction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LCMSMS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LOQ 1 </a:t>
            </a:r>
            <a:r>
              <a:rPr lang="el-GR" dirty="0">
                <a:solidFill>
                  <a:schemeClr val="tx1"/>
                </a:solidFill>
                <a:cs typeface="Arial"/>
              </a:rPr>
              <a:t>μ</a:t>
            </a:r>
            <a:r>
              <a:rPr lang="en-US" dirty="0">
                <a:solidFill>
                  <a:schemeClr val="tx1"/>
                </a:solidFill>
                <a:cs typeface="Arial"/>
              </a:rPr>
              <a:t>g/L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626" y="2147455"/>
            <a:ext cx="3924301" cy="1371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Procedures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876800" y="1589567"/>
            <a:ext cx="4191000" cy="229663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Breath Alcohol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Alco-Sensor IV (Intoximeters)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g/210L ≈ BAC</a:t>
            </a:r>
          </a:p>
        </p:txBody>
      </p:sp>
      <p:pic>
        <p:nvPicPr>
          <p:cNvPr id="2050" name="Picture 2" descr="Click here to view larger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524000"/>
            <a:ext cx="1219200" cy="1219200"/>
          </a:xfrm>
          <a:prstGeom prst="rect">
            <a:avLst/>
          </a:prstGeom>
          <a:noFill/>
        </p:spPr>
      </p:pic>
      <p:pic>
        <p:nvPicPr>
          <p:cNvPr id="4" name="Picture 2" descr="http://portal.remotemedical.com/core/media/media.nl?id=6335&amp;c=601915&amp;h=b7b1b7066d25d99349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2419" y="1569026"/>
            <a:ext cx="668364" cy="62291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181600" y="2147454"/>
            <a:ext cx="2971800" cy="1371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" y="5375787"/>
            <a:ext cx="7772400" cy="0"/>
          </a:xfrm>
          <a:prstGeom prst="line">
            <a:avLst/>
          </a:prstGeom>
          <a:ln w="254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" y="5375787"/>
            <a:ext cx="457200" cy="0"/>
          </a:xfrm>
          <a:prstGeom prst="line">
            <a:avLst/>
          </a:prstGeom>
          <a:ln w="57150">
            <a:solidFill>
              <a:schemeClr val="accent4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66800" y="5375787"/>
            <a:ext cx="457200" cy="0"/>
          </a:xfrm>
          <a:prstGeom prst="line">
            <a:avLst/>
          </a:prstGeom>
          <a:ln w="57150">
            <a:solidFill>
              <a:schemeClr val="accent4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438400" y="5375787"/>
            <a:ext cx="2057400" cy="0"/>
          </a:xfrm>
          <a:prstGeom prst="line">
            <a:avLst/>
          </a:prstGeom>
          <a:ln w="57150">
            <a:solidFill>
              <a:schemeClr val="accent4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Showdown: Cannabis vs. Alcohol, Source: http://thedailyblog.co.nz/wp-content/uploads/2014/04/cannabis-leaf-80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800600"/>
            <a:ext cx="457200" cy="457200"/>
          </a:xfrm>
          <a:prstGeom prst="rect">
            <a:avLst/>
          </a:prstGeom>
          <a:noFill/>
        </p:spPr>
      </p:pic>
      <p:pic>
        <p:nvPicPr>
          <p:cNvPr id="50" name="Picture 4" descr="http://www.slate.com/content/dam/slate/archive/2008/02/1_123125_2174661_2180640_2183605_080219_gl_oj.jpg.CROP.original-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766187"/>
            <a:ext cx="381000" cy="491613"/>
          </a:xfrm>
          <a:prstGeom prst="rect">
            <a:avLst/>
          </a:prstGeom>
          <a:noFill/>
        </p:spPr>
      </p:pic>
      <p:pic>
        <p:nvPicPr>
          <p:cNvPr id="51" name="Picture 6" descr="http://en.clipart-fr.com/data/clipart/transports/clipart_transport_1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805868"/>
            <a:ext cx="1447800" cy="441541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914400" y="54672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43000" y="54672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400" y="54672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09800" y="54672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67200" y="54672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75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24600" y="54672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120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24800" y="54672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00" y="375458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25 min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367838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85 min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00200" y="4419600"/>
            <a:ext cx="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209800" y="4419600"/>
            <a:ext cx="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374418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min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53000" y="4343400"/>
            <a:ext cx="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467600" y="4419600"/>
            <a:ext cx="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34200" y="375458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140 min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1558636"/>
            <a:ext cx="9144000" cy="208857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1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080654" y="1153391"/>
            <a:ext cx="394855" cy="4468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9700" y="45026"/>
            <a:ext cx="7734300" cy="1527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Median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 [Interquartile Range] </a:t>
            </a:r>
            <a:b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BrAC </a:t>
            </a:r>
            <a:r>
              <a:rPr kumimoji="0" lang="en-US" sz="3600" b="0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-106" charset="-128"/>
                <a:cs typeface="ＭＳ Ｐゴシック" pitchFamily="-106" charset="-128"/>
              </a:rPr>
              <a:t>During Driving</a:t>
            </a:r>
          </a:p>
        </p:txBody>
      </p:sp>
      <p:pic>
        <p:nvPicPr>
          <p:cNvPr id="9" name="Picture 8" descr="BrAC before during after driving Placebo THC onl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774550"/>
            <a:ext cx="9533356" cy="6342486"/>
          </a:xfrm>
          <a:prstGeom prst="rect">
            <a:avLst/>
          </a:prstGeom>
        </p:spPr>
      </p:pic>
      <p:pic>
        <p:nvPicPr>
          <p:cNvPr id="10" name="Picture 9" descr="BrAC before during after driving Placebo, Low THC onl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74550"/>
            <a:ext cx="9533356" cy="6342486"/>
          </a:xfrm>
          <a:prstGeom prst="rect">
            <a:avLst/>
          </a:prstGeom>
        </p:spPr>
      </p:pic>
      <p:pic>
        <p:nvPicPr>
          <p:cNvPr id="11" name="Picture 10" descr="BrAC before during after driving Placebo, Low, High TH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74550"/>
            <a:ext cx="9533356" cy="634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6431" y="4305762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Drive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663381" y="2163098"/>
            <a:ext cx="432623" cy="6980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28868" y="1759979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Significantly later T</a:t>
            </a:r>
            <a:r>
              <a:rPr lang="en-US" sz="2400" baseline="-25000" dirty="0">
                <a:solidFill>
                  <a:srgbClr val="008000"/>
                </a:solidFill>
              </a:rPr>
              <a:t>max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34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09625" y="1076325"/>
            <a:ext cx="1057275" cy="6000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 descr="MAH blue scheme-Blood THC, with alcoh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7891"/>
            <a:ext cx="9144000" cy="639851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58900" y="193675"/>
            <a:ext cx="77851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rgbClr val="0066FF"/>
                </a:solidFill>
                <a:latin typeface="+mj-lt"/>
                <a:ea typeface="+mj-ea"/>
                <a:cs typeface="+mj-cs"/>
              </a:rPr>
              <a:t>Median [Interquartile Range] Blood THC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67000" y="3000375"/>
            <a:ext cx="6524177" cy="2174328"/>
            <a:chOff x="2667000" y="2976994"/>
            <a:chExt cx="6524177" cy="1976661"/>
          </a:xfrm>
        </p:grpSpPr>
        <p:sp>
          <p:nvSpPr>
            <p:cNvPr id="5" name="Right Brace 4"/>
            <p:cNvSpPr/>
            <p:nvPr/>
          </p:nvSpPr>
          <p:spPr>
            <a:xfrm>
              <a:off x="2667000" y="2976994"/>
              <a:ext cx="457200" cy="1021773"/>
            </a:xfrm>
            <a:prstGeom prst="rightBrace">
              <a:avLst>
                <a:gd name="adj1" fmla="val 2916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90136" y="4505980"/>
              <a:ext cx="5701041" cy="447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Significantly greater C</a:t>
              </a:r>
              <a:r>
                <a:rPr lang="en-US" sz="2600" baseline="-25000" dirty="0"/>
                <a:t>max</a:t>
              </a:r>
              <a:r>
                <a:rPr lang="en-US" sz="2600" dirty="0"/>
                <a:t> with alcohol</a:t>
              </a:r>
            </a:p>
          </p:txBody>
        </p:sp>
        <p:cxnSp>
          <p:nvCxnSpPr>
            <p:cNvPr id="7" name="Elbow Connector 6"/>
            <p:cNvCxnSpPr>
              <a:stCxn id="5" idx="1"/>
              <a:endCxn id="6" idx="1"/>
            </p:cNvCxnSpPr>
            <p:nvPr/>
          </p:nvCxnSpPr>
          <p:spPr>
            <a:xfrm rot="10800000" flipH="1" flipV="1">
              <a:off x="3124200" y="3487879"/>
              <a:ext cx="365936" cy="1241937"/>
            </a:xfrm>
            <a:prstGeom prst="bentConnector3">
              <a:avLst>
                <a:gd name="adj1" fmla="val 33838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23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6701"/>
            <a:ext cx="9144000" cy="20066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br>
              <a:rPr lang="en-US" b="0" cap="none" dirty="0">
                <a:solidFill>
                  <a:schemeClr val="accent2"/>
                </a:solidFill>
              </a:rPr>
            </a:br>
            <a:r>
              <a:rPr lang="en-US" b="0" cap="none" dirty="0">
                <a:solidFill>
                  <a:schemeClr val="accent2"/>
                </a:solidFill>
              </a:rPr>
              <a:t>Cannabis &amp; Alcohol Effects on Driving:</a:t>
            </a:r>
            <a:br>
              <a:rPr lang="en-US" b="0" cap="none" dirty="0">
                <a:solidFill>
                  <a:schemeClr val="accent2"/>
                </a:solidFill>
              </a:rPr>
            </a:br>
            <a:r>
              <a:rPr lang="en-US" b="0" cap="none" dirty="0">
                <a:solidFill>
                  <a:schemeClr val="accent2"/>
                </a:solidFill>
              </a:rPr>
              <a:t>Lateral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073400"/>
            <a:ext cx="9144000" cy="2819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22184" y="4770582"/>
            <a:ext cx="1735616" cy="919018"/>
          </a:xfrm>
          <a:prstGeom prst="rect">
            <a:avLst/>
          </a:prstGeom>
          <a:blipFill dpi="0" rotWithShape="1">
            <a:blip r:embed="rId3" cstate="print">
              <a:alphaModFix amt="30000"/>
              <a:clrChange>
                <a:clrFrom>
                  <a:srgbClr val="0033FF"/>
                </a:clrFrom>
                <a:clrTo>
                  <a:srgbClr val="0033FF">
                    <a:alpha val="0"/>
                  </a:srgbClr>
                </a:clrTo>
              </a:clrChange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4089400"/>
            <a:ext cx="149199600" cy="0"/>
          </a:xfrm>
          <a:prstGeom prst="line">
            <a:avLst/>
          </a:prstGeom>
          <a:ln w="1524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5905500" y="4324350"/>
            <a:ext cx="17895" cy="145646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835514" y="4286251"/>
            <a:ext cx="2936" cy="148154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506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 L -23.68958 0 " pathEditMode="relative" rAng="0" ptsTypes="AA">
                                      <p:cBhvr>
                                        <p:cTn id="6" dur="1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6683 L -1.66667E-6 -2.09066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SDLP vs. THC &amp; SDLP vs. BrAC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143000"/>
            <a:ext cx="8839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0" y="838200"/>
          <a:ext cx="8915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Elbow Connector 9"/>
          <p:cNvCxnSpPr/>
          <p:nvPr/>
        </p:nvCxnSpPr>
        <p:spPr>
          <a:xfrm rot="5400000">
            <a:off x="2462150" y="3505200"/>
            <a:ext cx="4038600" cy="685800"/>
          </a:xfrm>
          <a:prstGeom prst="bentConnector3">
            <a:avLst>
              <a:gd name="adj1" fmla="val 58821"/>
            </a:avLst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5400000">
            <a:off x="4475513" y="3296888"/>
            <a:ext cx="4038600" cy="1102425"/>
          </a:xfrm>
          <a:prstGeom prst="bentConnector3">
            <a:avLst>
              <a:gd name="adj1" fmla="val 37650"/>
            </a:avLst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96958" y="5562600"/>
            <a:ext cx="457200" cy="4572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715000" y="5562600"/>
            <a:ext cx="457200" cy="4572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1642" y="5191780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8.2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5181600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13.1</a:t>
            </a:r>
          </a:p>
        </p:txBody>
      </p:sp>
    </p:spTree>
    <p:extLst>
      <p:ext uri="{BB962C8B-B14F-4D97-AF65-F5344CB8AC3E}">
        <p14:creationId xmlns:p14="http://schemas.microsoft.com/office/powerpoint/2010/main" val="13800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" b="76910"/>
          <a:stretch/>
        </p:blipFill>
        <p:spPr>
          <a:xfrm>
            <a:off x="-1048215" y="3501480"/>
            <a:ext cx="11218127" cy="3353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5908"/>
          <a:stretch/>
        </p:blipFill>
        <p:spPr>
          <a:xfrm>
            <a:off x="0" y="0"/>
            <a:ext cx="9144000" cy="44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977"/>
            <a:ext cx="9143999" cy="142672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  <a:effectLst/>
              </a:rPr>
              <a:t>Effect of Collection Time </a:t>
            </a:r>
            <a:br>
              <a:rPr lang="en-US" sz="3600" dirty="0">
                <a:solidFill>
                  <a:schemeClr val="accent2"/>
                </a:solidFill>
                <a:effectLst/>
              </a:rPr>
            </a:br>
            <a:r>
              <a:rPr lang="en-US" sz="3600" dirty="0">
                <a:solidFill>
                  <a:schemeClr val="accent2"/>
                </a:solidFill>
                <a:effectLst/>
              </a:rPr>
              <a:t>on Blood THC Concentrations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6700"/>
            <a:ext cx="9067799" cy="5588000"/>
          </a:xfrm>
        </p:spPr>
        <p:txBody>
          <a:bodyPr>
            <a:normAutofit/>
          </a:bodyPr>
          <a:lstStyle/>
          <a:p>
            <a:r>
              <a:rPr lang="en-US" dirty="0"/>
              <a:t>Hartman et al 2016 </a:t>
            </a:r>
            <a:r>
              <a:rPr lang="en-US" i="1" dirty="0"/>
              <a:t>Clinical Chemistry</a:t>
            </a:r>
          </a:p>
          <a:p>
            <a:pPr lvl="1"/>
            <a:r>
              <a:rPr lang="en-US" dirty="0"/>
              <a:t>THC decreased median of 73.5% without alcohol &amp; 75.1% with alcohol in 1</a:t>
            </a:r>
            <a:r>
              <a:rPr lang="en-US" baseline="30000" dirty="0"/>
              <a:t>st</a:t>
            </a:r>
            <a:r>
              <a:rPr lang="en-US" dirty="0"/>
              <a:t> 30 min</a:t>
            </a:r>
          </a:p>
          <a:p>
            <a:pPr lvl="1"/>
            <a:r>
              <a:rPr lang="en-US" dirty="0"/>
              <a:t>THC decreased median of 90.3% &amp; 91.3% 1.4 h post-dose</a:t>
            </a:r>
          </a:p>
          <a:p>
            <a:pPr lvl="1"/>
            <a:r>
              <a:rPr lang="en-US" dirty="0"/>
              <a:t>If delayed blood collection, THC may be lower than </a:t>
            </a:r>
            <a:r>
              <a:rPr lang="en-US" i="1" dirty="0"/>
              <a:t>per se</a:t>
            </a:r>
            <a:r>
              <a:rPr lang="en-US" dirty="0"/>
              <a:t> cutoffs despite greatly exceeding them during driving</a:t>
            </a:r>
          </a:p>
          <a:p>
            <a:pPr lvl="1"/>
            <a:r>
              <a:rPr lang="en-US" dirty="0"/>
              <a:t>Concentrations during driving cannot be back-extrapolated due to unknown time after intake &amp; inter-subject variability in rates of decrease  </a:t>
            </a:r>
          </a:p>
        </p:txBody>
      </p:sp>
      <p:pic>
        <p:nvPicPr>
          <p:cNvPr id="4" name="Picture 3" descr="CannabisSmoking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3174" y="0"/>
            <a:ext cx="2462843" cy="15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21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40147"/>
            <a:ext cx="9144000" cy="20066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br>
              <a:rPr lang="en-US" b="0" cap="none" dirty="0">
                <a:solidFill>
                  <a:schemeClr val="accent2"/>
                </a:solidFill>
              </a:rPr>
            </a:br>
            <a:r>
              <a:rPr lang="en-US" b="0" cap="none" dirty="0">
                <a:solidFill>
                  <a:schemeClr val="accent2"/>
                </a:solidFill>
              </a:rPr>
              <a:t>Cannabis &amp; Alcohol Effects on Driving:</a:t>
            </a:r>
            <a:br>
              <a:rPr lang="en-US" b="0" cap="none" dirty="0">
                <a:solidFill>
                  <a:schemeClr val="accent2"/>
                </a:solidFill>
              </a:rPr>
            </a:br>
            <a:r>
              <a:rPr lang="en-US" b="0" cap="none" dirty="0">
                <a:solidFill>
                  <a:schemeClr val="accent2"/>
                </a:solidFill>
              </a:rPr>
              <a:t>Longitudinal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073400"/>
            <a:ext cx="9144000" cy="2819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089400"/>
            <a:ext cx="149199600" cy="0"/>
          </a:xfrm>
          <a:prstGeom prst="line">
            <a:avLst/>
          </a:prstGeom>
          <a:ln w="1524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88055" y="4612698"/>
            <a:ext cx="1735616" cy="919018"/>
          </a:xfrm>
          <a:prstGeom prst="rect">
            <a:avLst/>
          </a:prstGeom>
          <a:blipFill dpi="0" rotWithShape="1">
            <a:blip r:embed="rId3" cstate="print">
              <a:alphaModFix amt="30000"/>
              <a:clrChange>
                <a:clrFrom>
                  <a:srgbClr val="0033FF"/>
                </a:clrFrom>
                <a:clrTo>
                  <a:srgbClr val="0033FF">
                    <a:alpha val="0"/>
                  </a:srgbClr>
                </a:clrTo>
              </a:clrChange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6500960" y="5060060"/>
            <a:ext cx="1917985" cy="955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917528" y="5056595"/>
            <a:ext cx="1917985" cy="955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298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 L -23.68958 0 " pathEditMode="relative" rAng="0" ptsTypes="AA">
                                      <p:cBhvr>
                                        <p:cTn id="6" dur="1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116 L 0.08212 0.001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1665"/>
            <a:ext cx="9299642" cy="152717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/>
              <a:t>Short Term Consequences of </a:t>
            </a:r>
            <a:br>
              <a:rPr lang="en-US" dirty="0"/>
            </a:br>
            <a:r>
              <a:rPr lang="en-US" dirty="0">
                <a:effectLst/>
                <a:latin typeface="+mn-lt"/>
              </a:rPr>
              <a:t>Medical &amp; Legal Cannabis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0815"/>
            <a:ext cx="9144000" cy="54229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Increased driving under the influence of cannabis, with increasing morbidity &amp; mortality</a:t>
            </a:r>
            <a:endParaRPr lang="en-US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dirty="0"/>
              <a:t>Decreased perception of risk of using cannabis</a:t>
            </a:r>
          </a:p>
          <a:p>
            <a:pPr>
              <a:lnSpc>
                <a:spcPct val="110000"/>
              </a:lnSpc>
            </a:pPr>
            <a:r>
              <a:rPr lang="en-US" dirty="0"/>
              <a:t>Increased emergency department visits by adults &amp; children from accidental exposure</a:t>
            </a:r>
          </a:p>
          <a:p>
            <a:pPr>
              <a:lnSpc>
                <a:spcPct val="110000"/>
              </a:lnSpc>
            </a:pPr>
            <a:r>
              <a:rPr lang="en-US" dirty="0"/>
              <a:t>Increased admissions for cannabis </a:t>
            </a:r>
            <a:br>
              <a:rPr lang="en-US" dirty="0"/>
            </a:br>
            <a:r>
              <a:rPr lang="en-US" dirty="0"/>
              <a:t>dependence treatment</a:t>
            </a:r>
          </a:p>
          <a:p>
            <a:pPr>
              <a:lnSpc>
                <a:spcPct val="110000"/>
              </a:lnSpc>
            </a:pPr>
            <a:r>
              <a:rPr lang="en-US" dirty="0"/>
              <a:t>Medical cannabis may prove safe </a:t>
            </a:r>
            <a:br>
              <a:rPr lang="en-US" dirty="0"/>
            </a:br>
            <a:r>
              <a:rPr lang="en-US" dirty="0"/>
              <a:t>&amp; effective for treatment of some </a:t>
            </a:r>
            <a:br>
              <a:rPr lang="en-US" dirty="0"/>
            </a:br>
            <a:r>
              <a:rPr lang="en-US" dirty="0"/>
              <a:t>diseases with unmet clinical needs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3"/>
          <a:stretch/>
        </p:blipFill>
        <p:spPr>
          <a:xfrm>
            <a:off x="6461236" y="4163438"/>
            <a:ext cx="2574105" cy="23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9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44450"/>
            <a:ext cx="7772400" cy="1717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effectLst/>
              </a:rPr>
              <a:t>National Advanced Driving Simulator, </a:t>
            </a:r>
            <a:r>
              <a:rPr lang="en-US" sz="3600" i="1" dirty="0">
                <a:solidFill>
                  <a:schemeClr val="accent2"/>
                </a:solidFill>
                <a:effectLst/>
              </a:rPr>
              <a:t>University of Iowa</a:t>
            </a:r>
            <a:endParaRPr lang="en-US" i="1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8" name="Picture 7" descr="Figure 1 - Headway maintenance display gauge.tif"/>
          <p:cNvPicPr/>
          <p:nvPr/>
        </p:nvPicPr>
        <p:blipFill>
          <a:blip r:embed="rId3" cstate="print"/>
          <a:srcRect l="8042" t="6293" r="350" b="9308"/>
          <a:stretch>
            <a:fillRect/>
          </a:stretch>
        </p:blipFill>
        <p:spPr>
          <a:xfrm>
            <a:off x="0" y="1673224"/>
            <a:ext cx="9144000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47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66"/>
            <a:ext cx="9182100" cy="152717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effectLst/>
              </a:rPr>
              <a:t>Longitudinal Control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125675"/>
          <a:ext cx="91440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366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FFFF"/>
                          </a:solidFill>
                        </a:rPr>
                        <a:t>Measure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FFFFFF"/>
                          </a:solidFill>
                        </a:rPr>
                        <a:t>THC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FFFFFF"/>
                          </a:solidFill>
                        </a:rPr>
                        <a:t>BrAC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FFFFFF"/>
                          </a:solidFill>
                        </a:rPr>
                        <a:t>THC*BrAC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366">
                <a:tc>
                  <a:txBody>
                    <a:bodyPr/>
                    <a:lstStyle/>
                    <a:p>
                      <a:r>
                        <a:rPr lang="en-US" sz="2400" dirty="0"/>
                        <a:t>Mean 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366">
                <a:tc>
                  <a:txBody>
                    <a:bodyPr/>
                    <a:lstStyle/>
                    <a:p>
                      <a:r>
                        <a:rPr lang="en-US" sz="2400" i="1" dirty="0"/>
                        <a:t>SD</a:t>
                      </a:r>
                      <a:r>
                        <a:rPr lang="en-US" sz="2400" i="0" baseline="0" dirty="0"/>
                        <a:t> Speed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400">
                <a:tc>
                  <a:txBody>
                    <a:bodyPr/>
                    <a:lstStyle/>
                    <a:p>
                      <a:r>
                        <a:rPr lang="en-US" sz="2400" dirty="0"/>
                        <a:t>% Speed High </a:t>
                      </a:r>
                      <a:r>
                        <a:rPr lang="en-US" sz="2000" dirty="0"/>
                        <a:t>(&gt;10% Above Limit)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</a:t>
                      </a:r>
                      <a:r>
                        <a:rPr lang="en-US" sz="3600" b="1" baseline="30000" dirty="0"/>
                        <a:t>*</a:t>
                      </a:r>
                      <a:endParaRPr lang="en-US" sz="2800" b="1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8400">
                <a:tc>
                  <a:txBody>
                    <a:bodyPr/>
                    <a:lstStyle/>
                    <a:p>
                      <a:r>
                        <a:rPr lang="en-US" sz="2400" dirty="0"/>
                        <a:t>% Speed Low </a:t>
                      </a:r>
                      <a:r>
                        <a:rPr lang="en-US" sz="2000" dirty="0"/>
                        <a:t>(&gt;10% Below Limit)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051">
                <a:tc>
                  <a:txBody>
                    <a:bodyPr/>
                    <a:lstStyle/>
                    <a:p>
                      <a:r>
                        <a:rPr lang="en-US" sz="2400" dirty="0"/>
                        <a:t>Longitudinal</a:t>
                      </a:r>
                      <a:r>
                        <a:rPr lang="en-US" sz="2400" baseline="0" dirty="0"/>
                        <a:t> Acceleration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051">
                <a:tc>
                  <a:txBody>
                    <a:bodyPr/>
                    <a:lstStyle/>
                    <a:p>
                      <a:r>
                        <a:rPr lang="en-US" sz="2400" dirty="0"/>
                        <a:t>Following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 flipH="1" flipV="1">
            <a:off x="5702232" y="2222130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423156" y="1712982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5709158" y="3018772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8002101" y="3018772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3419683" y="4078669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3419694" y="5845121"/>
            <a:ext cx="2382" cy="413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ounded Rectangle 15"/>
          <p:cNvSpPr/>
          <p:nvPr/>
        </p:nvSpPr>
        <p:spPr bwMode="auto">
          <a:xfrm>
            <a:off x="2306782" y="1143000"/>
            <a:ext cx="2265218" cy="5288973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568537" y="1129146"/>
            <a:ext cx="2265218" cy="5288973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833755" y="2680855"/>
            <a:ext cx="2310246" cy="1070263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48909"/>
            <a:ext cx="9165936" cy="1160318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effectLst/>
              </a:rPr>
              <a:t>THC, BrAC &amp; Longitudinal Control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550711"/>
          <a:ext cx="9144002" cy="6309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3169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THC During</a:t>
                      </a:r>
                      <a:r>
                        <a:rPr lang="en-US" b="0" baseline="0" dirty="0">
                          <a:solidFill>
                            <a:srgbClr val="FFFFFF"/>
                          </a:solidFill>
                        </a:rPr>
                        <a:t> Driving </a:t>
                      </a:r>
                      <a:br>
                        <a:rPr lang="en-US" b="0" baseline="0" dirty="0">
                          <a:solidFill>
                            <a:srgbClr val="FFFFFF"/>
                          </a:solidFill>
                        </a:rPr>
                      </a:br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(µg/L)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BrAC  During</a:t>
                      </a:r>
                      <a:r>
                        <a:rPr lang="en-US" b="0" baseline="0" dirty="0">
                          <a:solidFill>
                            <a:srgbClr val="FFFFFF"/>
                          </a:solidFill>
                        </a:rPr>
                        <a:t> Driving </a:t>
                      </a:r>
                      <a:br>
                        <a:rPr lang="en-US" b="0" baseline="0" dirty="0">
                          <a:solidFill>
                            <a:srgbClr val="FFFFFF"/>
                          </a:solidFill>
                        </a:rPr>
                      </a:br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(g/210 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∆ Median Mean</a:t>
                      </a:r>
                      <a:r>
                        <a:rPr lang="en-US" b="0" baseline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Speed </a:t>
                      </a:r>
                      <a:br>
                        <a:rPr lang="en-US" b="0" dirty="0">
                          <a:solidFill>
                            <a:srgbClr val="FFFFFF"/>
                          </a:solidFill>
                        </a:rPr>
                      </a:br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(km/h)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∆ Median SD Speed (km/h)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∆ Median Percent</a:t>
                      </a:r>
                      <a:r>
                        <a:rPr lang="en-US" b="0" baseline="0" dirty="0">
                          <a:solidFill>
                            <a:srgbClr val="FFFFFF"/>
                          </a:solidFill>
                        </a:rPr>
                        <a:t> Speed High (%)</a:t>
                      </a:r>
                      <a:endParaRPr lang="en-US" b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∆ Median Percent</a:t>
                      </a:r>
                      <a:r>
                        <a:rPr lang="en-US" b="0" baseline="0" dirty="0">
                          <a:solidFill>
                            <a:srgbClr val="FFFFFF"/>
                          </a:solidFill>
                        </a:rPr>
                        <a:t> Speed Low (%)</a:t>
                      </a:r>
                      <a:endParaRPr lang="en-US" b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FFFF"/>
                          </a:solidFill>
                        </a:rPr>
                        <a:t>∆ Mean  Following Distance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-0.2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-0.9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0.57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3.3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-1.7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1.4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6.7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0.17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0.17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0.08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0.67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1.4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0.37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-0.04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0" y="2078182"/>
            <a:ext cx="1309255" cy="223404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604655" y="2085109"/>
            <a:ext cx="1309255" cy="223404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539346" y="2081646"/>
            <a:ext cx="2604654" cy="223404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305791" y="4291445"/>
            <a:ext cx="1302327" cy="146165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941619" y="4281055"/>
            <a:ext cx="2594263" cy="1478972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0" y="5756564"/>
            <a:ext cx="2649682" cy="1101436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195455" y="5750441"/>
            <a:ext cx="1361209" cy="1114485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1416185" y="416997"/>
            <a:ext cx="7727815" cy="994172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+mn-lt"/>
              </a:rPr>
              <a:t>But! What Are the Reasons for Cannabis &amp; Driving Arrests?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2548"/>
            <a:ext cx="9144000" cy="342741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2014 FARS data revealed that speeding occurs in 35.8% of all fatal cannabis driving cases compared to 25.9% of cases with no-alcohol or drugs cases (Crancer &amp; Drum, </a:t>
            </a:r>
            <a:r>
              <a:rPr lang="en-US" i="1" dirty="0"/>
              <a:t>The Mercury News, </a:t>
            </a:r>
            <a:r>
              <a:rPr lang="en-US" dirty="0"/>
              <a:t>April 2016)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868" y="5938537"/>
            <a:ext cx="52966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</a:rPr>
              <a:t>Courtesy of Chuck Hayes, IACP</a:t>
            </a:r>
          </a:p>
        </p:txBody>
      </p:sp>
    </p:spTree>
    <p:extLst>
      <p:ext uri="{BB962C8B-B14F-4D97-AF65-F5344CB8AC3E}">
        <p14:creationId xmlns:p14="http://schemas.microsoft.com/office/powerpoint/2010/main" val="2192792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1416185" y="416997"/>
            <a:ext cx="7727815" cy="994172"/>
          </a:xfrm>
        </p:spPr>
        <p:txBody>
          <a:bodyPr>
            <a:noAutofit/>
          </a:bodyPr>
          <a:lstStyle/>
          <a:p>
            <a:r>
              <a:rPr lang="en-CA" altLang="en-US" dirty="0"/>
              <a:t>Reasons for Traffic Stop</a:t>
            </a:r>
            <a:r>
              <a:rPr lang="en-US" altLang="en-US" dirty="0">
                <a:latin typeface="+mn-lt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90815"/>
            <a:ext cx="52966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</a:rPr>
              <a:t>Courtesy of Chuck Hayes, IACP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8126" y="1411169"/>
          <a:ext cx="9115873" cy="463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7" name="Chart" r:id="rId4" imgW="7486537" imgH="3920068" progId="Excel.Chart.8">
                  <p:embed/>
                </p:oleObj>
              </mc:Choice>
              <mc:Fallback>
                <p:oleObj name="Chart" r:id="rId4" imgW="7486537" imgH="3920068" progId="Excel.Chart.8">
                  <p:embed/>
                  <p:pic>
                    <p:nvPicPr>
                      <p:cNvPr id="7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26" y="1411169"/>
                        <a:ext cx="9115873" cy="4639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77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2760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Acute Cannabinoid Pharmacokinetics in Occasional Cannabis Users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1"/>
          <a:stretch/>
        </p:blipFill>
        <p:spPr>
          <a:xfrm>
            <a:off x="-1" y="2684834"/>
            <a:ext cx="9144001" cy="41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3200" y="177800"/>
            <a:ext cx="7670800" cy="1527175"/>
          </a:xfrm>
        </p:spPr>
        <p:txBody>
          <a:bodyPr/>
          <a:lstStyle/>
          <a:p>
            <a:r>
              <a:rPr lang="en-US" sz="3200" dirty="0">
                <a:solidFill>
                  <a:srgbClr val="0066FF"/>
                </a:solidFill>
                <a:effectLst/>
                <a:latin typeface="+mn-lt"/>
              </a:rPr>
              <a:t>THC, 11-OH-THC &amp; THCCOOH Plasma Concentrations After Smoking Cannabis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320934" y="1900307"/>
            <a:ext cx="6862762" cy="4830693"/>
            <a:chOff x="376238" y="1878013"/>
            <a:chExt cx="6862762" cy="4830693"/>
          </a:xfrm>
        </p:grpSpPr>
        <p:sp>
          <p:nvSpPr>
            <p:cNvPr id="227332" name="Line 4"/>
            <p:cNvSpPr>
              <a:spLocks noChangeShapeType="1"/>
            </p:cNvSpPr>
            <p:nvPr/>
          </p:nvSpPr>
          <p:spPr bwMode="auto">
            <a:xfrm flipV="1">
              <a:off x="1584325" y="5865813"/>
              <a:ext cx="1588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3" name="Line 5"/>
            <p:cNvSpPr>
              <a:spLocks noChangeShapeType="1"/>
            </p:cNvSpPr>
            <p:nvPr/>
          </p:nvSpPr>
          <p:spPr bwMode="auto">
            <a:xfrm flipV="1">
              <a:off x="2233613" y="5865813"/>
              <a:ext cx="1587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4" name="Line 6"/>
            <p:cNvSpPr>
              <a:spLocks noChangeShapeType="1"/>
            </p:cNvSpPr>
            <p:nvPr/>
          </p:nvSpPr>
          <p:spPr bwMode="auto">
            <a:xfrm flipV="1">
              <a:off x="2882900" y="5865813"/>
              <a:ext cx="1588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5" name="Line 7"/>
            <p:cNvSpPr>
              <a:spLocks noChangeShapeType="1"/>
            </p:cNvSpPr>
            <p:nvPr/>
          </p:nvSpPr>
          <p:spPr bwMode="auto">
            <a:xfrm flipV="1">
              <a:off x="3532188" y="5865813"/>
              <a:ext cx="1587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6" name="Line 8"/>
            <p:cNvSpPr>
              <a:spLocks noChangeShapeType="1"/>
            </p:cNvSpPr>
            <p:nvPr/>
          </p:nvSpPr>
          <p:spPr bwMode="auto">
            <a:xfrm flipV="1">
              <a:off x="4181475" y="5865813"/>
              <a:ext cx="1588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7" name="Line 9"/>
            <p:cNvSpPr>
              <a:spLocks noChangeShapeType="1"/>
            </p:cNvSpPr>
            <p:nvPr/>
          </p:nvSpPr>
          <p:spPr bwMode="auto">
            <a:xfrm flipV="1">
              <a:off x="4833938" y="5865813"/>
              <a:ext cx="1587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8" name="Line 10"/>
            <p:cNvSpPr>
              <a:spLocks noChangeShapeType="1"/>
            </p:cNvSpPr>
            <p:nvPr/>
          </p:nvSpPr>
          <p:spPr bwMode="auto">
            <a:xfrm flipV="1">
              <a:off x="5483225" y="5865813"/>
              <a:ext cx="1588" cy="49212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39" name="Line 11"/>
            <p:cNvSpPr>
              <a:spLocks noChangeShapeType="1"/>
            </p:cNvSpPr>
            <p:nvPr/>
          </p:nvSpPr>
          <p:spPr bwMode="auto">
            <a:xfrm>
              <a:off x="1584325" y="5865813"/>
              <a:ext cx="4216400" cy="15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0" name="Line 12"/>
            <p:cNvSpPr>
              <a:spLocks noChangeShapeType="1"/>
            </p:cNvSpPr>
            <p:nvPr/>
          </p:nvSpPr>
          <p:spPr bwMode="auto">
            <a:xfrm flipH="1">
              <a:off x="1536700" y="5865813"/>
              <a:ext cx="47625" cy="158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1" name="Line 13"/>
            <p:cNvSpPr>
              <a:spLocks noChangeShapeType="1"/>
            </p:cNvSpPr>
            <p:nvPr/>
          </p:nvSpPr>
          <p:spPr bwMode="auto">
            <a:xfrm flipH="1">
              <a:off x="1536700" y="5205413"/>
              <a:ext cx="47625" cy="158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2" name="Line 14"/>
            <p:cNvSpPr>
              <a:spLocks noChangeShapeType="1"/>
            </p:cNvSpPr>
            <p:nvPr/>
          </p:nvSpPr>
          <p:spPr bwMode="auto">
            <a:xfrm flipH="1">
              <a:off x="1536700" y="4559300"/>
              <a:ext cx="47625" cy="1588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3" name="Line 15"/>
            <p:cNvSpPr>
              <a:spLocks noChangeShapeType="1"/>
            </p:cNvSpPr>
            <p:nvPr/>
          </p:nvSpPr>
          <p:spPr bwMode="auto">
            <a:xfrm flipH="1">
              <a:off x="1536700" y="3897313"/>
              <a:ext cx="47625" cy="158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4" name="Line 16"/>
            <p:cNvSpPr>
              <a:spLocks noChangeShapeType="1"/>
            </p:cNvSpPr>
            <p:nvPr/>
          </p:nvSpPr>
          <p:spPr bwMode="auto">
            <a:xfrm flipH="1">
              <a:off x="1536700" y="3235325"/>
              <a:ext cx="47625" cy="1588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5" name="Line 17"/>
            <p:cNvSpPr>
              <a:spLocks noChangeShapeType="1"/>
            </p:cNvSpPr>
            <p:nvPr/>
          </p:nvSpPr>
          <p:spPr bwMode="auto">
            <a:xfrm flipH="1">
              <a:off x="1536700" y="2589213"/>
              <a:ext cx="47625" cy="158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6" name="Line 18"/>
            <p:cNvSpPr>
              <a:spLocks noChangeShapeType="1"/>
            </p:cNvSpPr>
            <p:nvPr/>
          </p:nvSpPr>
          <p:spPr bwMode="auto">
            <a:xfrm flipH="1">
              <a:off x="1536700" y="1928813"/>
              <a:ext cx="47625" cy="158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7" name="Line 19"/>
            <p:cNvSpPr>
              <a:spLocks noChangeShapeType="1"/>
            </p:cNvSpPr>
            <p:nvPr/>
          </p:nvSpPr>
          <p:spPr bwMode="auto">
            <a:xfrm flipV="1">
              <a:off x="1584325" y="1928813"/>
              <a:ext cx="1588" cy="39370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8" name="Oval 20"/>
            <p:cNvSpPr>
              <a:spLocks noChangeArrowheads="1"/>
            </p:cNvSpPr>
            <p:nvPr/>
          </p:nvSpPr>
          <p:spPr bwMode="auto">
            <a:xfrm>
              <a:off x="1771650" y="5826125"/>
              <a:ext cx="93663" cy="101600"/>
            </a:xfrm>
            <a:prstGeom prst="ellipse">
              <a:avLst/>
            </a:prstGeom>
            <a:solidFill>
              <a:srgbClr val="2BFF00"/>
            </a:solidFill>
            <a:ln w="22225">
              <a:solidFill>
                <a:srgbClr val="2B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49" name="Freeform 21"/>
            <p:cNvSpPr>
              <a:spLocks/>
            </p:cNvSpPr>
            <p:nvPr/>
          </p:nvSpPr>
          <p:spPr bwMode="auto">
            <a:xfrm>
              <a:off x="1808163" y="4811713"/>
              <a:ext cx="425450" cy="1054100"/>
            </a:xfrm>
            <a:custGeom>
              <a:avLst/>
              <a:gdLst/>
              <a:ahLst/>
              <a:cxnLst>
                <a:cxn ang="0">
                  <a:pos x="0" y="664"/>
                </a:cxn>
                <a:cxn ang="0">
                  <a:pos x="163" y="417"/>
                </a:cxn>
                <a:cxn ang="0">
                  <a:pos x="268" y="0"/>
                </a:cxn>
              </a:cxnLst>
              <a:rect l="0" t="0" r="r" b="b"/>
              <a:pathLst>
                <a:path w="268" h="664">
                  <a:moveTo>
                    <a:pt x="0" y="664"/>
                  </a:moveTo>
                  <a:lnTo>
                    <a:pt x="163" y="417"/>
                  </a:lnTo>
                  <a:lnTo>
                    <a:pt x="268" y="0"/>
                  </a:lnTo>
                </a:path>
              </a:pathLst>
            </a:custGeom>
            <a:noFill/>
            <a:ln w="22225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0" name="Oval 22"/>
            <p:cNvSpPr>
              <a:spLocks noChangeArrowheads="1"/>
            </p:cNvSpPr>
            <p:nvPr/>
          </p:nvSpPr>
          <p:spPr bwMode="auto">
            <a:xfrm>
              <a:off x="2032000" y="5446713"/>
              <a:ext cx="93663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1" name="Line 23"/>
            <p:cNvSpPr>
              <a:spLocks noChangeShapeType="1"/>
            </p:cNvSpPr>
            <p:nvPr/>
          </p:nvSpPr>
          <p:spPr bwMode="auto">
            <a:xfrm flipV="1">
              <a:off x="2233613" y="4162425"/>
              <a:ext cx="165100" cy="649288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2" name="Oval 24"/>
            <p:cNvSpPr>
              <a:spLocks noChangeArrowheads="1"/>
            </p:cNvSpPr>
            <p:nvPr/>
          </p:nvSpPr>
          <p:spPr bwMode="auto">
            <a:xfrm>
              <a:off x="2197100" y="4784725"/>
              <a:ext cx="93663" cy="100013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3" name="Line 25"/>
            <p:cNvSpPr>
              <a:spLocks noChangeShapeType="1"/>
            </p:cNvSpPr>
            <p:nvPr/>
          </p:nvSpPr>
          <p:spPr bwMode="auto">
            <a:xfrm flipV="1">
              <a:off x="2398713" y="3616325"/>
              <a:ext cx="163512" cy="5461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4" name="Oval 26"/>
            <p:cNvSpPr>
              <a:spLocks noChangeArrowheads="1"/>
            </p:cNvSpPr>
            <p:nvPr/>
          </p:nvSpPr>
          <p:spPr bwMode="auto">
            <a:xfrm>
              <a:off x="2363788" y="4138613"/>
              <a:ext cx="93662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5" name="Line 27"/>
            <p:cNvSpPr>
              <a:spLocks noChangeShapeType="1"/>
            </p:cNvSpPr>
            <p:nvPr/>
          </p:nvSpPr>
          <p:spPr bwMode="auto">
            <a:xfrm flipV="1">
              <a:off x="2562225" y="3351213"/>
              <a:ext cx="155575" cy="265112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6" name="Oval 28"/>
            <p:cNvSpPr>
              <a:spLocks noChangeArrowheads="1"/>
            </p:cNvSpPr>
            <p:nvPr/>
          </p:nvSpPr>
          <p:spPr bwMode="auto">
            <a:xfrm>
              <a:off x="2528888" y="3592513"/>
              <a:ext cx="93662" cy="101600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7" name="Line 29"/>
            <p:cNvSpPr>
              <a:spLocks noChangeShapeType="1"/>
            </p:cNvSpPr>
            <p:nvPr/>
          </p:nvSpPr>
          <p:spPr bwMode="auto">
            <a:xfrm flipV="1">
              <a:off x="2717800" y="2767013"/>
              <a:ext cx="165100" cy="5842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8" name="Oval 30"/>
            <p:cNvSpPr>
              <a:spLocks noChangeArrowheads="1"/>
            </p:cNvSpPr>
            <p:nvPr/>
          </p:nvSpPr>
          <p:spPr bwMode="auto">
            <a:xfrm>
              <a:off x="2681288" y="3324225"/>
              <a:ext cx="93662" cy="101600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59" name="Line 31"/>
            <p:cNvSpPr>
              <a:spLocks noChangeShapeType="1"/>
            </p:cNvSpPr>
            <p:nvPr/>
          </p:nvSpPr>
          <p:spPr bwMode="auto">
            <a:xfrm flipV="1">
              <a:off x="2882900" y="2614613"/>
              <a:ext cx="165100" cy="1524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0" name="Oval 32"/>
            <p:cNvSpPr>
              <a:spLocks noChangeArrowheads="1"/>
            </p:cNvSpPr>
            <p:nvPr/>
          </p:nvSpPr>
          <p:spPr bwMode="auto">
            <a:xfrm>
              <a:off x="2868613" y="2743200"/>
              <a:ext cx="93662" cy="100013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1" name="Line 33"/>
            <p:cNvSpPr>
              <a:spLocks noChangeShapeType="1"/>
            </p:cNvSpPr>
            <p:nvPr/>
          </p:nvSpPr>
          <p:spPr bwMode="auto">
            <a:xfrm>
              <a:off x="3048000" y="2614613"/>
              <a:ext cx="166688" cy="87312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2" name="Oval 34"/>
            <p:cNvSpPr>
              <a:spLocks noChangeArrowheads="1"/>
            </p:cNvSpPr>
            <p:nvPr/>
          </p:nvSpPr>
          <p:spPr bwMode="auto">
            <a:xfrm>
              <a:off x="3013075" y="2590800"/>
              <a:ext cx="93663" cy="100013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3" name="Line 35"/>
            <p:cNvSpPr>
              <a:spLocks noChangeShapeType="1"/>
            </p:cNvSpPr>
            <p:nvPr/>
          </p:nvSpPr>
          <p:spPr bwMode="auto">
            <a:xfrm flipV="1">
              <a:off x="3214688" y="2538413"/>
              <a:ext cx="152400" cy="163512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4" name="Oval 36"/>
            <p:cNvSpPr>
              <a:spLocks noChangeArrowheads="1"/>
            </p:cNvSpPr>
            <p:nvPr/>
          </p:nvSpPr>
          <p:spPr bwMode="auto">
            <a:xfrm>
              <a:off x="3200400" y="2678113"/>
              <a:ext cx="93663" cy="101600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5" name="Line 37"/>
            <p:cNvSpPr>
              <a:spLocks noChangeShapeType="1"/>
            </p:cNvSpPr>
            <p:nvPr/>
          </p:nvSpPr>
          <p:spPr bwMode="auto">
            <a:xfrm>
              <a:off x="3367088" y="2538413"/>
              <a:ext cx="165100" cy="115887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6" name="Oval 38"/>
            <p:cNvSpPr>
              <a:spLocks noChangeArrowheads="1"/>
            </p:cNvSpPr>
            <p:nvPr/>
          </p:nvSpPr>
          <p:spPr bwMode="auto">
            <a:xfrm>
              <a:off x="3330575" y="2514600"/>
              <a:ext cx="93663" cy="100013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7" name="Line 39"/>
            <p:cNvSpPr>
              <a:spLocks noChangeShapeType="1"/>
            </p:cNvSpPr>
            <p:nvPr/>
          </p:nvSpPr>
          <p:spPr bwMode="auto">
            <a:xfrm>
              <a:off x="3532188" y="2654300"/>
              <a:ext cx="320675" cy="441325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8" name="Oval 40"/>
            <p:cNvSpPr>
              <a:spLocks noChangeArrowheads="1"/>
            </p:cNvSpPr>
            <p:nvPr/>
          </p:nvSpPr>
          <p:spPr bwMode="auto">
            <a:xfrm>
              <a:off x="3498850" y="2627313"/>
              <a:ext cx="93663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69" name="Line 41"/>
            <p:cNvSpPr>
              <a:spLocks noChangeShapeType="1"/>
            </p:cNvSpPr>
            <p:nvPr/>
          </p:nvSpPr>
          <p:spPr bwMode="auto">
            <a:xfrm>
              <a:off x="3852863" y="3095625"/>
              <a:ext cx="484187" cy="701675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0" name="Oval 42"/>
            <p:cNvSpPr>
              <a:spLocks noChangeArrowheads="1"/>
            </p:cNvSpPr>
            <p:nvPr/>
          </p:nvSpPr>
          <p:spPr bwMode="auto">
            <a:xfrm>
              <a:off x="3816350" y="3071813"/>
              <a:ext cx="93663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1" name="Line 43"/>
            <p:cNvSpPr>
              <a:spLocks noChangeShapeType="1"/>
            </p:cNvSpPr>
            <p:nvPr/>
          </p:nvSpPr>
          <p:spPr bwMode="auto">
            <a:xfrm>
              <a:off x="4337050" y="3797300"/>
              <a:ext cx="496888" cy="3810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2" name="Oval 44"/>
            <p:cNvSpPr>
              <a:spLocks noChangeArrowheads="1"/>
            </p:cNvSpPr>
            <p:nvPr/>
          </p:nvSpPr>
          <p:spPr bwMode="auto">
            <a:xfrm>
              <a:off x="4300538" y="3770313"/>
              <a:ext cx="93662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3" name="Line 45"/>
            <p:cNvSpPr>
              <a:spLocks noChangeShapeType="1"/>
            </p:cNvSpPr>
            <p:nvPr/>
          </p:nvSpPr>
          <p:spPr bwMode="auto">
            <a:xfrm>
              <a:off x="4833938" y="4178300"/>
              <a:ext cx="720725" cy="620713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4" name="Oval 46"/>
            <p:cNvSpPr>
              <a:spLocks noChangeArrowheads="1"/>
            </p:cNvSpPr>
            <p:nvPr/>
          </p:nvSpPr>
          <p:spPr bwMode="auto">
            <a:xfrm>
              <a:off x="4797425" y="4151313"/>
              <a:ext cx="93663" cy="10001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5" name="Oval 47"/>
            <p:cNvSpPr>
              <a:spLocks noChangeArrowheads="1"/>
            </p:cNvSpPr>
            <p:nvPr/>
          </p:nvSpPr>
          <p:spPr bwMode="auto">
            <a:xfrm>
              <a:off x="5516563" y="4772025"/>
              <a:ext cx="93662" cy="101600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6" name="Freeform 48"/>
            <p:cNvSpPr>
              <a:spLocks/>
            </p:cNvSpPr>
            <p:nvPr/>
          </p:nvSpPr>
          <p:spPr bwMode="auto">
            <a:xfrm>
              <a:off x="2398713" y="5713413"/>
              <a:ext cx="3155950" cy="141287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103" y="71"/>
                </a:cxn>
                <a:cxn ang="0">
                  <a:pos x="201" y="56"/>
                </a:cxn>
                <a:cxn ang="0">
                  <a:pos x="305" y="48"/>
                </a:cxn>
                <a:cxn ang="0">
                  <a:pos x="409" y="31"/>
                </a:cxn>
                <a:cxn ang="0">
                  <a:pos x="514" y="31"/>
                </a:cxn>
                <a:cxn ang="0">
                  <a:pos x="610" y="16"/>
                </a:cxn>
                <a:cxn ang="0">
                  <a:pos x="714" y="8"/>
                </a:cxn>
                <a:cxn ang="0">
                  <a:pos x="916" y="0"/>
                </a:cxn>
                <a:cxn ang="0">
                  <a:pos x="1221" y="0"/>
                </a:cxn>
                <a:cxn ang="0">
                  <a:pos x="1534" y="8"/>
                </a:cxn>
                <a:cxn ang="0">
                  <a:pos x="1988" y="0"/>
                </a:cxn>
              </a:cxnLst>
              <a:rect l="0" t="0" r="r" b="b"/>
              <a:pathLst>
                <a:path w="1988" h="89">
                  <a:moveTo>
                    <a:pt x="0" y="89"/>
                  </a:moveTo>
                  <a:lnTo>
                    <a:pt x="103" y="71"/>
                  </a:lnTo>
                  <a:lnTo>
                    <a:pt x="201" y="56"/>
                  </a:lnTo>
                  <a:lnTo>
                    <a:pt x="305" y="48"/>
                  </a:lnTo>
                  <a:lnTo>
                    <a:pt x="409" y="31"/>
                  </a:lnTo>
                  <a:lnTo>
                    <a:pt x="514" y="31"/>
                  </a:lnTo>
                  <a:lnTo>
                    <a:pt x="610" y="16"/>
                  </a:lnTo>
                  <a:lnTo>
                    <a:pt x="714" y="8"/>
                  </a:lnTo>
                  <a:lnTo>
                    <a:pt x="916" y="0"/>
                  </a:lnTo>
                  <a:lnTo>
                    <a:pt x="1221" y="0"/>
                  </a:lnTo>
                  <a:lnTo>
                    <a:pt x="1534" y="8"/>
                  </a:lnTo>
                  <a:lnTo>
                    <a:pt x="1988" y="0"/>
                  </a:lnTo>
                </a:path>
              </a:pathLst>
            </a:custGeom>
            <a:noFill/>
            <a:ln w="22225">
              <a:solidFill>
                <a:srgbClr val="4273BA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7" name="Freeform 49"/>
            <p:cNvSpPr>
              <a:spLocks/>
            </p:cNvSpPr>
            <p:nvPr/>
          </p:nvSpPr>
          <p:spPr bwMode="auto">
            <a:xfrm>
              <a:off x="1808163" y="5865813"/>
              <a:ext cx="42545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" y="0"/>
                </a:cxn>
                <a:cxn ang="0">
                  <a:pos x="268" y="0"/>
                </a:cxn>
              </a:cxnLst>
              <a:rect l="0" t="0" r="r" b="b"/>
              <a:pathLst>
                <a:path w="268">
                  <a:moveTo>
                    <a:pt x="0" y="0"/>
                  </a:moveTo>
                  <a:lnTo>
                    <a:pt x="163" y="0"/>
                  </a:lnTo>
                  <a:lnTo>
                    <a:pt x="268" y="0"/>
                  </a:lnTo>
                </a:path>
              </a:pathLst>
            </a:custGeom>
            <a:noFill/>
            <a:ln w="22225">
              <a:solidFill>
                <a:srgbClr val="00FFEE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8" name="Rectangle 50"/>
            <p:cNvSpPr>
              <a:spLocks noChangeArrowheads="1"/>
            </p:cNvSpPr>
            <p:nvPr/>
          </p:nvSpPr>
          <p:spPr bwMode="auto">
            <a:xfrm>
              <a:off x="2032000" y="5826125"/>
              <a:ext cx="93663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79" name="Rectangle 51"/>
            <p:cNvSpPr>
              <a:spLocks noChangeArrowheads="1"/>
            </p:cNvSpPr>
            <p:nvPr/>
          </p:nvSpPr>
          <p:spPr bwMode="auto">
            <a:xfrm>
              <a:off x="2197100" y="5826125"/>
              <a:ext cx="93663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0" name="Rectangle 52"/>
            <p:cNvSpPr>
              <a:spLocks noChangeArrowheads="1"/>
            </p:cNvSpPr>
            <p:nvPr/>
          </p:nvSpPr>
          <p:spPr bwMode="auto">
            <a:xfrm>
              <a:off x="2363788" y="5815013"/>
              <a:ext cx="93662" cy="100012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1" name="Rectangle 53"/>
            <p:cNvSpPr>
              <a:spLocks noChangeArrowheads="1"/>
            </p:cNvSpPr>
            <p:nvPr/>
          </p:nvSpPr>
          <p:spPr bwMode="auto">
            <a:xfrm>
              <a:off x="2528888" y="5789613"/>
              <a:ext cx="93662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2" name="Rectangle 54"/>
            <p:cNvSpPr>
              <a:spLocks noChangeArrowheads="1"/>
            </p:cNvSpPr>
            <p:nvPr/>
          </p:nvSpPr>
          <p:spPr bwMode="auto">
            <a:xfrm>
              <a:off x="2681288" y="5762625"/>
              <a:ext cx="93662" cy="100013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3" name="Rectangle 55"/>
            <p:cNvSpPr>
              <a:spLocks noChangeArrowheads="1"/>
            </p:cNvSpPr>
            <p:nvPr/>
          </p:nvSpPr>
          <p:spPr bwMode="auto">
            <a:xfrm>
              <a:off x="2846388" y="5749925"/>
              <a:ext cx="93662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4" name="Rectangle 56"/>
            <p:cNvSpPr>
              <a:spLocks noChangeArrowheads="1"/>
            </p:cNvSpPr>
            <p:nvPr/>
          </p:nvSpPr>
          <p:spPr bwMode="auto">
            <a:xfrm>
              <a:off x="3013075" y="5726113"/>
              <a:ext cx="93663" cy="100012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5" name="Rectangle 57"/>
            <p:cNvSpPr>
              <a:spLocks noChangeArrowheads="1"/>
            </p:cNvSpPr>
            <p:nvPr/>
          </p:nvSpPr>
          <p:spPr bwMode="auto">
            <a:xfrm>
              <a:off x="3178175" y="5726113"/>
              <a:ext cx="93663" cy="100012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6" name="Rectangle 58"/>
            <p:cNvSpPr>
              <a:spLocks noChangeArrowheads="1"/>
            </p:cNvSpPr>
            <p:nvPr/>
          </p:nvSpPr>
          <p:spPr bwMode="auto">
            <a:xfrm>
              <a:off x="3330575" y="5702300"/>
              <a:ext cx="93663" cy="100013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7" name="Rectangle 59"/>
            <p:cNvSpPr>
              <a:spLocks noChangeArrowheads="1"/>
            </p:cNvSpPr>
            <p:nvPr/>
          </p:nvSpPr>
          <p:spPr bwMode="auto">
            <a:xfrm>
              <a:off x="3498850" y="5686425"/>
              <a:ext cx="93663" cy="100013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8" name="Rectangle 60"/>
            <p:cNvSpPr>
              <a:spLocks noChangeArrowheads="1"/>
            </p:cNvSpPr>
            <p:nvPr/>
          </p:nvSpPr>
          <p:spPr bwMode="auto">
            <a:xfrm>
              <a:off x="3816350" y="5673725"/>
              <a:ext cx="93663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89" name="Rectangle 61"/>
            <p:cNvSpPr>
              <a:spLocks noChangeArrowheads="1"/>
            </p:cNvSpPr>
            <p:nvPr/>
          </p:nvSpPr>
          <p:spPr bwMode="auto">
            <a:xfrm>
              <a:off x="4300538" y="5673725"/>
              <a:ext cx="93662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0" name="Rectangle 62"/>
            <p:cNvSpPr>
              <a:spLocks noChangeArrowheads="1"/>
            </p:cNvSpPr>
            <p:nvPr/>
          </p:nvSpPr>
          <p:spPr bwMode="auto">
            <a:xfrm>
              <a:off x="4797425" y="5686425"/>
              <a:ext cx="93663" cy="100013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1" name="Rectangle 63"/>
            <p:cNvSpPr>
              <a:spLocks noChangeArrowheads="1"/>
            </p:cNvSpPr>
            <p:nvPr/>
          </p:nvSpPr>
          <p:spPr bwMode="auto">
            <a:xfrm>
              <a:off x="5516563" y="5673725"/>
              <a:ext cx="93662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2" name="Freeform 64"/>
            <p:cNvSpPr>
              <a:spLocks/>
            </p:cNvSpPr>
            <p:nvPr/>
          </p:nvSpPr>
          <p:spPr bwMode="auto">
            <a:xfrm>
              <a:off x="1808163" y="5865813"/>
              <a:ext cx="42545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" y="0"/>
                </a:cxn>
                <a:cxn ang="0">
                  <a:pos x="268" y="0"/>
                </a:cxn>
              </a:cxnLst>
              <a:rect l="0" t="0" r="r" b="b"/>
              <a:pathLst>
                <a:path w="268">
                  <a:moveTo>
                    <a:pt x="0" y="0"/>
                  </a:moveTo>
                  <a:lnTo>
                    <a:pt x="163" y="0"/>
                  </a:lnTo>
                  <a:lnTo>
                    <a:pt x="268" y="0"/>
                  </a:lnTo>
                </a:path>
              </a:pathLst>
            </a:custGeom>
            <a:noFill/>
            <a:ln w="22225">
              <a:solidFill>
                <a:srgbClr val="00FFEE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3" name="Rectangle 65"/>
            <p:cNvSpPr>
              <a:spLocks noChangeArrowheads="1"/>
            </p:cNvSpPr>
            <p:nvPr/>
          </p:nvSpPr>
          <p:spPr bwMode="auto">
            <a:xfrm>
              <a:off x="1771650" y="5826125"/>
              <a:ext cx="93663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4" name="Line 66"/>
            <p:cNvSpPr>
              <a:spLocks noChangeShapeType="1"/>
            </p:cNvSpPr>
            <p:nvPr/>
          </p:nvSpPr>
          <p:spPr bwMode="auto">
            <a:xfrm>
              <a:off x="1901825" y="5192713"/>
              <a:ext cx="1588" cy="1984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5" name="Freeform 67"/>
            <p:cNvSpPr>
              <a:spLocks/>
            </p:cNvSpPr>
            <p:nvPr/>
          </p:nvSpPr>
          <p:spPr bwMode="auto">
            <a:xfrm>
              <a:off x="1822450" y="5402263"/>
              <a:ext cx="180975" cy="220662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9"/>
                </a:cxn>
                <a:cxn ang="0">
                  <a:pos x="114" y="0"/>
                </a:cxn>
                <a:cxn ang="0">
                  <a:pos x="57" y="0"/>
                </a:cxn>
              </a:cxnLst>
              <a:rect l="0" t="0" r="r" b="b"/>
              <a:pathLst>
                <a:path w="114" h="139">
                  <a:moveTo>
                    <a:pt x="57" y="0"/>
                  </a:moveTo>
                  <a:lnTo>
                    <a:pt x="0" y="0"/>
                  </a:lnTo>
                  <a:lnTo>
                    <a:pt x="57" y="139"/>
                  </a:lnTo>
                  <a:lnTo>
                    <a:pt x="11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6" name="Freeform 68"/>
            <p:cNvSpPr>
              <a:spLocks/>
            </p:cNvSpPr>
            <p:nvPr/>
          </p:nvSpPr>
          <p:spPr bwMode="auto">
            <a:xfrm>
              <a:off x="2035175" y="4821238"/>
              <a:ext cx="180975" cy="219075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8"/>
                </a:cxn>
                <a:cxn ang="0">
                  <a:pos x="114" y="0"/>
                </a:cxn>
                <a:cxn ang="0">
                  <a:pos x="57" y="0"/>
                </a:cxn>
              </a:cxnLst>
              <a:rect l="0" t="0" r="r" b="b"/>
              <a:pathLst>
                <a:path w="114" h="138">
                  <a:moveTo>
                    <a:pt x="57" y="0"/>
                  </a:moveTo>
                  <a:lnTo>
                    <a:pt x="0" y="0"/>
                  </a:lnTo>
                  <a:lnTo>
                    <a:pt x="57" y="138"/>
                  </a:lnTo>
                  <a:lnTo>
                    <a:pt x="11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7" name="Line 69"/>
            <p:cNvSpPr>
              <a:spLocks noChangeShapeType="1"/>
            </p:cNvSpPr>
            <p:nvPr/>
          </p:nvSpPr>
          <p:spPr bwMode="auto">
            <a:xfrm>
              <a:off x="2114550" y="4606925"/>
              <a:ext cx="1588" cy="20161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8" name="Line 70"/>
            <p:cNvSpPr>
              <a:spLocks noChangeShapeType="1"/>
            </p:cNvSpPr>
            <p:nvPr/>
          </p:nvSpPr>
          <p:spPr bwMode="auto">
            <a:xfrm>
              <a:off x="2338388" y="3616325"/>
              <a:ext cx="1587" cy="2254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399" name="Freeform 71"/>
            <p:cNvSpPr>
              <a:spLocks/>
            </p:cNvSpPr>
            <p:nvPr/>
          </p:nvSpPr>
          <p:spPr bwMode="auto">
            <a:xfrm>
              <a:off x="2259013" y="3854450"/>
              <a:ext cx="180975" cy="219075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8"/>
                </a:cxn>
                <a:cxn ang="0">
                  <a:pos x="114" y="0"/>
                </a:cxn>
                <a:cxn ang="0">
                  <a:pos x="57" y="0"/>
                </a:cxn>
              </a:cxnLst>
              <a:rect l="0" t="0" r="r" b="b"/>
              <a:pathLst>
                <a:path w="114" h="138">
                  <a:moveTo>
                    <a:pt x="57" y="0"/>
                  </a:moveTo>
                  <a:lnTo>
                    <a:pt x="0" y="0"/>
                  </a:lnTo>
                  <a:lnTo>
                    <a:pt x="57" y="138"/>
                  </a:lnTo>
                  <a:lnTo>
                    <a:pt x="11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0" name="Freeform 72"/>
            <p:cNvSpPr>
              <a:spLocks/>
            </p:cNvSpPr>
            <p:nvPr/>
          </p:nvSpPr>
          <p:spPr bwMode="auto">
            <a:xfrm>
              <a:off x="2720975" y="2559050"/>
              <a:ext cx="182563" cy="219075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8"/>
                </a:cxn>
                <a:cxn ang="0">
                  <a:pos x="115" y="0"/>
                </a:cxn>
                <a:cxn ang="0">
                  <a:pos x="57" y="0"/>
                </a:cxn>
              </a:cxnLst>
              <a:rect l="0" t="0" r="r" b="b"/>
              <a:pathLst>
                <a:path w="115" h="138">
                  <a:moveTo>
                    <a:pt x="57" y="0"/>
                  </a:moveTo>
                  <a:lnTo>
                    <a:pt x="0" y="0"/>
                  </a:lnTo>
                  <a:lnTo>
                    <a:pt x="57" y="138"/>
                  </a:lnTo>
                  <a:lnTo>
                    <a:pt x="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1" name="Line 73"/>
            <p:cNvSpPr>
              <a:spLocks noChangeShapeType="1"/>
            </p:cNvSpPr>
            <p:nvPr/>
          </p:nvSpPr>
          <p:spPr bwMode="auto">
            <a:xfrm>
              <a:off x="2800350" y="2397125"/>
              <a:ext cx="1588" cy="1492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2" name="Line 74"/>
            <p:cNvSpPr>
              <a:spLocks noChangeShapeType="1"/>
            </p:cNvSpPr>
            <p:nvPr/>
          </p:nvSpPr>
          <p:spPr bwMode="auto">
            <a:xfrm>
              <a:off x="2576513" y="3035300"/>
              <a:ext cx="1587" cy="16033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3" name="Freeform 75"/>
            <p:cNvSpPr>
              <a:spLocks/>
            </p:cNvSpPr>
            <p:nvPr/>
          </p:nvSpPr>
          <p:spPr bwMode="auto">
            <a:xfrm>
              <a:off x="2497138" y="3208338"/>
              <a:ext cx="180975" cy="219075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8"/>
                </a:cxn>
                <a:cxn ang="0">
                  <a:pos x="114" y="0"/>
                </a:cxn>
                <a:cxn ang="0">
                  <a:pos x="57" y="0"/>
                </a:cxn>
              </a:cxnLst>
              <a:rect l="0" t="0" r="r" b="b"/>
              <a:pathLst>
                <a:path w="114" h="138">
                  <a:moveTo>
                    <a:pt x="57" y="0"/>
                  </a:moveTo>
                  <a:lnTo>
                    <a:pt x="0" y="0"/>
                  </a:lnTo>
                  <a:lnTo>
                    <a:pt x="57" y="138"/>
                  </a:lnTo>
                  <a:lnTo>
                    <a:pt x="11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4" name="Freeform 76"/>
            <p:cNvSpPr>
              <a:spLocks/>
            </p:cNvSpPr>
            <p:nvPr/>
          </p:nvSpPr>
          <p:spPr bwMode="auto">
            <a:xfrm>
              <a:off x="2944813" y="2293938"/>
              <a:ext cx="182562" cy="219075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8"/>
                </a:cxn>
                <a:cxn ang="0">
                  <a:pos x="115" y="0"/>
                </a:cxn>
                <a:cxn ang="0">
                  <a:pos x="57" y="0"/>
                </a:cxn>
              </a:cxnLst>
              <a:rect l="0" t="0" r="r" b="b"/>
              <a:pathLst>
                <a:path w="115" h="138">
                  <a:moveTo>
                    <a:pt x="57" y="0"/>
                  </a:moveTo>
                  <a:lnTo>
                    <a:pt x="0" y="0"/>
                  </a:lnTo>
                  <a:lnTo>
                    <a:pt x="57" y="138"/>
                  </a:lnTo>
                  <a:lnTo>
                    <a:pt x="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5" name="Line 77"/>
            <p:cNvSpPr>
              <a:spLocks noChangeShapeType="1"/>
            </p:cNvSpPr>
            <p:nvPr/>
          </p:nvSpPr>
          <p:spPr bwMode="auto">
            <a:xfrm>
              <a:off x="3024188" y="2068513"/>
              <a:ext cx="1587" cy="2127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6" name="Line 78"/>
            <p:cNvSpPr>
              <a:spLocks noChangeShapeType="1"/>
            </p:cNvSpPr>
            <p:nvPr/>
          </p:nvSpPr>
          <p:spPr bwMode="auto">
            <a:xfrm>
              <a:off x="3248025" y="2068513"/>
              <a:ext cx="1588" cy="2127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7" name="Freeform 79"/>
            <p:cNvSpPr>
              <a:spLocks/>
            </p:cNvSpPr>
            <p:nvPr/>
          </p:nvSpPr>
          <p:spPr bwMode="auto">
            <a:xfrm>
              <a:off x="3168650" y="2293938"/>
              <a:ext cx="182563" cy="21907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0" y="0"/>
                </a:cxn>
                <a:cxn ang="0">
                  <a:pos x="58" y="138"/>
                </a:cxn>
                <a:cxn ang="0">
                  <a:pos x="115" y="0"/>
                </a:cxn>
                <a:cxn ang="0">
                  <a:pos x="58" y="0"/>
                </a:cxn>
              </a:cxnLst>
              <a:rect l="0" t="0" r="r" b="b"/>
              <a:pathLst>
                <a:path w="115" h="138">
                  <a:moveTo>
                    <a:pt x="58" y="0"/>
                  </a:moveTo>
                  <a:lnTo>
                    <a:pt x="0" y="0"/>
                  </a:lnTo>
                  <a:lnTo>
                    <a:pt x="58" y="138"/>
                  </a:lnTo>
                  <a:lnTo>
                    <a:pt x="115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8" name="Freeform 80"/>
            <p:cNvSpPr>
              <a:spLocks/>
            </p:cNvSpPr>
            <p:nvPr/>
          </p:nvSpPr>
          <p:spPr bwMode="auto">
            <a:xfrm>
              <a:off x="3381375" y="2306638"/>
              <a:ext cx="182563" cy="21907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0" y="0"/>
                </a:cxn>
                <a:cxn ang="0">
                  <a:pos x="58" y="138"/>
                </a:cxn>
                <a:cxn ang="0">
                  <a:pos x="115" y="0"/>
                </a:cxn>
                <a:cxn ang="0">
                  <a:pos x="58" y="0"/>
                </a:cxn>
              </a:cxnLst>
              <a:rect l="0" t="0" r="r" b="b"/>
              <a:pathLst>
                <a:path w="115" h="138">
                  <a:moveTo>
                    <a:pt x="58" y="0"/>
                  </a:moveTo>
                  <a:lnTo>
                    <a:pt x="0" y="0"/>
                  </a:lnTo>
                  <a:lnTo>
                    <a:pt x="58" y="138"/>
                  </a:lnTo>
                  <a:lnTo>
                    <a:pt x="115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09" name="Line 81"/>
            <p:cNvSpPr>
              <a:spLocks noChangeShapeType="1"/>
            </p:cNvSpPr>
            <p:nvPr/>
          </p:nvSpPr>
          <p:spPr bwMode="auto">
            <a:xfrm>
              <a:off x="3460750" y="2068513"/>
              <a:ext cx="1588" cy="2254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0" name="Freeform 82"/>
            <p:cNvSpPr>
              <a:spLocks/>
            </p:cNvSpPr>
            <p:nvPr/>
          </p:nvSpPr>
          <p:spPr bwMode="auto">
            <a:xfrm>
              <a:off x="2233613" y="5064125"/>
              <a:ext cx="3321050" cy="801688"/>
            </a:xfrm>
            <a:custGeom>
              <a:avLst/>
              <a:gdLst/>
              <a:ahLst/>
              <a:cxnLst>
                <a:cxn ang="0">
                  <a:pos x="0" y="505"/>
                </a:cxn>
                <a:cxn ang="0">
                  <a:pos x="104" y="498"/>
                </a:cxn>
                <a:cxn ang="0">
                  <a:pos x="207" y="488"/>
                </a:cxn>
                <a:cxn ang="0">
                  <a:pos x="305" y="480"/>
                </a:cxn>
                <a:cxn ang="0">
                  <a:pos x="409" y="457"/>
                </a:cxn>
                <a:cxn ang="0">
                  <a:pos x="513" y="432"/>
                </a:cxn>
                <a:cxn ang="0">
                  <a:pos x="618" y="409"/>
                </a:cxn>
                <a:cxn ang="0">
                  <a:pos x="714" y="369"/>
                </a:cxn>
                <a:cxn ang="0">
                  <a:pos x="818" y="329"/>
                </a:cxn>
                <a:cxn ang="0">
                  <a:pos x="1020" y="265"/>
                </a:cxn>
                <a:cxn ang="0">
                  <a:pos x="1325" y="200"/>
                </a:cxn>
                <a:cxn ang="0">
                  <a:pos x="1638" y="96"/>
                </a:cxn>
                <a:cxn ang="0">
                  <a:pos x="2092" y="0"/>
                </a:cxn>
              </a:cxnLst>
              <a:rect l="0" t="0" r="r" b="b"/>
              <a:pathLst>
                <a:path w="2092" h="505">
                  <a:moveTo>
                    <a:pt x="0" y="505"/>
                  </a:moveTo>
                  <a:lnTo>
                    <a:pt x="104" y="498"/>
                  </a:lnTo>
                  <a:lnTo>
                    <a:pt x="207" y="488"/>
                  </a:lnTo>
                  <a:lnTo>
                    <a:pt x="305" y="480"/>
                  </a:lnTo>
                  <a:lnTo>
                    <a:pt x="409" y="457"/>
                  </a:lnTo>
                  <a:lnTo>
                    <a:pt x="513" y="432"/>
                  </a:lnTo>
                  <a:lnTo>
                    <a:pt x="618" y="409"/>
                  </a:lnTo>
                  <a:lnTo>
                    <a:pt x="714" y="369"/>
                  </a:lnTo>
                  <a:lnTo>
                    <a:pt x="818" y="329"/>
                  </a:lnTo>
                  <a:lnTo>
                    <a:pt x="1020" y="265"/>
                  </a:lnTo>
                  <a:lnTo>
                    <a:pt x="1325" y="200"/>
                  </a:lnTo>
                  <a:lnTo>
                    <a:pt x="1638" y="96"/>
                  </a:lnTo>
                  <a:lnTo>
                    <a:pt x="2092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1" name="Freeform 83"/>
            <p:cNvSpPr>
              <a:spLocks/>
            </p:cNvSpPr>
            <p:nvPr/>
          </p:nvSpPr>
          <p:spPr bwMode="auto">
            <a:xfrm>
              <a:off x="1771650" y="5826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2" name="Freeform 84"/>
            <p:cNvSpPr>
              <a:spLocks/>
            </p:cNvSpPr>
            <p:nvPr/>
          </p:nvSpPr>
          <p:spPr bwMode="auto">
            <a:xfrm>
              <a:off x="1771650" y="5826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3" name="Freeform 85"/>
            <p:cNvSpPr>
              <a:spLocks/>
            </p:cNvSpPr>
            <p:nvPr/>
          </p:nvSpPr>
          <p:spPr bwMode="auto">
            <a:xfrm>
              <a:off x="2032000" y="5826125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4" name="Freeform 86"/>
            <p:cNvSpPr>
              <a:spLocks/>
            </p:cNvSpPr>
            <p:nvPr/>
          </p:nvSpPr>
          <p:spPr bwMode="auto">
            <a:xfrm>
              <a:off x="2032000" y="5826125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5" name="Freeform 87"/>
            <p:cNvSpPr>
              <a:spLocks/>
            </p:cNvSpPr>
            <p:nvPr/>
          </p:nvSpPr>
          <p:spPr bwMode="auto">
            <a:xfrm>
              <a:off x="2197100" y="5826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6" name="Freeform 88"/>
            <p:cNvSpPr>
              <a:spLocks/>
            </p:cNvSpPr>
            <p:nvPr/>
          </p:nvSpPr>
          <p:spPr bwMode="auto">
            <a:xfrm>
              <a:off x="2197100" y="5826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7" name="Freeform 89"/>
            <p:cNvSpPr>
              <a:spLocks/>
            </p:cNvSpPr>
            <p:nvPr/>
          </p:nvSpPr>
          <p:spPr bwMode="auto">
            <a:xfrm>
              <a:off x="2363788" y="5815013"/>
              <a:ext cx="71437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8" name="Freeform 90"/>
            <p:cNvSpPr>
              <a:spLocks/>
            </p:cNvSpPr>
            <p:nvPr/>
          </p:nvSpPr>
          <p:spPr bwMode="auto">
            <a:xfrm>
              <a:off x="2363788" y="5815013"/>
              <a:ext cx="71437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19" name="Freeform 91"/>
            <p:cNvSpPr>
              <a:spLocks/>
            </p:cNvSpPr>
            <p:nvPr/>
          </p:nvSpPr>
          <p:spPr bwMode="auto">
            <a:xfrm>
              <a:off x="2528888" y="5802313"/>
              <a:ext cx="69850" cy="762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1" y="0"/>
                </a:cxn>
              </a:cxnLst>
              <a:rect l="0" t="0" r="r" b="b"/>
              <a:pathLst>
                <a:path w="44" h="48">
                  <a:moveTo>
                    <a:pt x="21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0" name="Freeform 92"/>
            <p:cNvSpPr>
              <a:spLocks/>
            </p:cNvSpPr>
            <p:nvPr/>
          </p:nvSpPr>
          <p:spPr bwMode="auto">
            <a:xfrm>
              <a:off x="2528888" y="5802313"/>
              <a:ext cx="69850" cy="762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1" y="0"/>
                </a:cxn>
              </a:cxnLst>
              <a:rect l="0" t="0" r="r" b="b"/>
              <a:pathLst>
                <a:path w="44" h="48">
                  <a:moveTo>
                    <a:pt x="21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1" name="Freeform 93"/>
            <p:cNvSpPr>
              <a:spLocks/>
            </p:cNvSpPr>
            <p:nvPr/>
          </p:nvSpPr>
          <p:spPr bwMode="auto">
            <a:xfrm>
              <a:off x="2681288" y="5789613"/>
              <a:ext cx="71437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2" name="Freeform 94"/>
            <p:cNvSpPr>
              <a:spLocks/>
            </p:cNvSpPr>
            <p:nvPr/>
          </p:nvSpPr>
          <p:spPr bwMode="auto">
            <a:xfrm>
              <a:off x="2681288" y="5789613"/>
              <a:ext cx="71437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3" name="Freeform 95"/>
            <p:cNvSpPr>
              <a:spLocks/>
            </p:cNvSpPr>
            <p:nvPr/>
          </p:nvSpPr>
          <p:spPr bwMode="auto">
            <a:xfrm>
              <a:off x="2846388" y="57499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4" name="Freeform 96"/>
            <p:cNvSpPr>
              <a:spLocks/>
            </p:cNvSpPr>
            <p:nvPr/>
          </p:nvSpPr>
          <p:spPr bwMode="auto">
            <a:xfrm>
              <a:off x="2846388" y="57499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5" name="Freeform 97"/>
            <p:cNvSpPr>
              <a:spLocks/>
            </p:cNvSpPr>
            <p:nvPr/>
          </p:nvSpPr>
          <p:spPr bwMode="auto">
            <a:xfrm>
              <a:off x="3013075" y="5713413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6" name="Freeform 98"/>
            <p:cNvSpPr>
              <a:spLocks/>
            </p:cNvSpPr>
            <p:nvPr/>
          </p:nvSpPr>
          <p:spPr bwMode="auto">
            <a:xfrm>
              <a:off x="3013075" y="5713413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7" name="Freeform 99"/>
            <p:cNvSpPr>
              <a:spLocks/>
            </p:cNvSpPr>
            <p:nvPr/>
          </p:nvSpPr>
          <p:spPr bwMode="auto">
            <a:xfrm>
              <a:off x="3178175" y="56737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8" name="Freeform 100"/>
            <p:cNvSpPr>
              <a:spLocks/>
            </p:cNvSpPr>
            <p:nvPr/>
          </p:nvSpPr>
          <p:spPr bwMode="auto">
            <a:xfrm>
              <a:off x="3178175" y="56737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29" name="Freeform 101"/>
            <p:cNvSpPr>
              <a:spLocks/>
            </p:cNvSpPr>
            <p:nvPr/>
          </p:nvSpPr>
          <p:spPr bwMode="auto">
            <a:xfrm>
              <a:off x="3330575" y="5610225"/>
              <a:ext cx="71438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0" name="Freeform 102"/>
            <p:cNvSpPr>
              <a:spLocks/>
            </p:cNvSpPr>
            <p:nvPr/>
          </p:nvSpPr>
          <p:spPr bwMode="auto">
            <a:xfrm>
              <a:off x="3330575" y="5610225"/>
              <a:ext cx="71438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1" name="Freeform 103"/>
            <p:cNvSpPr>
              <a:spLocks/>
            </p:cNvSpPr>
            <p:nvPr/>
          </p:nvSpPr>
          <p:spPr bwMode="auto">
            <a:xfrm>
              <a:off x="3498850" y="5549900"/>
              <a:ext cx="69850" cy="762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1" y="0"/>
                </a:cxn>
              </a:cxnLst>
              <a:rect l="0" t="0" r="r" b="b"/>
              <a:pathLst>
                <a:path w="44" h="48">
                  <a:moveTo>
                    <a:pt x="21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2" name="Freeform 104"/>
            <p:cNvSpPr>
              <a:spLocks/>
            </p:cNvSpPr>
            <p:nvPr/>
          </p:nvSpPr>
          <p:spPr bwMode="auto">
            <a:xfrm>
              <a:off x="3498850" y="5549900"/>
              <a:ext cx="69850" cy="762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1" y="0"/>
                </a:cxn>
              </a:cxnLst>
              <a:rect l="0" t="0" r="r" b="b"/>
              <a:pathLst>
                <a:path w="44" h="48">
                  <a:moveTo>
                    <a:pt x="21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3" name="Freeform 105"/>
            <p:cNvSpPr>
              <a:spLocks/>
            </p:cNvSpPr>
            <p:nvPr/>
          </p:nvSpPr>
          <p:spPr bwMode="auto">
            <a:xfrm>
              <a:off x="3816350" y="5445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4" name="Freeform 106"/>
            <p:cNvSpPr>
              <a:spLocks/>
            </p:cNvSpPr>
            <p:nvPr/>
          </p:nvSpPr>
          <p:spPr bwMode="auto">
            <a:xfrm>
              <a:off x="3816350" y="5445125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5" name="Freeform 107"/>
            <p:cNvSpPr>
              <a:spLocks/>
            </p:cNvSpPr>
            <p:nvPr/>
          </p:nvSpPr>
          <p:spPr bwMode="auto">
            <a:xfrm>
              <a:off x="4300538" y="5345113"/>
              <a:ext cx="71437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6" name="Freeform 108"/>
            <p:cNvSpPr>
              <a:spLocks/>
            </p:cNvSpPr>
            <p:nvPr/>
          </p:nvSpPr>
          <p:spPr bwMode="auto">
            <a:xfrm>
              <a:off x="4300538" y="5345113"/>
              <a:ext cx="71437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5" h="48">
                  <a:moveTo>
                    <a:pt x="23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7" name="Freeform 109"/>
            <p:cNvSpPr>
              <a:spLocks/>
            </p:cNvSpPr>
            <p:nvPr/>
          </p:nvSpPr>
          <p:spPr bwMode="auto">
            <a:xfrm>
              <a:off x="4797425" y="5180013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8" name="Freeform 110"/>
            <p:cNvSpPr>
              <a:spLocks/>
            </p:cNvSpPr>
            <p:nvPr/>
          </p:nvSpPr>
          <p:spPr bwMode="auto">
            <a:xfrm>
              <a:off x="4797425" y="5180013"/>
              <a:ext cx="69850" cy="7620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4" y="48"/>
                </a:cxn>
                <a:cxn ang="0">
                  <a:pos x="0" y="48"/>
                </a:cxn>
                <a:cxn ang="0">
                  <a:pos x="23" y="0"/>
                </a:cxn>
              </a:cxnLst>
              <a:rect l="0" t="0" r="r" b="b"/>
              <a:pathLst>
                <a:path w="44" h="48">
                  <a:moveTo>
                    <a:pt x="23" y="0"/>
                  </a:moveTo>
                  <a:lnTo>
                    <a:pt x="44" y="48"/>
                  </a:lnTo>
                  <a:lnTo>
                    <a:pt x="0" y="4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39" name="Freeform 111"/>
            <p:cNvSpPr>
              <a:spLocks/>
            </p:cNvSpPr>
            <p:nvPr/>
          </p:nvSpPr>
          <p:spPr bwMode="auto">
            <a:xfrm>
              <a:off x="5516563" y="5027613"/>
              <a:ext cx="71437" cy="762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4" y="0"/>
                </a:cxn>
              </a:cxnLst>
              <a:rect l="0" t="0" r="r" b="b"/>
              <a:pathLst>
                <a:path w="45" h="48">
                  <a:moveTo>
                    <a:pt x="24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40" name="Freeform 112"/>
            <p:cNvSpPr>
              <a:spLocks/>
            </p:cNvSpPr>
            <p:nvPr/>
          </p:nvSpPr>
          <p:spPr bwMode="auto">
            <a:xfrm>
              <a:off x="5516563" y="5027613"/>
              <a:ext cx="71437" cy="762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4" y="0"/>
                </a:cxn>
              </a:cxnLst>
              <a:rect l="0" t="0" r="r" b="b"/>
              <a:pathLst>
                <a:path w="45" h="48">
                  <a:moveTo>
                    <a:pt x="24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41" name="Line 113"/>
            <p:cNvSpPr>
              <a:spLocks noChangeShapeType="1"/>
            </p:cNvSpPr>
            <p:nvPr/>
          </p:nvSpPr>
          <p:spPr bwMode="auto">
            <a:xfrm flipH="1">
              <a:off x="1808163" y="5865813"/>
              <a:ext cx="425450" cy="15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42" name="Rectangle 114"/>
            <p:cNvSpPr>
              <a:spLocks noChangeArrowheads="1"/>
            </p:cNvSpPr>
            <p:nvPr/>
          </p:nvSpPr>
          <p:spPr bwMode="auto">
            <a:xfrm>
              <a:off x="1204913" y="1878013"/>
              <a:ext cx="3637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180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3" name="Rectangle 115"/>
            <p:cNvSpPr>
              <a:spLocks noChangeArrowheads="1"/>
            </p:cNvSpPr>
            <p:nvPr/>
          </p:nvSpPr>
          <p:spPr bwMode="auto">
            <a:xfrm>
              <a:off x="1204913" y="2514600"/>
              <a:ext cx="3637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150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4" name="Rectangle 116"/>
            <p:cNvSpPr>
              <a:spLocks noChangeArrowheads="1"/>
            </p:cNvSpPr>
            <p:nvPr/>
          </p:nvSpPr>
          <p:spPr bwMode="auto">
            <a:xfrm>
              <a:off x="1204913" y="3187700"/>
              <a:ext cx="3637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120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5" name="Rectangle 117"/>
            <p:cNvSpPr>
              <a:spLocks noChangeArrowheads="1"/>
            </p:cNvSpPr>
            <p:nvPr/>
          </p:nvSpPr>
          <p:spPr bwMode="auto">
            <a:xfrm>
              <a:off x="1323975" y="38338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90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6" name="Rectangle 118"/>
            <p:cNvSpPr>
              <a:spLocks noChangeArrowheads="1"/>
            </p:cNvSpPr>
            <p:nvPr/>
          </p:nvSpPr>
          <p:spPr bwMode="auto">
            <a:xfrm>
              <a:off x="1323975" y="4495800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60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7" name="Rectangle 119"/>
            <p:cNvSpPr>
              <a:spLocks noChangeArrowheads="1"/>
            </p:cNvSpPr>
            <p:nvPr/>
          </p:nvSpPr>
          <p:spPr bwMode="auto">
            <a:xfrm>
              <a:off x="1323975" y="51419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30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8" name="Rectangle 120"/>
            <p:cNvSpPr>
              <a:spLocks noChangeArrowheads="1"/>
            </p:cNvSpPr>
            <p:nvPr/>
          </p:nvSpPr>
          <p:spPr bwMode="auto">
            <a:xfrm>
              <a:off x="1439863" y="5815013"/>
              <a:ext cx="1212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49" name="Rectangle 121"/>
            <p:cNvSpPr>
              <a:spLocks noChangeArrowheads="1"/>
            </p:cNvSpPr>
            <p:nvPr/>
          </p:nvSpPr>
          <p:spPr bwMode="auto">
            <a:xfrm>
              <a:off x="1536700" y="6043613"/>
              <a:ext cx="1938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-2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0" name="Rectangle 122"/>
            <p:cNvSpPr>
              <a:spLocks noChangeArrowheads="1"/>
            </p:cNvSpPr>
            <p:nvPr/>
          </p:nvSpPr>
          <p:spPr bwMode="auto">
            <a:xfrm>
              <a:off x="2219325" y="6043613"/>
              <a:ext cx="1212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2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1" name="Rectangle 123"/>
            <p:cNvSpPr>
              <a:spLocks noChangeArrowheads="1"/>
            </p:cNvSpPr>
            <p:nvPr/>
          </p:nvSpPr>
          <p:spPr bwMode="auto">
            <a:xfrm>
              <a:off x="2882900" y="6043613"/>
              <a:ext cx="1212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6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2" name="Rectangle 124"/>
            <p:cNvSpPr>
              <a:spLocks noChangeArrowheads="1"/>
            </p:cNvSpPr>
            <p:nvPr/>
          </p:nvSpPr>
          <p:spPr bwMode="auto">
            <a:xfrm>
              <a:off x="3462338" y="60436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10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3" name="Rectangle 125"/>
            <p:cNvSpPr>
              <a:spLocks noChangeArrowheads="1"/>
            </p:cNvSpPr>
            <p:nvPr/>
          </p:nvSpPr>
          <p:spPr bwMode="auto">
            <a:xfrm>
              <a:off x="4111625" y="60436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14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4" name="Rectangle 126"/>
            <p:cNvSpPr>
              <a:spLocks noChangeArrowheads="1"/>
            </p:cNvSpPr>
            <p:nvPr/>
          </p:nvSpPr>
          <p:spPr bwMode="auto">
            <a:xfrm>
              <a:off x="4772025" y="60436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18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5" name="Rectangle 127"/>
            <p:cNvSpPr>
              <a:spLocks noChangeArrowheads="1"/>
            </p:cNvSpPr>
            <p:nvPr/>
          </p:nvSpPr>
          <p:spPr bwMode="auto">
            <a:xfrm>
              <a:off x="5424488" y="6043613"/>
              <a:ext cx="2424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ffectLst/>
                  <a:latin typeface="+mn-lt"/>
                </a:rPr>
                <a:t>22</a:t>
              </a:r>
              <a:endParaRPr lang="en-US" sz="2400" dirty="0">
                <a:effectLst/>
                <a:latin typeface="+mn-lt"/>
              </a:endParaRPr>
            </a:p>
          </p:txBody>
        </p:sp>
        <p:sp>
          <p:nvSpPr>
            <p:cNvPr id="227456" name="Rectangle 128"/>
            <p:cNvSpPr>
              <a:spLocks noChangeArrowheads="1"/>
            </p:cNvSpPr>
            <p:nvPr/>
          </p:nvSpPr>
          <p:spPr bwMode="auto">
            <a:xfrm>
              <a:off x="376238" y="3254375"/>
              <a:ext cx="606179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3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THC</a:t>
              </a: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endParaRPr>
            </a:p>
          </p:txBody>
        </p:sp>
        <p:sp>
          <p:nvSpPr>
            <p:cNvPr id="227457" name="Rectangle 129"/>
            <p:cNvSpPr>
              <a:spLocks noChangeArrowheads="1"/>
            </p:cNvSpPr>
            <p:nvPr/>
          </p:nvSpPr>
          <p:spPr bwMode="auto">
            <a:xfrm>
              <a:off x="389343" y="3611563"/>
              <a:ext cx="579968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3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µg/L</a:t>
              </a: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endParaRPr>
            </a:p>
          </p:txBody>
        </p:sp>
        <p:sp>
          <p:nvSpPr>
            <p:cNvPr id="227458" name="Rectangle 130"/>
            <p:cNvSpPr>
              <a:spLocks noChangeArrowheads="1"/>
            </p:cNvSpPr>
            <p:nvPr/>
          </p:nvSpPr>
          <p:spPr bwMode="auto">
            <a:xfrm>
              <a:off x="3059113" y="6354763"/>
              <a:ext cx="1032766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3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Minutes</a:t>
              </a: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endParaRPr>
            </a:p>
          </p:txBody>
        </p:sp>
        <p:sp>
          <p:nvSpPr>
            <p:cNvPr id="227459" name="Line 131"/>
            <p:cNvSpPr>
              <a:spLocks noChangeShapeType="1"/>
            </p:cNvSpPr>
            <p:nvPr/>
          </p:nvSpPr>
          <p:spPr bwMode="auto">
            <a:xfrm>
              <a:off x="5424488" y="2549525"/>
              <a:ext cx="423862" cy="1588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0" name="Oval 132"/>
            <p:cNvSpPr>
              <a:spLocks noChangeArrowheads="1"/>
            </p:cNvSpPr>
            <p:nvPr/>
          </p:nvSpPr>
          <p:spPr bwMode="auto">
            <a:xfrm>
              <a:off x="5613400" y="2513013"/>
              <a:ext cx="93663" cy="101600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1" name="Line 133"/>
            <p:cNvSpPr>
              <a:spLocks noChangeShapeType="1"/>
            </p:cNvSpPr>
            <p:nvPr/>
          </p:nvSpPr>
          <p:spPr bwMode="auto">
            <a:xfrm>
              <a:off x="5424488" y="2854325"/>
              <a:ext cx="423862" cy="1588"/>
            </a:xfrm>
            <a:prstGeom prst="line">
              <a:avLst/>
            </a:prstGeom>
            <a:noFill/>
            <a:ln w="22225">
              <a:solidFill>
                <a:srgbClr val="4273B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2" name="Rectangle 134"/>
            <p:cNvSpPr>
              <a:spLocks noChangeArrowheads="1"/>
            </p:cNvSpPr>
            <p:nvPr/>
          </p:nvSpPr>
          <p:spPr bwMode="auto">
            <a:xfrm>
              <a:off x="5613400" y="2817813"/>
              <a:ext cx="93663" cy="101600"/>
            </a:xfrm>
            <a:prstGeom prst="rect">
              <a:avLst/>
            </a:prstGeom>
            <a:solidFill>
              <a:srgbClr val="4273BA"/>
            </a:solidFill>
            <a:ln w="22225">
              <a:solidFill>
                <a:srgbClr val="4273B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3" name="Line 135"/>
            <p:cNvSpPr>
              <a:spLocks noChangeShapeType="1"/>
            </p:cNvSpPr>
            <p:nvPr/>
          </p:nvSpPr>
          <p:spPr bwMode="auto">
            <a:xfrm>
              <a:off x="5424488" y="3148013"/>
              <a:ext cx="423862" cy="158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4" name="Freeform 136"/>
            <p:cNvSpPr>
              <a:spLocks/>
            </p:cNvSpPr>
            <p:nvPr/>
          </p:nvSpPr>
          <p:spPr bwMode="auto">
            <a:xfrm>
              <a:off x="5613400" y="3111500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C"/>
            </a:solidFill>
            <a:ln w="22225">
              <a:solidFill>
                <a:srgbClr val="FF000C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5" name="Freeform 137"/>
            <p:cNvSpPr>
              <a:spLocks/>
            </p:cNvSpPr>
            <p:nvPr/>
          </p:nvSpPr>
          <p:spPr bwMode="auto">
            <a:xfrm>
              <a:off x="5613400" y="3111500"/>
              <a:ext cx="71438" cy="762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5" y="48"/>
                </a:cxn>
                <a:cxn ang="0">
                  <a:pos x="0" y="48"/>
                </a:cxn>
                <a:cxn ang="0">
                  <a:pos x="22" y="0"/>
                </a:cxn>
              </a:cxnLst>
              <a:rect l="0" t="0" r="r" b="b"/>
              <a:pathLst>
                <a:path w="45" h="48">
                  <a:moveTo>
                    <a:pt x="22" y="0"/>
                  </a:moveTo>
                  <a:lnTo>
                    <a:pt x="45" y="48"/>
                  </a:lnTo>
                  <a:lnTo>
                    <a:pt x="0" y="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66" name="Rectangle 138"/>
            <p:cNvSpPr>
              <a:spLocks noChangeArrowheads="1"/>
            </p:cNvSpPr>
            <p:nvPr/>
          </p:nvSpPr>
          <p:spPr bwMode="auto">
            <a:xfrm>
              <a:off x="6026150" y="2409825"/>
              <a:ext cx="4744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effectLst/>
                  <a:latin typeface="+mn-lt"/>
                </a:rPr>
                <a:t>THC</a:t>
              </a:r>
            </a:p>
          </p:txBody>
        </p:sp>
        <p:sp>
          <p:nvSpPr>
            <p:cNvPr id="227467" name="Rectangle 139"/>
            <p:cNvSpPr>
              <a:spLocks noChangeArrowheads="1"/>
            </p:cNvSpPr>
            <p:nvPr/>
          </p:nvSpPr>
          <p:spPr bwMode="auto">
            <a:xfrm>
              <a:off x="6026150" y="2687638"/>
              <a:ext cx="1212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effectLst/>
                  <a:latin typeface="+mn-lt"/>
                </a:rPr>
                <a:t>11-OH THC</a:t>
              </a:r>
            </a:p>
          </p:txBody>
        </p:sp>
        <p:sp>
          <p:nvSpPr>
            <p:cNvPr id="227468" name="Rectangle 140"/>
            <p:cNvSpPr>
              <a:spLocks noChangeArrowheads="1"/>
            </p:cNvSpPr>
            <p:nvPr/>
          </p:nvSpPr>
          <p:spPr bwMode="auto">
            <a:xfrm>
              <a:off x="6026150" y="2992438"/>
              <a:ext cx="11938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effectLst/>
                  <a:latin typeface="+mn-lt"/>
                </a:rPr>
                <a:t>THCCOOH</a:t>
              </a:r>
            </a:p>
          </p:txBody>
        </p:sp>
        <p:sp>
          <p:nvSpPr>
            <p:cNvPr id="227469" name="Line 141"/>
            <p:cNvSpPr>
              <a:spLocks noChangeShapeType="1"/>
            </p:cNvSpPr>
            <p:nvPr/>
          </p:nvSpPr>
          <p:spPr bwMode="auto">
            <a:xfrm>
              <a:off x="5648325" y="3311525"/>
              <a:ext cx="1588" cy="9842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70" name="Freeform 142"/>
            <p:cNvSpPr>
              <a:spLocks/>
            </p:cNvSpPr>
            <p:nvPr/>
          </p:nvSpPr>
          <p:spPr bwMode="auto">
            <a:xfrm>
              <a:off x="5568950" y="3421063"/>
              <a:ext cx="180975" cy="220662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0"/>
                </a:cxn>
                <a:cxn ang="0">
                  <a:pos x="57" y="139"/>
                </a:cxn>
                <a:cxn ang="0">
                  <a:pos x="114" y="0"/>
                </a:cxn>
                <a:cxn ang="0">
                  <a:pos x="57" y="0"/>
                </a:cxn>
              </a:cxnLst>
              <a:rect l="0" t="0" r="r" b="b"/>
              <a:pathLst>
                <a:path w="114" h="139">
                  <a:moveTo>
                    <a:pt x="57" y="0"/>
                  </a:moveTo>
                  <a:lnTo>
                    <a:pt x="0" y="0"/>
                  </a:lnTo>
                  <a:lnTo>
                    <a:pt x="57" y="139"/>
                  </a:lnTo>
                  <a:lnTo>
                    <a:pt x="11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7471" name="Rectangle 143"/>
            <p:cNvSpPr>
              <a:spLocks noChangeArrowheads="1"/>
            </p:cNvSpPr>
            <p:nvPr/>
          </p:nvSpPr>
          <p:spPr bwMode="auto">
            <a:xfrm>
              <a:off x="6048375" y="3284538"/>
              <a:ext cx="6289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effectLst/>
                  <a:latin typeface="+mn-lt"/>
                </a:rPr>
                <a:t>Inhale</a:t>
              </a:r>
            </a:p>
          </p:txBody>
        </p:sp>
        <p:sp>
          <p:nvSpPr>
            <p:cNvPr id="227472" name="Rectangle 144"/>
            <p:cNvSpPr>
              <a:spLocks noChangeArrowheads="1"/>
            </p:cNvSpPr>
            <p:nvPr/>
          </p:nvSpPr>
          <p:spPr bwMode="auto">
            <a:xfrm>
              <a:off x="6062663" y="3629025"/>
              <a:ext cx="5581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effectLst/>
                  <a:latin typeface="+mn-lt"/>
                </a:rPr>
                <a:t>N = 6</a:t>
              </a:r>
            </a:p>
          </p:txBody>
        </p:sp>
        <p:sp>
          <p:nvSpPr>
            <p:cNvPr id="227473" name="Text Box 145"/>
            <p:cNvSpPr txBox="1">
              <a:spLocks noChangeArrowheads="1"/>
            </p:cNvSpPr>
            <p:nvPr/>
          </p:nvSpPr>
          <p:spPr bwMode="auto">
            <a:xfrm>
              <a:off x="5334000" y="1905000"/>
              <a:ext cx="175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dirty="0">
                  <a:effectLst/>
                  <a:latin typeface="+mn-lt"/>
                </a:rPr>
                <a:t>3.55% THC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308600" y="4014678"/>
            <a:ext cx="4108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en-US" sz="2400" dirty="0"/>
              <a:t>THC detected 3 - 27 h THCCOOH 2 – 7 days</a:t>
            </a:r>
            <a:br>
              <a:rPr lang="en-US" sz="2400" dirty="0"/>
            </a:br>
            <a:r>
              <a:rPr lang="en-US" sz="2400" dirty="0"/>
              <a:t>LOQ 0.5 µg/L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146800" y="5435600"/>
            <a:ext cx="2847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  <a:t>Huestis et al </a:t>
            </a:r>
            <a:b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2400" i="1" dirty="0">
                <a:solidFill>
                  <a:schemeClr val="accent1"/>
                </a:solidFill>
                <a:latin typeface="Arial"/>
                <a:cs typeface="Arial"/>
              </a:rPr>
              <a:t>J Anal Toxicol</a:t>
            </a:r>
            <a:r>
              <a:rPr lang="en-US" sz="2400" b="1" i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/>
                <a:cs typeface="Arial"/>
              </a:rPr>
              <a:t>1992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50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0624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Chronic Daily Cannabis Smokers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After Acute Exposure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-27813" y="327986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Occasional Smokers’ Blood Cannabinoids Concentrations After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Smoked, Vaporized &amp; Oral (Edible) Cannabis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39" y="3249336"/>
            <a:ext cx="4660297" cy="31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4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79157" y="1524000"/>
          <a:ext cx="10237557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Prism 6" r:id="rId3" imgW="9561963" imgH="3915235" progId="Prism6.Document">
                  <p:embed/>
                </p:oleObj>
              </mc:Choice>
              <mc:Fallback>
                <p:oleObj name="Prism 6" r:id="rId3" imgW="9561963" imgH="391523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9157" y="1524000"/>
                        <a:ext cx="10237557" cy="5334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1286"/>
            <a:ext cx="9144000" cy="163424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Mean Blood THC Concentrations</a:t>
            </a:r>
            <a:br>
              <a:rPr lang="en-US" dirty="0"/>
            </a:br>
            <a:r>
              <a:rPr lang="en-US" dirty="0"/>
              <a:t>in Occasional Smokers After 50.6 mg THC by 3 Administration Routes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83135" y="4141314"/>
            <a:ext cx="33957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3175" y="371482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N=9, LOQ=0.5</a:t>
            </a:r>
          </a:p>
        </p:txBody>
      </p:sp>
    </p:spTree>
    <p:extLst>
      <p:ext uri="{BB962C8B-B14F-4D97-AF65-F5344CB8AC3E}">
        <p14:creationId xmlns:p14="http://schemas.microsoft.com/office/powerpoint/2010/main" val="5622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074" y="255599"/>
            <a:ext cx="9144000" cy="161347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Mean Blood 11-OH-THC in Occasional Smokers After 50.6 mg THC by 3 Administration Routes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79157" y="1524000"/>
          <a:ext cx="10237557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87" name="Prism 6" r:id="rId3" imgW="9561963" imgH="3915235" progId="Prism6.Document">
                  <p:embed/>
                </p:oleObj>
              </mc:Choice>
              <mc:Fallback>
                <p:oleObj name="Prism 6" r:id="rId3" imgW="9561963" imgH="391523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9157" y="1524000"/>
                        <a:ext cx="10237557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 rot="16200000">
            <a:off x="56618" y="4089900"/>
            <a:ext cx="381836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7892" y="3729335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N=9, LOQ=0.5 µg/L</a:t>
            </a:r>
          </a:p>
        </p:txBody>
      </p:sp>
    </p:spTree>
    <p:extLst>
      <p:ext uri="{BB962C8B-B14F-4D97-AF65-F5344CB8AC3E}">
        <p14:creationId xmlns:p14="http://schemas.microsoft.com/office/powerpoint/2010/main" val="203547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 descr="THC &amp; brain.gif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1795" t="19873" r="3831" b="3263"/>
          <a:stretch>
            <a:fillRect/>
          </a:stretch>
        </p:blipFill>
        <p:spPr>
          <a:xfrm>
            <a:off x="-35284" y="838200"/>
            <a:ext cx="9179284" cy="6019800"/>
          </a:xfrm>
          <a:ln>
            <a:noFill/>
          </a:ln>
        </p:spPr>
      </p:pic>
      <p:sp>
        <p:nvSpPr>
          <p:cNvPr id="24" name="Rectangle 23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7410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66FF"/>
                </a:solidFill>
                <a:effectLst/>
                <a:ea typeface="ＭＳ Ｐゴシック"/>
                <a:cs typeface="ＭＳ Ｐゴシック"/>
              </a:rPr>
              <a:t>High CB1 Receptor Density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943600"/>
            <a:ext cx="2819400" cy="9144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51500"/>
            <a:ext cx="45096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 Stem </a:t>
            </a:r>
            <a:br>
              <a:rPr lang="en-US" dirty="0"/>
            </a:br>
            <a:r>
              <a:rPr lang="en-US" dirty="0"/>
              <a:t>&amp; Spinal Cord</a:t>
            </a:r>
            <a:br>
              <a:rPr lang="en-US" dirty="0"/>
            </a:br>
            <a:r>
              <a:rPr lang="en-US" dirty="0"/>
              <a:t>Vomiting reflex &amp; Pain sensation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4572000"/>
            <a:ext cx="1295400" cy="9906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406900"/>
            <a:ext cx="2497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Amygdala</a:t>
            </a:r>
            <a:br>
              <a:rPr lang="en-US" dirty="0"/>
            </a:br>
            <a:r>
              <a:rPr lang="en-US" dirty="0"/>
              <a:t>Anxiety, Emotion </a:t>
            </a:r>
            <a:br>
              <a:rPr lang="en-US" dirty="0"/>
            </a:br>
            <a:r>
              <a:rPr lang="en-US" dirty="0"/>
              <a:t>&amp; Fear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2819400"/>
            <a:ext cx="1524000" cy="15240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14600"/>
            <a:ext cx="2107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Basal Ganglia</a:t>
            </a:r>
            <a:br>
              <a:rPr lang="en-US" dirty="0"/>
            </a:br>
            <a:r>
              <a:rPr lang="en-US" dirty="0"/>
              <a:t>Motor control </a:t>
            </a:r>
            <a:br>
              <a:rPr lang="en-US" dirty="0"/>
            </a:br>
            <a:r>
              <a:rPr lang="en-US" dirty="0"/>
              <a:t>&amp; planning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1295400"/>
            <a:ext cx="1752600" cy="9906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57300"/>
            <a:ext cx="281624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Hypothalamus</a:t>
            </a:r>
          </a:p>
          <a:p>
            <a:r>
              <a:rPr lang="en-US" dirty="0"/>
              <a:t>Appetite, Hormones</a:t>
            </a:r>
            <a:br>
              <a:rPr lang="en-US" dirty="0"/>
            </a:br>
            <a:r>
              <a:rPr lang="en-US" dirty="0"/>
              <a:t>&amp; Sexual behavior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391400" y="1752600"/>
            <a:ext cx="1752600" cy="11430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43800" y="3505200"/>
            <a:ext cx="1600200" cy="11430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10800000" flipV="1">
            <a:off x="2057400" y="6172200"/>
            <a:ext cx="2667000" cy="2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327900" y="1350308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Neocortex</a:t>
            </a:r>
            <a:br>
              <a:rPr lang="en-US" dirty="0"/>
            </a:br>
            <a:r>
              <a:rPr lang="en-US" dirty="0"/>
              <a:t>High cognitive function</a:t>
            </a:r>
            <a:br>
              <a:rPr lang="en-US" dirty="0"/>
            </a:br>
            <a:r>
              <a:rPr lang="en-US" dirty="0"/>
              <a:t>&amp; Sensory data integration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7600" y="3416300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Hippocampus</a:t>
            </a:r>
            <a:br>
              <a:rPr lang="en-US" dirty="0"/>
            </a:br>
            <a:r>
              <a:rPr lang="en-US" dirty="0"/>
              <a:t>Memory &amp;</a:t>
            </a:r>
          </a:p>
          <a:p>
            <a:r>
              <a:rPr lang="en-US" dirty="0"/>
              <a:t>Learning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620000" y="5715000"/>
            <a:ext cx="1524000" cy="914400"/>
          </a:xfrm>
          <a:prstGeom prst="rect">
            <a:avLst/>
          </a:prstGeom>
          <a:solidFill>
            <a:srgbClr val="FFFF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1100" y="5410200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Cerebellum</a:t>
            </a:r>
            <a:br>
              <a:rPr lang="en-US" dirty="0"/>
            </a:br>
            <a:r>
              <a:rPr lang="en-US" dirty="0"/>
              <a:t>Motor control</a:t>
            </a:r>
            <a:br>
              <a:rPr lang="en-US" dirty="0"/>
            </a:br>
            <a:r>
              <a:rPr lang="en-US" dirty="0"/>
              <a:t>&amp; coordination</a:t>
            </a:r>
          </a:p>
        </p:txBody>
      </p:sp>
    </p:spTree>
    <p:extLst>
      <p:ext uri="{BB962C8B-B14F-4D97-AF65-F5344CB8AC3E}">
        <p14:creationId xmlns:p14="http://schemas.microsoft.com/office/powerpoint/2010/main" val="25190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3500" y="500501"/>
            <a:ext cx="5270500" cy="38481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6FF"/>
                </a:solidFill>
              </a:rPr>
              <a:t>Residual Blood Cannabinoids Excretion in Chronic Frequent Cannabis Smokers Over 30 Days Sustained Abstinence</a:t>
            </a:r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661340"/>
            <a:ext cx="32512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t="3663" r="9260" b="77042"/>
          <a:stretch/>
        </p:blipFill>
        <p:spPr>
          <a:xfrm>
            <a:off x="601330" y="4597461"/>
            <a:ext cx="8080744" cy="22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23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7950"/>
            <a:ext cx="7772400" cy="152717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Blood Detection Rates for THC, 11-OH-THC &amp; THCCOOH in Chronic Frequent Cannabis Smokers Over 30 Days Sustained Abstinence</a:t>
            </a:r>
          </a:p>
        </p:txBody>
      </p:sp>
      <p:pic>
        <p:nvPicPr>
          <p:cNvPr id="5" name="Picture 4" descr="040WB-Figure 1.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77" y="1692275"/>
            <a:ext cx="9054173" cy="5077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750" y="598170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LOQ 0.5 µg/L</a:t>
            </a:r>
          </a:p>
        </p:txBody>
      </p:sp>
    </p:spTree>
    <p:extLst>
      <p:ext uri="{BB962C8B-B14F-4D97-AF65-F5344CB8AC3E}">
        <p14:creationId xmlns:p14="http://schemas.microsoft.com/office/powerpoint/2010/main" val="105719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27"/>
          <p:cNvSpPr txBox="1">
            <a:spLocks noChangeArrowheads="1"/>
          </p:cNvSpPr>
          <p:nvPr/>
        </p:nvSpPr>
        <p:spPr bwMode="auto">
          <a:xfrm>
            <a:off x="0" y="36576"/>
            <a:ext cx="91440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2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[</a:t>
            </a:r>
            <a:r>
              <a:rPr lang="en-US" sz="3000" kern="1200" baseline="300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18</a:t>
            </a:r>
            <a:r>
              <a:rPr lang="en-US" sz="3000" kern="12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F]FMPEP-</a:t>
            </a:r>
            <a:r>
              <a:rPr lang="en-US" sz="3000" i="1" kern="12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d</a:t>
            </a:r>
            <a:r>
              <a:rPr lang="en-US" sz="3000" kern="1200" baseline="-250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2</a:t>
            </a:r>
            <a:r>
              <a:rPr lang="en-US" sz="3000" kern="12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Labels CB1 Cannabinoid Receptors </a:t>
            </a:r>
            <a:r>
              <a:rPr lang="en-US" sz="3000" kern="1200" dirty="0">
                <a:solidFill>
                  <a:schemeClr val="accent1"/>
                </a:solidFill>
                <a:latin typeface="+mn-lt"/>
                <a:ea typeface="+mn-ea"/>
                <a:cs typeface="Times New Roman" pitchFamily="18" charset="0"/>
              </a:rPr>
              <a:t>in Brain of Chronic Daily Cannabis Smokers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2074" t="7372" b="7462"/>
          <a:stretch/>
        </p:blipFill>
        <p:spPr bwMode="auto">
          <a:xfrm>
            <a:off x="685800" y="1033951"/>
            <a:ext cx="7772400" cy="263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006" r="5588" b="74293"/>
          <a:stretch/>
        </p:blipFill>
        <p:spPr>
          <a:xfrm>
            <a:off x="146304" y="3785616"/>
            <a:ext cx="9582912" cy="31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911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estis_seniorstaff_2014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9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797"/>
            <a:ext cx="9134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CB</a:t>
            </a:r>
            <a:r>
              <a:rPr lang="en-US" sz="3200" baseline="-25000" dirty="0">
                <a:solidFill>
                  <a:schemeClr val="accent1"/>
                </a:solidFill>
              </a:rPr>
              <a:t>1</a:t>
            </a:r>
            <a:r>
              <a:rPr lang="en-US" sz="3200" dirty="0">
                <a:solidFill>
                  <a:schemeClr val="accent1"/>
                </a:solidFill>
              </a:rPr>
              <a:t>-Cannabinoid Receptors Specifically Downregulated in Cortical Regions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of Chronic Daily Cannabis Smokers (N=30)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as Compared to Controls (N=28)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743200" y="3505200"/>
            <a:ext cx="304800" cy="228600"/>
          </a:xfrm>
          <a:prstGeom prst="rect">
            <a:avLst/>
          </a:prstGeom>
          <a:solidFill>
            <a:srgbClr val="FFFFF8"/>
          </a:solidFill>
          <a:ln w="9525" cap="flat" cmpd="sng" algn="ctr">
            <a:solidFill>
              <a:srgbClr val="FFFF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rgbClr val="FFFFF8"/>
                </a:solidFill>
              </a:ln>
              <a:solidFill>
                <a:srgbClr val="FFFFF8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38600" y="3581400"/>
            <a:ext cx="304800" cy="228600"/>
          </a:xfrm>
          <a:prstGeom prst="rect">
            <a:avLst/>
          </a:prstGeom>
          <a:solidFill>
            <a:srgbClr val="FFFFF8"/>
          </a:solidFill>
          <a:ln w="9525" cap="flat" cmpd="sng" algn="ctr">
            <a:solidFill>
              <a:srgbClr val="FFFF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rgbClr val="FFFFF8"/>
                </a:solidFill>
              </a:ln>
              <a:solidFill>
                <a:srgbClr val="FFFFF8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800" y="2679700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7800" y="3556000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19923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6267"/>
            <a:ext cx="91440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Arial" charset="0"/>
              </a:rPr>
              <a:t>CB</a:t>
            </a:r>
            <a:r>
              <a:rPr lang="en-US" sz="3200" baseline="-25000" dirty="0">
                <a:solidFill>
                  <a:schemeClr val="accent1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accent1"/>
                </a:solidFill>
                <a:cs typeface="Arial" charset="0"/>
              </a:rPr>
              <a:t> Cannabinoid Receptors Significantly Increased after Sustained Cannabis Abstinence (N=14)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900"/>
            <a:ext cx="9144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61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2915"/>
            <a:ext cx="9144000" cy="2190013"/>
          </a:xfrm>
          <a:solidFill>
            <a:schemeClr val="bg2"/>
          </a:solidFill>
        </p:spPr>
        <p:txBody>
          <a:bodyPr/>
          <a:lstStyle/>
          <a:p>
            <a:pPr algn="ctr"/>
            <a:br>
              <a:rPr lang="en-US" dirty="0">
                <a:solidFill>
                  <a:srgbClr val="0066FF"/>
                </a:solidFill>
              </a:rPr>
            </a:br>
            <a:br>
              <a:rPr lang="en-US" dirty="0">
                <a:solidFill>
                  <a:srgbClr val="0066FF"/>
                </a:solidFill>
              </a:rPr>
            </a:br>
            <a:r>
              <a:rPr lang="en-US" dirty="0">
                <a:solidFill>
                  <a:srgbClr val="0066FF"/>
                </a:solidFill>
              </a:rPr>
              <a:t>Residual Psychomotor Impairment in Chronic Frequent Cannabis Smokers During Sustained Abstinence</a:t>
            </a:r>
            <a:br>
              <a:rPr lang="en-US" dirty="0">
                <a:solidFill>
                  <a:srgbClr val="0066FF"/>
                </a:solidFill>
              </a:rPr>
            </a:br>
            <a:r>
              <a:rPr lang="en-US" dirty="0">
                <a:solidFill>
                  <a:srgbClr val="0066FF"/>
                </a:solidFill>
              </a:rPr>
              <a:t>PLOS One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2625" r="8038" b="82589"/>
          <a:stretch/>
        </p:blipFill>
        <p:spPr>
          <a:xfrm>
            <a:off x="0" y="3696507"/>
            <a:ext cx="9144000" cy="24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1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0" y="215900"/>
            <a:ext cx="7747000" cy="1295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effectLst/>
              </a:rPr>
              <a:t>Psychomotor Impairment in Chronic Daily Cannabis Smokers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524000"/>
            <a:ext cx="8839200" cy="53848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dirty="0"/>
              <a:t>What is duration of psychomotor impairment in chronic daily cannabis smokers?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dirty="0"/>
              <a:t>Compared psychomotor performance on tasks validated by Jan Ramaekers at University of Maastricht to predict impaired </a:t>
            </a:r>
            <a:br>
              <a:rPr lang="en-US" dirty="0"/>
            </a:br>
            <a:r>
              <a:rPr lang="en-US" dirty="0"/>
              <a:t>on the road driving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dirty="0"/>
              <a:t>Compared performance of chronic frequent smokers to occasional cannabis &amp; ecstasy users over 22 days  </a:t>
            </a:r>
          </a:p>
        </p:txBody>
      </p:sp>
    </p:spTree>
    <p:extLst>
      <p:ext uri="{BB962C8B-B14F-4D97-AF65-F5344CB8AC3E}">
        <p14:creationId xmlns:p14="http://schemas.microsoft.com/office/powerpoint/2010/main" val="54302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640"/>
            <a:ext cx="9144000" cy="140467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Mean ± SE Tracking Error (mm) in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Chronic Daily Cannabis Smokers During Sustained Abstinence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0" y="1409700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6100" y="22672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 rot="1800000">
            <a:off x="4690770" y="2432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3510" y="2155485"/>
            <a:ext cx="109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1310" y="1975165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2045" y="193317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#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5210" y="215548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62438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152717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0066FF"/>
                </a:solidFill>
              </a:rPr>
              <a:t>Mean ± SE DAT Control Losses in </a:t>
            </a:r>
            <a:br>
              <a:rPr lang="en-US" sz="3600" dirty="0">
                <a:solidFill>
                  <a:srgbClr val="0066FF"/>
                </a:solidFill>
              </a:rPr>
            </a:br>
            <a:r>
              <a:rPr lang="en-US" sz="3600" dirty="0">
                <a:solidFill>
                  <a:srgbClr val="0066FF"/>
                </a:solidFill>
              </a:rPr>
              <a:t>Chronic Cannabis Smokers During </a:t>
            </a:r>
            <a:br>
              <a:rPr lang="en-US" sz="3600" dirty="0">
                <a:solidFill>
                  <a:srgbClr val="0066FF"/>
                </a:solidFill>
              </a:rPr>
            </a:br>
            <a:r>
              <a:rPr lang="en-US" sz="3600" dirty="0">
                <a:solidFill>
                  <a:srgbClr val="0066FF"/>
                </a:solidFill>
              </a:rPr>
              <a:t>Sustained Cannabis Abstinence</a:t>
            </a:r>
            <a:endParaRPr lang="en-US" sz="36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465943"/>
          <a:ext cx="9144000" cy="539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8638" y="1687302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4206" y="4212738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8802" y="4706214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884" y="4241766"/>
            <a:ext cx="32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1658" y="4347828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3277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8160"/>
            <a:ext cx="9144000" cy="76650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Are There Other Blood Cannabinoid Markers of Recent Cannabinoid Intake?</a:t>
            </a:r>
          </a:p>
        </p:txBody>
      </p:sp>
      <p:pic>
        <p:nvPicPr>
          <p:cNvPr id="3" name="Picture 2" descr="Image result for cannabis j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1" y="3770904"/>
            <a:ext cx="239446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artmanrl\Documents\RLH Professional\Dissertation\Defense presentation pics\Volcano\IMG_2672.JPG"/>
          <p:cNvPicPr>
            <a:picLocks noChangeAspect="1" noChangeArrowheads="1"/>
          </p:cNvPicPr>
          <p:nvPr/>
        </p:nvPicPr>
        <p:blipFill>
          <a:blip r:embed="rId3" cstate="print"/>
          <a:srcRect t="15556" b="15555"/>
          <a:stretch>
            <a:fillRect/>
          </a:stretch>
        </p:blipFill>
        <p:spPr bwMode="auto">
          <a:xfrm>
            <a:off x="3569383" y="3770904"/>
            <a:ext cx="2005233" cy="1600200"/>
          </a:xfrm>
          <a:prstGeom prst="rect">
            <a:avLst/>
          </a:prstGeom>
          <a:noFill/>
        </p:spPr>
      </p:pic>
      <p:pic>
        <p:nvPicPr>
          <p:cNvPr id="5" name="Picture 4" descr="iStock_000009833865_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21" y="3770904"/>
            <a:ext cx="218491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7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01600"/>
            <a:ext cx="9144000" cy="893091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Executive Function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2000"/>
          <a:ext cx="9144000" cy="60959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2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537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Attention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Selectively attending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</a:rPr>
                        <a:t> to 1 cue while ignoring others, including divided &amp; sustained attention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24">
                <a:tc>
                  <a:txBody>
                    <a:bodyPr/>
                    <a:lstStyle/>
                    <a:p>
                      <a:r>
                        <a:rPr lang="en-US" sz="2200" dirty="0"/>
                        <a:t>Concentration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Intense mental application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24">
                <a:tc>
                  <a:txBody>
                    <a:bodyPr/>
                    <a:lstStyle/>
                    <a:p>
                      <a:r>
                        <a:rPr lang="en-US" sz="2200" dirty="0"/>
                        <a:t>Decision-making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Process</a:t>
                      </a:r>
                      <a:r>
                        <a:rPr lang="en-US" sz="2200" baseline="0" dirty="0"/>
                        <a:t> of selecting a course of action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24">
                <a:tc>
                  <a:txBody>
                    <a:bodyPr/>
                    <a:lstStyle/>
                    <a:p>
                      <a:r>
                        <a:rPr lang="en-US" sz="2200" dirty="0"/>
                        <a:t>Impulsivity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Initiation of behavior without adequate forethought 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r>
                        <a:rPr lang="en-US" sz="2200" dirty="0"/>
                        <a:t>Inhibition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Imposing restrain on behavior or another mental process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r>
                        <a:rPr lang="en-US" sz="2200" dirty="0"/>
                        <a:t>Reaction Time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Lapse of time between presentation of a stimulus &amp; a response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r>
                        <a:rPr lang="en-US" sz="2200" dirty="0"/>
                        <a:t>Risk Taking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Engaging in behaviors that have the potential to be harmful or dangerous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r>
                        <a:rPr lang="en-US" sz="2200" dirty="0"/>
                        <a:t>Verbal Fluency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Generating multiple, verbal responses associated with a specified conceptual category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r>
                        <a:rPr lang="en-US" sz="2200" dirty="0"/>
                        <a:t>Working Memory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Ability to hold &amp; manipulate information &amp; remember it after a short delay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88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328"/>
            <a:ext cx="9144000" cy="1527175"/>
          </a:xfrm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en-US" dirty="0"/>
              <a:t>Monitoring Cannabinoid Concentrations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348298" y="3275781"/>
            <a:ext cx="13588997" cy="3241751"/>
            <a:chOff x="271463" y="190500"/>
            <a:chExt cx="14135100" cy="6334125"/>
          </a:xfrm>
        </p:grpSpPr>
        <p:sp>
          <p:nvSpPr>
            <p:cNvPr id="162" name="Freeform 145"/>
            <p:cNvSpPr>
              <a:spLocks/>
            </p:cNvSpPr>
            <p:nvPr/>
          </p:nvSpPr>
          <p:spPr bwMode="auto">
            <a:xfrm flipV="1">
              <a:off x="306388" y="5469566"/>
              <a:ext cx="14100175" cy="1022350"/>
            </a:xfrm>
            <a:custGeom>
              <a:avLst/>
              <a:gdLst/>
              <a:ahLst/>
              <a:cxnLst>
                <a:cxn ang="0">
                  <a:pos x="20134" y="0"/>
                </a:cxn>
                <a:cxn ang="0">
                  <a:pos x="20145" y="0"/>
                </a:cxn>
                <a:cxn ang="0">
                  <a:pos x="20177" y="0"/>
                </a:cxn>
                <a:cxn ang="0">
                  <a:pos x="20218" y="9"/>
                </a:cxn>
                <a:cxn ang="0">
                  <a:pos x="20259" y="0"/>
                </a:cxn>
                <a:cxn ang="0">
                  <a:pos x="20300" y="8"/>
                </a:cxn>
                <a:cxn ang="0">
                  <a:pos x="20342" y="0"/>
                </a:cxn>
                <a:cxn ang="0">
                  <a:pos x="20383" y="10"/>
                </a:cxn>
                <a:cxn ang="0">
                  <a:pos x="20424" y="3"/>
                </a:cxn>
                <a:cxn ang="0">
                  <a:pos x="20465" y="0"/>
                </a:cxn>
                <a:cxn ang="0">
                  <a:pos x="20506" y="0"/>
                </a:cxn>
                <a:cxn ang="0">
                  <a:pos x="20548" y="0"/>
                </a:cxn>
                <a:cxn ang="0">
                  <a:pos x="20589" y="0"/>
                </a:cxn>
                <a:cxn ang="0">
                  <a:pos x="20630" y="0"/>
                </a:cxn>
                <a:cxn ang="0">
                  <a:pos x="20671" y="0"/>
                </a:cxn>
                <a:cxn ang="0">
                  <a:pos x="20713" y="0"/>
                </a:cxn>
                <a:cxn ang="0">
                  <a:pos x="20754" y="5"/>
                </a:cxn>
                <a:cxn ang="0">
                  <a:pos x="20795" y="0"/>
                </a:cxn>
                <a:cxn ang="0">
                  <a:pos x="20836" y="4"/>
                </a:cxn>
                <a:cxn ang="0">
                  <a:pos x="20878" y="4"/>
                </a:cxn>
                <a:cxn ang="0">
                  <a:pos x="20919" y="15"/>
                </a:cxn>
                <a:cxn ang="0">
                  <a:pos x="20960" y="21"/>
                </a:cxn>
                <a:cxn ang="0">
                  <a:pos x="21001" y="26"/>
                </a:cxn>
                <a:cxn ang="0">
                  <a:pos x="21043" y="59"/>
                </a:cxn>
                <a:cxn ang="0">
                  <a:pos x="21084" y="148"/>
                </a:cxn>
                <a:cxn ang="0">
                  <a:pos x="21125" y="343"/>
                </a:cxn>
                <a:cxn ang="0">
                  <a:pos x="21166" y="646"/>
                </a:cxn>
                <a:cxn ang="0">
                  <a:pos x="21207" y="1250"/>
                </a:cxn>
                <a:cxn ang="0">
                  <a:pos x="21249" y="1909"/>
                </a:cxn>
                <a:cxn ang="0">
                  <a:pos x="21290" y="2772"/>
                </a:cxn>
                <a:cxn ang="0">
                  <a:pos x="21331" y="3494"/>
                </a:cxn>
                <a:cxn ang="0">
                  <a:pos x="21372" y="4070"/>
                </a:cxn>
                <a:cxn ang="0">
                  <a:pos x="21414" y="3369"/>
                </a:cxn>
                <a:cxn ang="0">
                  <a:pos x="21455" y="2834"/>
                </a:cxn>
                <a:cxn ang="0">
                  <a:pos x="21496" y="2407"/>
                </a:cxn>
                <a:cxn ang="0">
                  <a:pos x="21537" y="1289"/>
                </a:cxn>
                <a:cxn ang="0">
                  <a:pos x="21579" y="920"/>
                </a:cxn>
                <a:cxn ang="0">
                  <a:pos x="21620" y="605"/>
                </a:cxn>
                <a:cxn ang="0">
                  <a:pos x="21661" y="389"/>
                </a:cxn>
                <a:cxn ang="0">
                  <a:pos x="21702" y="179"/>
                </a:cxn>
                <a:cxn ang="0">
                  <a:pos x="21743" y="99"/>
                </a:cxn>
                <a:cxn ang="0">
                  <a:pos x="21785" y="75"/>
                </a:cxn>
                <a:cxn ang="0">
                  <a:pos x="21826" y="75"/>
                </a:cxn>
                <a:cxn ang="0">
                  <a:pos x="21867" y="52"/>
                </a:cxn>
                <a:cxn ang="0">
                  <a:pos x="21908" y="26"/>
                </a:cxn>
                <a:cxn ang="0">
                  <a:pos x="21950" y="3"/>
                </a:cxn>
                <a:cxn ang="0">
                  <a:pos x="21991" y="10"/>
                </a:cxn>
                <a:cxn ang="0">
                  <a:pos x="22032" y="13"/>
                </a:cxn>
                <a:cxn ang="0">
                  <a:pos x="22073" y="5"/>
                </a:cxn>
                <a:cxn ang="0">
                  <a:pos x="22127" y="20"/>
                </a:cxn>
                <a:cxn ang="0">
                  <a:pos x="22206" y="18"/>
                </a:cxn>
                <a:cxn ang="0">
                  <a:pos x="22268" y="0"/>
                </a:cxn>
                <a:cxn ang="0">
                  <a:pos x="22309" y="0"/>
                </a:cxn>
                <a:cxn ang="0">
                  <a:pos x="22350" y="0"/>
                </a:cxn>
              </a:cxnLst>
              <a:rect l="0" t="0" r="r" b="b"/>
              <a:pathLst>
                <a:path w="44214" h="4201">
                  <a:moveTo>
                    <a:pt x="0" y="0"/>
                  </a:moveTo>
                  <a:lnTo>
                    <a:pt x="0" y="0"/>
                  </a:lnTo>
                  <a:lnTo>
                    <a:pt x="20132" y="0"/>
                  </a:lnTo>
                  <a:lnTo>
                    <a:pt x="20134" y="0"/>
                  </a:lnTo>
                  <a:lnTo>
                    <a:pt x="20137" y="0"/>
                  </a:lnTo>
                  <a:lnTo>
                    <a:pt x="20140" y="0"/>
                  </a:lnTo>
                  <a:lnTo>
                    <a:pt x="20143" y="0"/>
                  </a:lnTo>
                  <a:lnTo>
                    <a:pt x="20145" y="0"/>
                  </a:lnTo>
                  <a:lnTo>
                    <a:pt x="20153" y="0"/>
                  </a:lnTo>
                  <a:lnTo>
                    <a:pt x="20161" y="0"/>
                  </a:lnTo>
                  <a:lnTo>
                    <a:pt x="20169" y="0"/>
                  </a:lnTo>
                  <a:lnTo>
                    <a:pt x="20177" y="0"/>
                  </a:lnTo>
                  <a:lnTo>
                    <a:pt x="20187" y="7"/>
                  </a:lnTo>
                  <a:lnTo>
                    <a:pt x="20197" y="6"/>
                  </a:lnTo>
                  <a:lnTo>
                    <a:pt x="20208" y="8"/>
                  </a:lnTo>
                  <a:lnTo>
                    <a:pt x="20218" y="9"/>
                  </a:lnTo>
                  <a:lnTo>
                    <a:pt x="20228" y="0"/>
                  </a:lnTo>
                  <a:lnTo>
                    <a:pt x="20239" y="0"/>
                  </a:lnTo>
                  <a:lnTo>
                    <a:pt x="20249" y="0"/>
                  </a:lnTo>
                  <a:lnTo>
                    <a:pt x="20259" y="0"/>
                  </a:lnTo>
                  <a:lnTo>
                    <a:pt x="20269" y="0"/>
                  </a:lnTo>
                  <a:lnTo>
                    <a:pt x="20280" y="15"/>
                  </a:lnTo>
                  <a:lnTo>
                    <a:pt x="20290" y="0"/>
                  </a:lnTo>
                  <a:lnTo>
                    <a:pt x="20300" y="8"/>
                  </a:lnTo>
                  <a:lnTo>
                    <a:pt x="20311" y="6"/>
                  </a:lnTo>
                  <a:lnTo>
                    <a:pt x="20321" y="1"/>
                  </a:lnTo>
                  <a:lnTo>
                    <a:pt x="20331" y="0"/>
                  </a:lnTo>
                  <a:lnTo>
                    <a:pt x="20342" y="0"/>
                  </a:lnTo>
                  <a:lnTo>
                    <a:pt x="20352" y="7"/>
                  </a:lnTo>
                  <a:lnTo>
                    <a:pt x="20362" y="0"/>
                  </a:lnTo>
                  <a:lnTo>
                    <a:pt x="20373" y="3"/>
                  </a:lnTo>
                  <a:lnTo>
                    <a:pt x="20383" y="10"/>
                  </a:lnTo>
                  <a:lnTo>
                    <a:pt x="20393" y="0"/>
                  </a:lnTo>
                  <a:lnTo>
                    <a:pt x="20403" y="0"/>
                  </a:lnTo>
                  <a:lnTo>
                    <a:pt x="20414" y="1"/>
                  </a:lnTo>
                  <a:lnTo>
                    <a:pt x="20424" y="3"/>
                  </a:lnTo>
                  <a:lnTo>
                    <a:pt x="20434" y="7"/>
                  </a:lnTo>
                  <a:lnTo>
                    <a:pt x="20445" y="0"/>
                  </a:lnTo>
                  <a:lnTo>
                    <a:pt x="20455" y="8"/>
                  </a:lnTo>
                  <a:lnTo>
                    <a:pt x="20465" y="0"/>
                  </a:lnTo>
                  <a:lnTo>
                    <a:pt x="20476" y="0"/>
                  </a:lnTo>
                  <a:lnTo>
                    <a:pt x="20486" y="7"/>
                  </a:lnTo>
                  <a:lnTo>
                    <a:pt x="20496" y="0"/>
                  </a:lnTo>
                  <a:lnTo>
                    <a:pt x="20506" y="0"/>
                  </a:lnTo>
                  <a:lnTo>
                    <a:pt x="20517" y="11"/>
                  </a:lnTo>
                  <a:lnTo>
                    <a:pt x="20527" y="0"/>
                  </a:lnTo>
                  <a:lnTo>
                    <a:pt x="20537" y="0"/>
                  </a:lnTo>
                  <a:lnTo>
                    <a:pt x="20548" y="0"/>
                  </a:lnTo>
                  <a:lnTo>
                    <a:pt x="20558" y="0"/>
                  </a:lnTo>
                  <a:lnTo>
                    <a:pt x="20568" y="0"/>
                  </a:lnTo>
                  <a:lnTo>
                    <a:pt x="20579" y="8"/>
                  </a:lnTo>
                  <a:lnTo>
                    <a:pt x="20589" y="0"/>
                  </a:lnTo>
                  <a:lnTo>
                    <a:pt x="20599" y="0"/>
                  </a:lnTo>
                  <a:lnTo>
                    <a:pt x="20610" y="0"/>
                  </a:lnTo>
                  <a:lnTo>
                    <a:pt x="20620" y="14"/>
                  </a:lnTo>
                  <a:lnTo>
                    <a:pt x="20630" y="0"/>
                  </a:lnTo>
                  <a:lnTo>
                    <a:pt x="20641" y="14"/>
                  </a:lnTo>
                  <a:lnTo>
                    <a:pt x="20651" y="0"/>
                  </a:lnTo>
                  <a:lnTo>
                    <a:pt x="20661" y="0"/>
                  </a:lnTo>
                  <a:lnTo>
                    <a:pt x="20671" y="0"/>
                  </a:lnTo>
                  <a:lnTo>
                    <a:pt x="20682" y="2"/>
                  </a:lnTo>
                  <a:lnTo>
                    <a:pt x="20692" y="0"/>
                  </a:lnTo>
                  <a:lnTo>
                    <a:pt x="20702" y="0"/>
                  </a:lnTo>
                  <a:lnTo>
                    <a:pt x="20713" y="0"/>
                  </a:lnTo>
                  <a:lnTo>
                    <a:pt x="20723" y="2"/>
                  </a:lnTo>
                  <a:lnTo>
                    <a:pt x="20733" y="8"/>
                  </a:lnTo>
                  <a:lnTo>
                    <a:pt x="20744" y="2"/>
                  </a:lnTo>
                  <a:lnTo>
                    <a:pt x="20754" y="5"/>
                  </a:lnTo>
                  <a:lnTo>
                    <a:pt x="20764" y="0"/>
                  </a:lnTo>
                  <a:lnTo>
                    <a:pt x="20775" y="0"/>
                  </a:lnTo>
                  <a:lnTo>
                    <a:pt x="20785" y="7"/>
                  </a:lnTo>
                  <a:lnTo>
                    <a:pt x="20795" y="0"/>
                  </a:lnTo>
                  <a:lnTo>
                    <a:pt x="20805" y="8"/>
                  </a:lnTo>
                  <a:lnTo>
                    <a:pt x="20816" y="0"/>
                  </a:lnTo>
                  <a:lnTo>
                    <a:pt x="20826" y="0"/>
                  </a:lnTo>
                  <a:lnTo>
                    <a:pt x="20836" y="4"/>
                  </a:lnTo>
                  <a:lnTo>
                    <a:pt x="20847" y="0"/>
                  </a:lnTo>
                  <a:lnTo>
                    <a:pt x="20857" y="5"/>
                  </a:lnTo>
                  <a:lnTo>
                    <a:pt x="20867" y="2"/>
                  </a:lnTo>
                  <a:lnTo>
                    <a:pt x="20878" y="4"/>
                  </a:lnTo>
                  <a:lnTo>
                    <a:pt x="20888" y="0"/>
                  </a:lnTo>
                  <a:lnTo>
                    <a:pt x="20898" y="0"/>
                  </a:lnTo>
                  <a:lnTo>
                    <a:pt x="20909" y="0"/>
                  </a:lnTo>
                  <a:lnTo>
                    <a:pt x="20919" y="15"/>
                  </a:lnTo>
                  <a:lnTo>
                    <a:pt x="20929" y="21"/>
                  </a:lnTo>
                  <a:lnTo>
                    <a:pt x="20939" y="0"/>
                  </a:lnTo>
                  <a:lnTo>
                    <a:pt x="20950" y="0"/>
                  </a:lnTo>
                  <a:lnTo>
                    <a:pt x="20960" y="21"/>
                  </a:lnTo>
                  <a:lnTo>
                    <a:pt x="20970" y="16"/>
                  </a:lnTo>
                  <a:lnTo>
                    <a:pt x="20981" y="17"/>
                  </a:lnTo>
                  <a:lnTo>
                    <a:pt x="20991" y="15"/>
                  </a:lnTo>
                  <a:lnTo>
                    <a:pt x="21001" y="26"/>
                  </a:lnTo>
                  <a:lnTo>
                    <a:pt x="21012" y="12"/>
                  </a:lnTo>
                  <a:lnTo>
                    <a:pt x="21022" y="50"/>
                  </a:lnTo>
                  <a:lnTo>
                    <a:pt x="21032" y="64"/>
                  </a:lnTo>
                  <a:lnTo>
                    <a:pt x="21043" y="59"/>
                  </a:lnTo>
                  <a:lnTo>
                    <a:pt x="21053" y="103"/>
                  </a:lnTo>
                  <a:lnTo>
                    <a:pt x="21063" y="114"/>
                  </a:lnTo>
                  <a:lnTo>
                    <a:pt x="21073" y="116"/>
                  </a:lnTo>
                  <a:lnTo>
                    <a:pt x="21084" y="148"/>
                  </a:lnTo>
                  <a:lnTo>
                    <a:pt x="21094" y="193"/>
                  </a:lnTo>
                  <a:lnTo>
                    <a:pt x="21104" y="171"/>
                  </a:lnTo>
                  <a:lnTo>
                    <a:pt x="21115" y="246"/>
                  </a:lnTo>
                  <a:lnTo>
                    <a:pt x="21125" y="343"/>
                  </a:lnTo>
                  <a:lnTo>
                    <a:pt x="21135" y="395"/>
                  </a:lnTo>
                  <a:lnTo>
                    <a:pt x="21146" y="522"/>
                  </a:lnTo>
                  <a:lnTo>
                    <a:pt x="21156" y="646"/>
                  </a:lnTo>
                  <a:lnTo>
                    <a:pt x="21166" y="646"/>
                  </a:lnTo>
                  <a:lnTo>
                    <a:pt x="21177" y="814"/>
                  </a:lnTo>
                  <a:lnTo>
                    <a:pt x="21187" y="1028"/>
                  </a:lnTo>
                  <a:lnTo>
                    <a:pt x="21197" y="1255"/>
                  </a:lnTo>
                  <a:lnTo>
                    <a:pt x="21207" y="1250"/>
                  </a:lnTo>
                  <a:lnTo>
                    <a:pt x="21218" y="1476"/>
                  </a:lnTo>
                  <a:lnTo>
                    <a:pt x="21228" y="1550"/>
                  </a:lnTo>
                  <a:lnTo>
                    <a:pt x="21238" y="1973"/>
                  </a:lnTo>
                  <a:lnTo>
                    <a:pt x="21249" y="1909"/>
                  </a:lnTo>
                  <a:lnTo>
                    <a:pt x="21259" y="2186"/>
                  </a:lnTo>
                  <a:lnTo>
                    <a:pt x="21269" y="2570"/>
                  </a:lnTo>
                  <a:lnTo>
                    <a:pt x="21280" y="2770"/>
                  </a:lnTo>
                  <a:lnTo>
                    <a:pt x="21290" y="2772"/>
                  </a:lnTo>
                  <a:lnTo>
                    <a:pt x="21300" y="2910"/>
                  </a:lnTo>
                  <a:lnTo>
                    <a:pt x="21310" y="3152"/>
                  </a:lnTo>
                  <a:lnTo>
                    <a:pt x="21321" y="3607"/>
                  </a:lnTo>
                  <a:lnTo>
                    <a:pt x="21331" y="3494"/>
                  </a:lnTo>
                  <a:lnTo>
                    <a:pt x="21341" y="3645"/>
                  </a:lnTo>
                  <a:lnTo>
                    <a:pt x="21352" y="3662"/>
                  </a:lnTo>
                  <a:lnTo>
                    <a:pt x="21362" y="3748"/>
                  </a:lnTo>
                  <a:lnTo>
                    <a:pt x="21372" y="4070"/>
                  </a:lnTo>
                  <a:lnTo>
                    <a:pt x="21383" y="4201"/>
                  </a:lnTo>
                  <a:lnTo>
                    <a:pt x="21393" y="3788"/>
                  </a:lnTo>
                  <a:lnTo>
                    <a:pt x="21403" y="3332"/>
                  </a:lnTo>
                  <a:lnTo>
                    <a:pt x="21414" y="3369"/>
                  </a:lnTo>
                  <a:lnTo>
                    <a:pt x="21424" y="2722"/>
                  </a:lnTo>
                  <a:lnTo>
                    <a:pt x="21434" y="3105"/>
                  </a:lnTo>
                  <a:lnTo>
                    <a:pt x="21445" y="2952"/>
                  </a:lnTo>
                  <a:lnTo>
                    <a:pt x="21455" y="2834"/>
                  </a:lnTo>
                  <a:lnTo>
                    <a:pt x="21465" y="2834"/>
                  </a:lnTo>
                  <a:lnTo>
                    <a:pt x="21475" y="2584"/>
                  </a:lnTo>
                  <a:lnTo>
                    <a:pt x="21486" y="2406"/>
                  </a:lnTo>
                  <a:lnTo>
                    <a:pt x="21496" y="2407"/>
                  </a:lnTo>
                  <a:lnTo>
                    <a:pt x="21506" y="1925"/>
                  </a:lnTo>
                  <a:lnTo>
                    <a:pt x="21517" y="2035"/>
                  </a:lnTo>
                  <a:lnTo>
                    <a:pt x="21527" y="1839"/>
                  </a:lnTo>
                  <a:lnTo>
                    <a:pt x="21537" y="1289"/>
                  </a:lnTo>
                  <a:lnTo>
                    <a:pt x="21548" y="1313"/>
                  </a:lnTo>
                  <a:lnTo>
                    <a:pt x="21558" y="1124"/>
                  </a:lnTo>
                  <a:lnTo>
                    <a:pt x="21568" y="1166"/>
                  </a:lnTo>
                  <a:lnTo>
                    <a:pt x="21579" y="920"/>
                  </a:lnTo>
                  <a:lnTo>
                    <a:pt x="21589" y="854"/>
                  </a:lnTo>
                  <a:lnTo>
                    <a:pt x="21599" y="758"/>
                  </a:lnTo>
                  <a:lnTo>
                    <a:pt x="21609" y="607"/>
                  </a:lnTo>
                  <a:lnTo>
                    <a:pt x="21620" y="605"/>
                  </a:lnTo>
                  <a:lnTo>
                    <a:pt x="21630" y="502"/>
                  </a:lnTo>
                  <a:lnTo>
                    <a:pt x="21640" y="469"/>
                  </a:lnTo>
                  <a:lnTo>
                    <a:pt x="21651" y="429"/>
                  </a:lnTo>
                  <a:lnTo>
                    <a:pt x="21661" y="389"/>
                  </a:lnTo>
                  <a:lnTo>
                    <a:pt x="21671" y="324"/>
                  </a:lnTo>
                  <a:lnTo>
                    <a:pt x="21682" y="231"/>
                  </a:lnTo>
                  <a:lnTo>
                    <a:pt x="21692" y="180"/>
                  </a:lnTo>
                  <a:lnTo>
                    <a:pt x="21702" y="179"/>
                  </a:lnTo>
                  <a:lnTo>
                    <a:pt x="21713" y="197"/>
                  </a:lnTo>
                  <a:lnTo>
                    <a:pt x="21723" y="197"/>
                  </a:lnTo>
                  <a:lnTo>
                    <a:pt x="21733" y="168"/>
                  </a:lnTo>
                  <a:lnTo>
                    <a:pt x="21743" y="99"/>
                  </a:lnTo>
                  <a:lnTo>
                    <a:pt x="21754" y="110"/>
                  </a:lnTo>
                  <a:lnTo>
                    <a:pt x="21764" y="69"/>
                  </a:lnTo>
                  <a:lnTo>
                    <a:pt x="21774" y="109"/>
                  </a:lnTo>
                  <a:lnTo>
                    <a:pt x="21785" y="75"/>
                  </a:lnTo>
                  <a:lnTo>
                    <a:pt x="21795" y="104"/>
                  </a:lnTo>
                  <a:lnTo>
                    <a:pt x="21805" y="43"/>
                  </a:lnTo>
                  <a:lnTo>
                    <a:pt x="21816" y="64"/>
                  </a:lnTo>
                  <a:lnTo>
                    <a:pt x="21826" y="75"/>
                  </a:lnTo>
                  <a:lnTo>
                    <a:pt x="21836" y="38"/>
                  </a:lnTo>
                  <a:lnTo>
                    <a:pt x="21847" y="20"/>
                  </a:lnTo>
                  <a:lnTo>
                    <a:pt x="21857" y="60"/>
                  </a:lnTo>
                  <a:lnTo>
                    <a:pt x="21867" y="52"/>
                  </a:lnTo>
                  <a:lnTo>
                    <a:pt x="21877" y="52"/>
                  </a:lnTo>
                  <a:lnTo>
                    <a:pt x="21888" y="22"/>
                  </a:lnTo>
                  <a:lnTo>
                    <a:pt x="21898" y="24"/>
                  </a:lnTo>
                  <a:lnTo>
                    <a:pt x="21908" y="26"/>
                  </a:lnTo>
                  <a:lnTo>
                    <a:pt x="21919" y="10"/>
                  </a:lnTo>
                  <a:lnTo>
                    <a:pt x="21929" y="13"/>
                  </a:lnTo>
                  <a:lnTo>
                    <a:pt x="21939" y="21"/>
                  </a:lnTo>
                  <a:lnTo>
                    <a:pt x="21950" y="3"/>
                  </a:lnTo>
                  <a:lnTo>
                    <a:pt x="21960" y="17"/>
                  </a:lnTo>
                  <a:lnTo>
                    <a:pt x="21970" y="13"/>
                  </a:lnTo>
                  <a:lnTo>
                    <a:pt x="21981" y="22"/>
                  </a:lnTo>
                  <a:lnTo>
                    <a:pt x="21991" y="10"/>
                  </a:lnTo>
                  <a:lnTo>
                    <a:pt x="22001" y="57"/>
                  </a:lnTo>
                  <a:lnTo>
                    <a:pt x="22011" y="41"/>
                  </a:lnTo>
                  <a:lnTo>
                    <a:pt x="22022" y="17"/>
                  </a:lnTo>
                  <a:lnTo>
                    <a:pt x="22032" y="13"/>
                  </a:lnTo>
                  <a:lnTo>
                    <a:pt x="22042" y="17"/>
                  </a:lnTo>
                  <a:lnTo>
                    <a:pt x="22053" y="41"/>
                  </a:lnTo>
                  <a:lnTo>
                    <a:pt x="22063" y="12"/>
                  </a:lnTo>
                  <a:lnTo>
                    <a:pt x="22073" y="5"/>
                  </a:lnTo>
                  <a:lnTo>
                    <a:pt x="22084" y="17"/>
                  </a:lnTo>
                  <a:lnTo>
                    <a:pt x="22096" y="11"/>
                  </a:lnTo>
                  <a:lnTo>
                    <a:pt x="22109" y="8"/>
                  </a:lnTo>
                  <a:lnTo>
                    <a:pt x="22127" y="20"/>
                  </a:lnTo>
                  <a:lnTo>
                    <a:pt x="22145" y="8"/>
                  </a:lnTo>
                  <a:lnTo>
                    <a:pt x="22166" y="8"/>
                  </a:lnTo>
                  <a:lnTo>
                    <a:pt x="22186" y="26"/>
                  </a:lnTo>
                  <a:lnTo>
                    <a:pt x="22206" y="18"/>
                  </a:lnTo>
                  <a:lnTo>
                    <a:pt x="22224" y="11"/>
                  </a:lnTo>
                  <a:lnTo>
                    <a:pt x="22242" y="12"/>
                  </a:lnTo>
                  <a:lnTo>
                    <a:pt x="22255" y="0"/>
                  </a:lnTo>
                  <a:lnTo>
                    <a:pt x="22268" y="0"/>
                  </a:lnTo>
                  <a:lnTo>
                    <a:pt x="22278" y="0"/>
                  </a:lnTo>
                  <a:lnTo>
                    <a:pt x="22288" y="0"/>
                  </a:lnTo>
                  <a:lnTo>
                    <a:pt x="22299" y="0"/>
                  </a:lnTo>
                  <a:lnTo>
                    <a:pt x="22309" y="0"/>
                  </a:lnTo>
                  <a:lnTo>
                    <a:pt x="22319" y="0"/>
                  </a:lnTo>
                  <a:lnTo>
                    <a:pt x="22330" y="0"/>
                  </a:lnTo>
                  <a:lnTo>
                    <a:pt x="22340" y="0"/>
                  </a:lnTo>
                  <a:lnTo>
                    <a:pt x="22350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 flipV="1">
              <a:off x="306388" y="6304591"/>
              <a:ext cx="14100175" cy="187325"/>
            </a:xfrm>
            <a:custGeom>
              <a:avLst/>
              <a:gdLst/>
              <a:ahLst/>
              <a:cxnLst>
                <a:cxn ang="0">
                  <a:pos x="16594" y="0"/>
                </a:cxn>
                <a:cxn ang="0">
                  <a:pos x="16616" y="0"/>
                </a:cxn>
                <a:cxn ang="0">
                  <a:pos x="16638" y="0"/>
                </a:cxn>
                <a:cxn ang="0">
                  <a:pos x="16671" y="0"/>
                </a:cxn>
                <a:cxn ang="0">
                  <a:pos x="16714" y="32"/>
                </a:cxn>
                <a:cxn ang="0">
                  <a:pos x="16757" y="78"/>
                </a:cxn>
                <a:cxn ang="0">
                  <a:pos x="16800" y="50"/>
                </a:cxn>
                <a:cxn ang="0">
                  <a:pos x="16843" y="142"/>
                </a:cxn>
                <a:cxn ang="0">
                  <a:pos x="16886" y="36"/>
                </a:cxn>
                <a:cxn ang="0">
                  <a:pos x="16929" y="69"/>
                </a:cxn>
                <a:cxn ang="0">
                  <a:pos x="16972" y="83"/>
                </a:cxn>
                <a:cxn ang="0">
                  <a:pos x="17015" y="73"/>
                </a:cxn>
                <a:cxn ang="0">
                  <a:pos x="17058" y="121"/>
                </a:cxn>
                <a:cxn ang="0">
                  <a:pos x="17101" y="102"/>
                </a:cxn>
                <a:cxn ang="0">
                  <a:pos x="17144" y="20"/>
                </a:cxn>
                <a:cxn ang="0">
                  <a:pos x="17192" y="65"/>
                </a:cxn>
                <a:cxn ang="0">
                  <a:pos x="17250" y="37"/>
                </a:cxn>
                <a:cxn ang="0">
                  <a:pos x="17308" y="66"/>
                </a:cxn>
                <a:cxn ang="0">
                  <a:pos x="17366" y="25"/>
                </a:cxn>
                <a:cxn ang="0">
                  <a:pos x="17424" y="54"/>
                </a:cxn>
                <a:cxn ang="0">
                  <a:pos x="17482" y="48"/>
                </a:cxn>
                <a:cxn ang="0">
                  <a:pos x="17518" y="86"/>
                </a:cxn>
                <a:cxn ang="0">
                  <a:pos x="17555" y="50"/>
                </a:cxn>
                <a:cxn ang="0">
                  <a:pos x="17591" y="79"/>
                </a:cxn>
                <a:cxn ang="0">
                  <a:pos x="17627" y="79"/>
                </a:cxn>
                <a:cxn ang="0">
                  <a:pos x="17663" y="189"/>
                </a:cxn>
                <a:cxn ang="0">
                  <a:pos x="17699" y="185"/>
                </a:cxn>
                <a:cxn ang="0">
                  <a:pos x="17735" y="377"/>
                </a:cxn>
                <a:cxn ang="0">
                  <a:pos x="17772" y="548"/>
                </a:cxn>
                <a:cxn ang="0">
                  <a:pos x="17808" y="725"/>
                </a:cxn>
                <a:cxn ang="0">
                  <a:pos x="17844" y="656"/>
                </a:cxn>
                <a:cxn ang="0">
                  <a:pos x="17880" y="765"/>
                </a:cxn>
                <a:cxn ang="0">
                  <a:pos x="17916" y="566"/>
                </a:cxn>
                <a:cxn ang="0">
                  <a:pos x="17952" y="625"/>
                </a:cxn>
                <a:cxn ang="0">
                  <a:pos x="17989" y="289"/>
                </a:cxn>
                <a:cxn ang="0">
                  <a:pos x="18025" y="278"/>
                </a:cxn>
                <a:cxn ang="0">
                  <a:pos x="18061" y="123"/>
                </a:cxn>
                <a:cxn ang="0">
                  <a:pos x="18097" y="174"/>
                </a:cxn>
                <a:cxn ang="0">
                  <a:pos x="18133" y="60"/>
                </a:cxn>
                <a:cxn ang="0">
                  <a:pos x="18169" y="100"/>
                </a:cxn>
                <a:cxn ang="0">
                  <a:pos x="18206" y="40"/>
                </a:cxn>
                <a:cxn ang="0">
                  <a:pos x="18242" y="86"/>
                </a:cxn>
                <a:cxn ang="0">
                  <a:pos x="18278" y="31"/>
                </a:cxn>
                <a:cxn ang="0">
                  <a:pos x="18314" y="71"/>
                </a:cxn>
                <a:cxn ang="0">
                  <a:pos x="18350" y="35"/>
                </a:cxn>
                <a:cxn ang="0">
                  <a:pos x="18386" y="46"/>
                </a:cxn>
                <a:cxn ang="0">
                  <a:pos x="18423" y="65"/>
                </a:cxn>
                <a:cxn ang="0">
                  <a:pos x="18459" y="27"/>
                </a:cxn>
                <a:cxn ang="0">
                  <a:pos x="18495" y="65"/>
                </a:cxn>
                <a:cxn ang="0">
                  <a:pos x="18531" y="120"/>
                </a:cxn>
                <a:cxn ang="0">
                  <a:pos x="18567" y="89"/>
                </a:cxn>
                <a:cxn ang="0">
                  <a:pos x="18603" y="104"/>
                </a:cxn>
                <a:cxn ang="0">
                  <a:pos x="18640" y="96"/>
                </a:cxn>
                <a:cxn ang="0">
                  <a:pos x="18676" y="44"/>
                </a:cxn>
                <a:cxn ang="0">
                  <a:pos x="18712" y="65"/>
                </a:cxn>
                <a:cxn ang="0">
                  <a:pos x="18741" y="78"/>
                </a:cxn>
                <a:cxn ang="0">
                  <a:pos x="18760" y="0"/>
                </a:cxn>
                <a:cxn ang="0">
                  <a:pos x="18775" y="0"/>
                </a:cxn>
                <a:cxn ang="0">
                  <a:pos x="18791" y="0"/>
                </a:cxn>
                <a:cxn ang="0">
                  <a:pos x="44214" y="0"/>
                </a:cxn>
              </a:cxnLst>
              <a:rect l="0" t="0" r="r" b="b"/>
              <a:pathLst>
                <a:path w="44214" h="769">
                  <a:moveTo>
                    <a:pt x="0" y="0"/>
                  </a:moveTo>
                  <a:lnTo>
                    <a:pt x="0" y="0"/>
                  </a:lnTo>
                  <a:lnTo>
                    <a:pt x="16594" y="0"/>
                  </a:lnTo>
                  <a:lnTo>
                    <a:pt x="16601" y="0"/>
                  </a:lnTo>
                  <a:lnTo>
                    <a:pt x="16609" y="0"/>
                  </a:lnTo>
                  <a:lnTo>
                    <a:pt x="16616" y="0"/>
                  </a:lnTo>
                  <a:lnTo>
                    <a:pt x="16623" y="0"/>
                  </a:lnTo>
                  <a:lnTo>
                    <a:pt x="16631" y="0"/>
                  </a:lnTo>
                  <a:lnTo>
                    <a:pt x="16638" y="0"/>
                  </a:lnTo>
                  <a:lnTo>
                    <a:pt x="16649" y="0"/>
                  </a:lnTo>
                  <a:lnTo>
                    <a:pt x="16660" y="0"/>
                  </a:lnTo>
                  <a:lnTo>
                    <a:pt x="16671" y="0"/>
                  </a:lnTo>
                  <a:lnTo>
                    <a:pt x="16685" y="65"/>
                  </a:lnTo>
                  <a:lnTo>
                    <a:pt x="16700" y="92"/>
                  </a:lnTo>
                  <a:lnTo>
                    <a:pt x="16714" y="32"/>
                  </a:lnTo>
                  <a:lnTo>
                    <a:pt x="16728" y="43"/>
                  </a:lnTo>
                  <a:lnTo>
                    <a:pt x="16743" y="81"/>
                  </a:lnTo>
                  <a:lnTo>
                    <a:pt x="16757" y="78"/>
                  </a:lnTo>
                  <a:lnTo>
                    <a:pt x="16771" y="59"/>
                  </a:lnTo>
                  <a:lnTo>
                    <a:pt x="16786" y="69"/>
                  </a:lnTo>
                  <a:lnTo>
                    <a:pt x="16800" y="50"/>
                  </a:lnTo>
                  <a:lnTo>
                    <a:pt x="16814" y="41"/>
                  </a:lnTo>
                  <a:lnTo>
                    <a:pt x="16829" y="83"/>
                  </a:lnTo>
                  <a:lnTo>
                    <a:pt x="16843" y="142"/>
                  </a:lnTo>
                  <a:lnTo>
                    <a:pt x="16857" y="112"/>
                  </a:lnTo>
                  <a:lnTo>
                    <a:pt x="16872" y="75"/>
                  </a:lnTo>
                  <a:lnTo>
                    <a:pt x="16886" y="36"/>
                  </a:lnTo>
                  <a:lnTo>
                    <a:pt x="16900" y="43"/>
                  </a:lnTo>
                  <a:lnTo>
                    <a:pt x="16915" y="63"/>
                  </a:lnTo>
                  <a:lnTo>
                    <a:pt x="16929" y="69"/>
                  </a:lnTo>
                  <a:lnTo>
                    <a:pt x="16943" y="36"/>
                  </a:lnTo>
                  <a:lnTo>
                    <a:pt x="16958" y="65"/>
                  </a:lnTo>
                  <a:lnTo>
                    <a:pt x="16972" y="83"/>
                  </a:lnTo>
                  <a:lnTo>
                    <a:pt x="16986" y="40"/>
                  </a:lnTo>
                  <a:lnTo>
                    <a:pt x="17001" y="40"/>
                  </a:lnTo>
                  <a:lnTo>
                    <a:pt x="17015" y="73"/>
                  </a:lnTo>
                  <a:lnTo>
                    <a:pt x="17029" y="37"/>
                  </a:lnTo>
                  <a:lnTo>
                    <a:pt x="17044" y="36"/>
                  </a:lnTo>
                  <a:lnTo>
                    <a:pt x="17058" y="121"/>
                  </a:lnTo>
                  <a:lnTo>
                    <a:pt x="17072" y="83"/>
                  </a:lnTo>
                  <a:lnTo>
                    <a:pt x="17087" y="73"/>
                  </a:lnTo>
                  <a:lnTo>
                    <a:pt x="17101" y="102"/>
                  </a:lnTo>
                  <a:lnTo>
                    <a:pt x="17115" y="47"/>
                  </a:lnTo>
                  <a:lnTo>
                    <a:pt x="17130" y="79"/>
                  </a:lnTo>
                  <a:lnTo>
                    <a:pt x="17144" y="20"/>
                  </a:lnTo>
                  <a:lnTo>
                    <a:pt x="17158" y="55"/>
                  </a:lnTo>
                  <a:lnTo>
                    <a:pt x="17173" y="46"/>
                  </a:lnTo>
                  <a:lnTo>
                    <a:pt x="17192" y="65"/>
                  </a:lnTo>
                  <a:lnTo>
                    <a:pt x="17212" y="33"/>
                  </a:lnTo>
                  <a:lnTo>
                    <a:pt x="17231" y="63"/>
                  </a:lnTo>
                  <a:lnTo>
                    <a:pt x="17250" y="37"/>
                  </a:lnTo>
                  <a:lnTo>
                    <a:pt x="17269" y="54"/>
                  </a:lnTo>
                  <a:lnTo>
                    <a:pt x="17289" y="107"/>
                  </a:lnTo>
                  <a:lnTo>
                    <a:pt x="17308" y="66"/>
                  </a:lnTo>
                  <a:lnTo>
                    <a:pt x="17328" y="104"/>
                  </a:lnTo>
                  <a:lnTo>
                    <a:pt x="17347" y="60"/>
                  </a:lnTo>
                  <a:lnTo>
                    <a:pt x="17366" y="25"/>
                  </a:lnTo>
                  <a:lnTo>
                    <a:pt x="17386" y="70"/>
                  </a:lnTo>
                  <a:lnTo>
                    <a:pt x="17405" y="78"/>
                  </a:lnTo>
                  <a:lnTo>
                    <a:pt x="17424" y="54"/>
                  </a:lnTo>
                  <a:lnTo>
                    <a:pt x="17444" y="70"/>
                  </a:lnTo>
                  <a:lnTo>
                    <a:pt x="17463" y="75"/>
                  </a:lnTo>
                  <a:lnTo>
                    <a:pt x="17482" y="48"/>
                  </a:lnTo>
                  <a:lnTo>
                    <a:pt x="17494" y="66"/>
                  </a:lnTo>
                  <a:lnTo>
                    <a:pt x="17506" y="109"/>
                  </a:lnTo>
                  <a:lnTo>
                    <a:pt x="17518" y="86"/>
                  </a:lnTo>
                  <a:lnTo>
                    <a:pt x="17530" y="79"/>
                  </a:lnTo>
                  <a:lnTo>
                    <a:pt x="17543" y="46"/>
                  </a:lnTo>
                  <a:lnTo>
                    <a:pt x="17555" y="50"/>
                  </a:lnTo>
                  <a:lnTo>
                    <a:pt x="17567" y="82"/>
                  </a:lnTo>
                  <a:lnTo>
                    <a:pt x="17579" y="46"/>
                  </a:lnTo>
                  <a:lnTo>
                    <a:pt x="17591" y="79"/>
                  </a:lnTo>
                  <a:lnTo>
                    <a:pt x="17603" y="108"/>
                  </a:lnTo>
                  <a:lnTo>
                    <a:pt x="17615" y="74"/>
                  </a:lnTo>
                  <a:lnTo>
                    <a:pt x="17627" y="79"/>
                  </a:lnTo>
                  <a:lnTo>
                    <a:pt x="17639" y="146"/>
                  </a:lnTo>
                  <a:lnTo>
                    <a:pt x="17651" y="144"/>
                  </a:lnTo>
                  <a:lnTo>
                    <a:pt x="17663" y="189"/>
                  </a:lnTo>
                  <a:lnTo>
                    <a:pt x="17675" y="111"/>
                  </a:lnTo>
                  <a:lnTo>
                    <a:pt x="17687" y="190"/>
                  </a:lnTo>
                  <a:lnTo>
                    <a:pt x="17699" y="185"/>
                  </a:lnTo>
                  <a:lnTo>
                    <a:pt x="17711" y="278"/>
                  </a:lnTo>
                  <a:lnTo>
                    <a:pt x="17723" y="331"/>
                  </a:lnTo>
                  <a:lnTo>
                    <a:pt x="17735" y="377"/>
                  </a:lnTo>
                  <a:lnTo>
                    <a:pt x="17747" y="255"/>
                  </a:lnTo>
                  <a:lnTo>
                    <a:pt x="17759" y="344"/>
                  </a:lnTo>
                  <a:lnTo>
                    <a:pt x="17772" y="548"/>
                  </a:lnTo>
                  <a:lnTo>
                    <a:pt x="17784" y="335"/>
                  </a:lnTo>
                  <a:lnTo>
                    <a:pt x="17796" y="480"/>
                  </a:lnTo>
                  <a:lnTo>
                    <a:pt x="17808" y="725"/>
                  </a:lnTo>
                  <a:lnTo>
                    <a:pt x="17820" y="656"/>
                  </a:lnTo>
                  <a:lnTo>
                    <a:pt x="17832" y="673"/>
                  </a:lnTo>
                  <a:lnTo>
                    <a:pt x="17844" y="656"/>
                  </a:lnTo>
                  <a:lnTo>
                    <a:pt x="17856" y="683"/>
                  </a:lnTo>
                  <a:lnTo>
                    <a:pt x="17868" y="678"/>
                  </a:lnTo>
                  <a:lnTo>
                    <a:pt x="17880" y="765"/>
                  </a:lnTo>
                  <a:lnTo>
                    <a:pt x="17892" y="627"/>
                  </a:lnTo>
                  <a:lnTo>
                    <a:pt x="17904" y="769"/>
                  </a:lnTo>
                  <a:lnTo>
                    <a:pt x="17916" y="566"/>
                  </a:lnTo>
                  <a:lnTo>
                    <a:pt x="17928" y="536"/>
                  </a:lnTo>
                  <a:lnTo>
                    <a:pt x="17940" y="651"/>
                  </a:lnTo>
                  <a:lnTo>
                    <a:pt x="17952" y="625"/>
                  </a:lnTo>
                  <a:lnTo>
                    <a:pt x="17964" y="555"/>
                  </a:lnTo>
                  <a:lnTo>
                    <a:pt x="17976" y="451"/>
                  </a:lnTo>
                  <a:lnTo>
                    <a:pt x="17989" y="289"/>
                  </a:lnTo>
                  <a:lnTo>
                    <a:pt x="18001" y="398"/>
                  </a:lnTo>
                  <a:lnTo>
                    <a:pt x="18013" y="247"/>
                  </a:lnTo>
                  <a:lnTo>
                    <a:pt x="18025" y="278"/>
                  </a:lnTo>
                  <a:lnTo>
                    <a:pt x="18037" y="291"/>
                  </a:lnTo>
                  <a:lnTo>
                    <a:pt x="18049" y="216"/>
                  </a:lnTo>
                  <a:lnTo>
                    <a:pt x="18061" y="123"/>
                  </a:lnTo>
                  <a:lnTo>
                    <a:pt x="18073" y="201"/>
                  </a:lnTo>
                  <a:lnTo>
                    <a:pt x="18085" y="169"/>
                  </a:lnTo>
                  <a:lnTo>
                    <a:pt x="18097" y="174"/>
                  </a:lnTo>
                  <a:lnTo>
                    <a:pt x="18109" y="94"/>
                  </a:lnTo>
                  <a:lnTo>
                    <a:pt x="18121" y="128"/>
                  </a:lnTo>
                  <a:lnTo>
                    <a:pt x="18133" y="60"/>
                  </a:lnTo>
                  <a:lnTo>
                    <a:pt x="18145" y="81"/>
                  </a:lnTo>
                  <a:lnTo>
                    <a:pt x="18157" y="58"/>
                  </a:lnTo>
                  <a:lnTo>
                    <a:pt x="18169" y="100"/>
                  </a:lnTo>
                  <a:lnTo>
                    <a:pt x="18182" y="59"/>
                  </a:lnTo>
                  <a:lnTo>
                    <a:pt x="18194" y="121"/>
                  </a:lnTo>
                  <a:lnTo>
                    <a:pt x="18206" y="40"/>
                  </a:lnTo>
                  <a:lnTo>
                    <a:pt x="18218" y="111"/>
                  </a:lnTo>
                  <a:lnTo>
                    <a:pt x="18230" y="28"/>
                  </a:lnTo>
                  <a:lnTo>
                    <a:pt x="18242" y="86"/>
                  </a:lnTo>
                  <a:lnTo>
                    <a:pt x="18254" y="136"/>
                  </a:lnTo>
                  <a:lnTo>
                    <a:pt x="18266" y="48"/>
                  </a:lnTo>
                  <a:lnTo>
                    <a:pt x="18278" y="31"/>
                  </a:lnTo>
                  <a:lnTo>
                    <a:pt x="18290" y="92"/>
                  </a:lnTo>
                  <a:lnTo>
                    <a:pt x="18302" y="134"/>
                  </a:lnTo>
                  <a:lnTo>
                    <a:pt x="18314" y="71"/>
                  </a:lnTo>
                  <a:lnTo>
                    <a:pt x="18326" y="74"/>
                  </a:lnTo>
                  <a:lnTo>
                    <a:pt x="18338" y="120"/>
                  </a:lnTo>
                  <a:lnTo>
                    <a:pt x="18350" y="35"/>
                  </a:lnTo>
                  <a:lnTo>
                    <a:pt x="18362" y="73"/>
                  </a:lnTo>
                  <a:lnTo>
                    <a:pt x="18374" y="100"/>
                  </a:lnTo>
                  <a:lnTo>
                    <a:pt x="18386" y="46"/>
                  </a:lnTo>
                  <a:lnTo>
                    <a:pt x="18398" y="98"/>
                  </a:lnTo>
                  <a:lnTo>
                    <a:pt x="18411" y="28"/>
                  </a:lnTo>
                  <a:lnTo>
                    <a:pt x="18423" y="65"/>
                  </a:lnTo>
                  <a:lnTo>
                    <a:pt x="18435" y="48"/>
                  </a:lnTo>
                  <a:lnTo>
                    <a:pt x="18447" y="62"/>
                  </a:lnTo>
                  <a:lnTo>
                    <a:pt x="18459" y="27"/>
                  </a:lnTo>
                  <a:lnTo>
                    <a:pt x="18471" y="116"/>
                  </a:lnTo>
                  <a:lnTo>
                    <a:pt x="18483" y="79"/>
                  </a:lnTo>
                  <a:lnTo>
                    <a:pt x="18495" y="65"/>
                  </a:lnTo>
                  <a:lnTo>
                    <a:pt x="18507" y="33"/>
                  </a:lnTo>
                  <a:lnTo>
                    <a:pt x="18519" y="125"/>
                  </a:lnTo>
                  <a:lnTo>
                    <a:pt x="18531" y="120"/>
                  </a:lnTo>
                  <a:lnTo>
                    <a:pt x="18543" y="75"/>
                  </a:lnTo>
                  <a:lnTo>
                    <a:pt x="18555" y="33"/>
                  </a:lnTo>
                  <a:lnTo>
                    <a:pt x="18567" y="89"/>
                  </a:lnTo>
                  <a:lnTo>
                    <a:pt x="18579" y="86"/>
                  </a:lnTo>
                  <a:lnTo>
                    <a:pt x="18591" y="69"/>
                  </a:lnTo>
                  <a:lnTo>
                    <a:pt x="18603" y="104"/>
                  </a:lnTo>
                  <a:lnTo>
                    <a:pt x="18615" y="46"/>
                  </a:lnTo>
                  <a:lnTo>
                    <a:pt x="18628" y="58"/>
                  </a:lnTo>
                  <a:lnTo>
                    <a:pt x="18640" y="96"/>
                  </a:lnTo>
                  <a:lnTo>
                    <a:pt x="18652" y="112"/>
                  </a:lnTo>
                  <a:lnTo>
                    <a:pt x="18664" y="43"/>
                  </a:lnTo>
                  <a:lnTo>
                    <a:pt x="18676" y="44"/>
                  </a:lnTo>
                  <a:lnTo>
                    <a:pt x="18688" y="67"/>
                  </a:lnTo>
                  <a:lnTo>
                    <a:pt x="18700" y="46"/>
                  </a:lnTo>
                  <a:lnTo>
                    <a:pt x="18712" y="65"/>
                  </a:lnTo>
                  <a:lnTo>
                    <a:pt x="18724" y="58"/>
                  </a:lnTo>
                  <a:lnTo>
                    <a:pt x="18733" y="96"/>
                  </a:lnTo>
                  <a:lnTo>
                    <a:pt x="18741" y="78"/>
                  </a:lnTo>
                  <a:lnTo>
                    <a:pt x="18750" y="31"/>
                  </a:lnTo>
                  <a:lnTo>
                    <a:pt x="18755" y="0"/>
                  </a:lnTo>
                  <a:lnTo>
                    <a:pt x="18760" y="0"/>
                  </a:lnTo>
                  <a:lnTo>
                    <a:pt x="18765" y="0"/>
                  </a:lnTo>
                  <a:lnTo>
                    <a:pt x="18770" y="0"/>
                  </a:lnTo>
                  <a:lnTo>
                    <a:pt x="18775" y="0"/>
                  </a:lnTo>
                  <a:lnTo>
                    <a:pt x="18780" y="0"/>
                  </a:lnTo>
                  <a:lnTo>
                    <a:pt x="18786" y="0"/>
                  </a:lnTo>
                  <a:lnTo>
                    <a:pt x="18791" y="0"/>
                  </a:lnTo>
                  <a:lnTo>
                    <a:pt x="18796" y="0"/>
                  </a:lnTo>
                  <a:lnTo>
                    <a:pt x="18801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 flipV="1">
              <a:off x="306388" y="4983791"/>
              <a:ext cx="8832850" cy="1508125"/>
            </a:xfrm>
            <a:custGeom>
              <a:avLst/>
              <a:gdLst/>
              <a:ahLst/>
              <a:cxnLst>
                <a:cxn ang="0">
                  <a:pos x="22319" y="5"/>
                </a:cxn>
                <a:cxn ang="0">
                  <a:pos x="22567" y="0"/>
                </a:cxn>
                <a:cxn ang="0">
                  <a:pos x="22814" y="0"/>
                </a:cxn>
                <a:cxn ang="0">
                  <a:pos x="23061" y="540"/>
                </a:cxn>
                <a:cxn ang="0">
                  <a:pos x="23308" y="5301"/>
                </a:cxn>
                <a:cxn ang="0">
                  <a:pos x="23556" y="835"/>
                </a:cxn>
                <a:cxn ang="0">
                  <a:pos x="23803" y="58"/>
                </a:cxn>
                <a:cxn ang="0">
                  <a:pos x="24050" y="15"/>
                </a:cxn>
                <a:cxn ang="0">
                  <a:pos x="24220" y="0"/>
                </a:cxn>
                <a:cxn ang="0">
                  <a:pos x="24283" y="44"/>
                </a:cxn>
                <a:cxn ang="0">
                  <a:pos x="24347" y="7"/>
                </a:cxn>
                <a:cxn ang="0">
                  <a:pos x="24411" y="26"/>
                </a:cxn>
                <a:cxn ang="0">
                  <a:pos x="24474" y="8"/>
                </a:cxn>
                <a:cxn ang="0">
                  <a:pos x="24538" y="5"/>
                </a:cxn>
                <a:cxn ang="0">
                  <a:pos x="24602" y="0"/>
                </a:cxn>
                <a:cxn ang="0">
                  <a:pos x="24665" y="0"/>
                </a:cxn>
                <a:cxn ang="0">
                  <a:pos x="24729" y="17"/>
                </a:cxn>
                <a:cxn ang="0">
                  <a:pos x="24793" y="0"/>
                </a:cxn>
                <a:cxn ang="0">
                  <a:pos x="24865" y="30"/>
                </a:cxn>
                <a:cxn ang="0">
                  <a:pos x="24929" y="0"/>
                </a:cxn>
                <a:cxn ang="0">
                  <a:pos x="24992" y="0"/>
                </a:cxn>
                <a:cxn ang="0">
                  <a:pos x="25056" y="0"/>
                </a:cxn>
                <a:cxn ang="0">
                  <a:pos x="25120" y="0"/>
                </a:cxn>
                <a:cxn ang="0">
                  <a:pos x="25183" y="0"/>
                </a:cxn>
                <a:cxn ang="0">
                  <a:pos x="25247" y="0"/>
                </a:cxn>
                <a:cxn ang="0">
                  <a:pos x="25311" y="0"/>
                </a:cxn>
                <a:cxn ang="0">
                  <a:pos x="25375" y="0"/>
                </a:cxn>
                <a:cxn ang="0">
                  <a:pos x="25438" y="0"/>
                </a:cxn>
                <a:cxn ang="0">
                  <a:pos x="25502" y="0"/>
                </a:cxn>
                <a:cxn ang="0">
                  <a:pos x="25566" y="0"/>
                </a:cxn>
                <a:cxn ang="0">
                  <a:pos x="25630" y="0"/>
                </a:cxn>
                <a:cxn ang="0">
                  <a:pos x="25693" y="0"/>
                </a:cxn>
                <a:cxn ang="0">
                  <a:pos x="25757" y="0"/>
                </a:cxn>
                <a:cxn ang="0">
                  <a:pos x="25821" y="0"/>
                </a:cxn>
                <a:cxn ang="0">
                  <a:pos x="25885" y="0"/>
                </a:cxn>
                <a:cxn ang="0">
                  <a:pos x="25948" y="0"/>
                </a:cxn>
                <a:cxn ang="0">
                  <a:pos x="26012" y="0"/>
                </a:cxn>
                <a:cxn ang="0">
                  <a:pos x="26076" y="0"/>
                </a:cxn>
                <a:cxn ang="0">
                  <a:pos x="26140" y="0"/>
                </a:cxn>
                <a:cxn ang="0">
                  <a:pos x="26204" y="0"/>
                </a:cxn>
                <a:cxn ang="0">
                  <a:pos x="26267" y="0"/>
                </a:cxn>
                <a:cxn ang="0">
                  <a:pos x="26331" y="0"/>
                </a:cxn>
                <a:cxn ang="0">
                  <a:pos x="26395" y="0"/>
                </a:cxn>
                <a:cxn ang="0">
                  <a:pos x="26459" y="0"/>
                </a:cxn>
                <a:cxn ang="0">
                  <a:pos x="26522" y="0"/>
                </a:cxn>
                <a:cxn ang="0">
                  <a:pos x="26586" y="0"/>
                </a:cxn>
                <a:cxn ang="0">
                  <a:pos x="26650" y="0"/>
                </a:cxn>
                <a:cxn ang="0">
                  <a:pos x="26714" y="0"/>
                </a:cxn>
                <a:cxn ang="0">
                  <a:pos x="26778" y="0"/>
                </a:cxn>
                <a:cxn ang="0">
                  <a:pos x="26841" y="0"/>
                </a:cxn>
                <a:cxn ang="0">
                  <a:pos x="26905" y="0"/>
                </a:cxn>
                <a:cxn ang="0">
                  <a:pos x="26969" y="0"/>
                </a:cxn>
                <a:cxn ang="0">
                  <a:pos x="27033" y="0"/>
                </a:cxn>
                <a:cxn ang="0">
                  <a:pos x="27096" y="0"/>
                </a:cxn>
                <a:cxn ang="0">
                  <a:pos x="27160" y="0"/>
                </a:cxn>
                <a:cxn ang="0">
                  <a:pos x="27224" y="0"/>
                </a:cxn>
                <a:cxn ang="0">
                  <a:pos x="27288" y="0"/>
                </a:cxn>
                <a:cxn ang="0">
                  <a:pos x="27351" y="0"/>
                </a:cxn>
                <a:cxn ang="0">
                  <a:pos x="27415" y="0"/>
                </a:cxn>
                <a:cxn ang="0">
                  <a:pos x="27479" y="0"/>
                </a:cxn>
                <a:cxn ang="0">
                  <a:pos x="27543" y="0"/>
                </a:cxn>
                <a:cxn ang="0">
                  <a:pos x="27607" y="0"/>
                </a:cxn>
                <a:cxn ang="0">
                  <a:pos x="27670" y="0"/>
                </a:cxn>
              </a:cxnLst>
              <a:rect l="0" t="0" r="r" b="b"/>
              <a:pathLst>
                <a:path w="27697" h="6196">
                  <a:moveTo>
                    <a:pt x="0" y="0"/>
                  </a:moveTo>
                  <a:lnTo>
                    <a:pt x="0" y="0"/>
                  </a:lnTo>
                  <a:lnTo>
                    <a:pt x="22032" y="0"/>
                  </a:lnTo>
                  <a:lnTo>
                    <a:pt x="22042" y="0"/>
                  </a:lnTo>
                  <a:lnTo>
                    <a:pt x="22053" y="0"/>
                  </a:lnTo>
                  <a:lnTo>
                    <a:pt x="22063" y="0"/>
                  </a:lnTo>
                  <a:lnTo>
                    <a:pt x="22073" y="0"/>
                  </a:lnTo>
                  <a:lnTo>
                    <a:pt x="22084" y="0"/>
                  </a:lnTo>
                  <a:lnTo>
                    <a:pt x="22096" y="0"/>
                  </a:lnTo>
                  <a:lnTo>
                    <a:pt x="22109" y="0"/>
                  </a:lnTo>
                  <a:lnTo>
                    <a:pt x="22127" y="0"/>
                  </a:lnTo>
                  <a:lnTo>
                    <a:pt x="22145" y="0"/>
                  </a:lnTo>
                  <a:lnTo>
                    <a:pt x="22166" y="7"/>
                  </a:lnTo>
                  <a:lnTo>
                    <a:pt x="22186" y="0"/>
                  </a:lnTo>
                  <a:lnTo>
                    <a:pt x="22206" y="0"/>
                  </a:lnTo>
                  <a:lnTo>
                    <a:pt x="22224" y="3"/>
                  </a:lnTo>
                  <a:lnTo>
                    <a:pt x="22242" y="1"/>
                  </a:lnTo>
                  <a:lnTo>
                    <a:pt x="22255" y="8"/>
                  </a:lnTo>
                  <a:lnTo>
                    <a:pt x="22268" y="13"/>
                  </a:lnTo>
                  <a:lnTo>
                    <a:pt x="22278" y="0"/>
                  </a:lnTo>
                  <a:lnTo>
                    <a:pt x="22288" y="10"/>
                  </a:lnTo>
                  <a:lnTo>
                    <a:pt x="22299" y="0"/>
                  </a:lnTo>
                  <a:lnTo>
                    <a:pt x="22309" y="17"/>
                  </a:lnTo>
                  <a:lnTo>
                    <a:pt x="22319" y="5"/>
                  </a:lnTo>
                  <a:lnTo>
                    <a:pt x="22330" y="0"/>
                  </a:lnTo>
                  <a:lnTo>
                    <a:pt x="22340" y="14"/>
                  </a:lnTo>
                  <a:lnTo>
                    <a:pt x="22350" y="6"/>
                  </a:lnTo>
                  <a:lnTo>
                    <a:pt x="22361" y="46"/>
                  </a:lnTo>
                  <a:lnTo>
                    <a:pt x="22371" y="9"/>
                  </a:lnTo>
                  <a:lnTo>
                    <a:pt x="22381" y="6"/>
                  </a:lnTo>
                  <a:lnTo>
                    <a:pt x="22391" y="5"/>
                  </a:lnTo>
                  <a:lnTo>
                    <a:pt x="22402" y="14"/>
                  </a:lnTo>
                  <a:lnTo>
                    <a:pt x="22412" y="8"/>
                  </a:lnTo>
                  <a:lnTo>
                    <a:pt x="22422" y="18"/>
                  </a:lnTo>
                  <a:lnTo>
                    <a:pt x="22433" y="35"/>
                  </a:lnTo>
                  <a:lnTo>
                    <a:pt x="22443" y="13"/>
                  </a:lnTo>
                  <a:lnTo>
                    <a:pt x="22453" y="0"/>
                  </a:lnTo>
                  <a:lnTo>
                    <a:pt x="22464" y="8"/>
                  </a:lnTo>
                  <a:lnTo>
                    <a:pt x="22474" y="0"/>
                  </a:lnTo>
                  <a:lnTo>
                    <a:pt x="22484" y="9"/>
                  </a:lnTo>
                  <a:lnTo>
                    <a:pt x="22495" y="6"/>
                  </a:lnTo>
                  <a:lnTo>
                    <a:pt x="22505" y="0"/>
                  </a:lnTo>
                  <a:lnTo>
                    <a:pt x="22515" y="2"/>
                  </a:lnTo>
                  <a:lnTo>
                    <a:pt x="22525" y="0"/>
                  </a:lnTo>
                  <a:lnTo>
                    <a:pt x="22536" y="0"/>
                  </a:lnTo>
                  <a:lnTo>
                    <a:pt x="22546" y="7"/>
                  </a:lnTo>
                  <a:lnTo>
                    <a:pt x="22556" y="8"/>
                  </a:lnTo>
                  <a:lnTo>
                    <a:pt x="22567" y="0"/>
                  </a:lnTo>
                  <a:lnTo>
                    <a:pt x="22577" y="8"/>
                  </a:lnTo>
                  <a:lnTo>
                    <a:pt x="22587" y="0"/>
                  </a:lnTo>
                  <a:lnTo>
                    <a:pt x="22597" y="0"/>
                  </a:lnTo>
                  <a:lnTo>
                    <a:pt x="22608" y="0"/>
                  </a:lnTo>
                  <a:lnTo>
                    <a:pt x="22618" y="0"/>
                  </a:lnTo>
                  <a:lnTo>
                    <a:pt x="22628" y="0"/>
                  </a:lnTo>
                  <a:lnTo>
                    <a:pt x="22639" y="0"/>
                  </a:lnTo>
                  <a:lnTo>
                    <a:pt x="22649" y="0"/>
                  </a:lnTo>
                  <a:lnTo>
                    <a:pt x="22659" y="0"/>
                  </a:lnTo>
                  <a:lnTo>
                    <a:pt x="22670" y="4"/>
                  </a:lnTo>
                  <a:lnTo>
                    <a:pt x="22680" y="0"/>
                  </a:lnTo>
                  <a:lnTo>
                    <a:pt x="22690" y="7"/>
                  </a:lnTo>
                  <a:lnTo>
                    <a:pt x="22701" y="6"/>
                  </a:lnTo>
                  <a:lnTo>
                    <a:pt x="22711" y="0"/>
                  </a:lnTo>
                  <a:lnTo>
                    <a:pt x="22721" y="0"/>
                  </a:lnTo>
                  <a:lnTo>
                    <a:pt x="22731" y="0"/>
                  </a:lnTo>
                  <a:lnTo>
                    <a:pt x="22742" y="16"/>
                  </a:lnTo>
                  <a:lnTo>
                    <a:pt x="22752" y="0"/>
                  </a:lnTo>
                  <a:lnTo>
                    <a:pt x="22762" y="1"/>
                  </a:lnTo>
                  <a:lnTo>
                    <a:pt x="22773" y="0"/>
                  </a:lnTo>
                  <a:lnTo>
                    <a:pt x="22783" y="17"/>
                  </a:lnTo>
                  <a:lnTo>
                    <a:pt x="22793" y="0"/>
                  </a:lnTo>
                  <a:lnTo>
                    <a:pt x="22804" y="0"/>
                  </a:lnTo>
                  <a:lnTo>
                    <a:pt x="22814" y="0"/>
                  </a:lnTo>
                  <a:lnTo>
                    <a:pt x="22824" y="3"/>
                  </a:lnTo>
                  <a:lnTo>
                    <a:pt x="22834" y="2"/>
                  </a:lnTo>
                  <a:lnTo>
                    <a:pt x="22845" y="16"/>
                  </a:lnTo>
                  <a:lnTo>
                    <a:pt x="22855" y="7"/>
                  </a:lnTo>
                  <a:lnTo>
                    <a:pt x="22865" y="3"/>
                  </a:lnTo>
                  <a:lnTo>
                    <a:pt x="22876" y="5"/>
                  </a:lnTo>
                  <a:lnTo>
                    <a:pt x="22886" y="12"/>
                  </a:lnTo>
                  <a:lnTo>
                    <a:pt x="22896" y="18"/>
                  </a:lnTo>
                  <a:lnTo>
                    <a:pt x="22907" y="23"/>
                  </a:lnTo>
                  <a:lnTo>
                    <a:pt x="22917" y="46"/>
                  </a:lnTo>
                  <a:lnTo>
                    <a:pt x="22927" y="35"/>
                  </a:lnTo>
                  <a:lnTo>
                    <a:pt x="22937" y="72"/>
                  </a:lnTo>
                  <a:lnTo>
                    <a:pt x="22948" y="50"/>
                  </a:lnTo>
                  <a:lnTo>
                    <a:pt x="22958" y="55"/>
                  </a:lnTo>
                  <a:lnTo>
                    <a:pt x="22968" y="77"/>
                  </a:lnTo>
                  <a:lnTo>
                    <a:pt x="22979" y="162"/>
                  </a:lnTo>
                  <a:lnTo>
                    <a:pt x="22989" y="170"/>
                  </a:lnTo>
                  <a:lnTo>
                    <a:pt x="22999" y="225"/>
                  </a:lnTo>
                  <a:lnTo>
                    <a:pt x="23010" y="223"/>
                  </a:lnTo>
                  <a:lnTo>
                    <a:pt x="23020" y="278"/>
                  </a:lnTo>
                  <a:lnTo>
                    <a:pt x="23030" y="316"/>
                  </a:lnTo>
                  <a:lnTo>
                    <a:pt x="23041" y="442"/>
                  </a:lnTo>
                  <a:lnTo>
                    <a:pt x="23051" y="499"/>
                  </a:lnTo>
                  <a:lnTo>
                    <a:pt x="23061" y="540"/>
                  </a:lnTo>
                  <a:lnTo>
                    <a:pt x="23071" y="677"/>
                  </a:lnTo>
                  <a:lnTo>
                    <a:pt x="23082" y="956"/>
                  </a:lnTo>
                  <a:lnTo>
                    <a:pt x="23092" y="1026"/>
                  </a:lnTo>
                  <a:lnTo>
                    <a:pt x="23102" y="1236"/>
                  </a:lnTo>
                  <a:lnTo>
                    <a:pt x="23113" y="1228"/>
                  </a:lnTo>
                  <a:lnTo>
                    <a:pt x="23123" y="1608"/>
                  </a:lnTo>
                  <a:lnTo>
                    <a:pt x="23133" y="1861"/>
                  </a:lnTo>
                  <a:lnTo>
                    <a:pt x="23143" y="1950"/>
                  </a:lnTo>
                  <a:lnTo>
                    <a:pt x="23154" y="2375"/>
                  </a:lnTo>
                  <a:lnTo>
                    <a:pt x="23164" y="2485"/>
                  </a:lnTo>
                  <a:lnTo>
                    <a:pt x="23174" y="2889"/>
                  </a:lnTo>
                  <a:lnTo>
                    <a:pt x="23185" y="2908"/>
                  </a:lnTo>
                  <a:lnTo>
                    <a:pt x="23195" y="3374"/>
                  </a:lnTo>
                  <a:lnTo>
                    <a:pt x="23205" y="4144"/>
                  </a:lnTo>
                  <a:lnTo>
                    <a:pt x="23216" y="4470"/>
                  </a:lnTo>
                  <a:lnTo>
                    <a:pt x="23226" y="4290"/>
                  </a:lnTo>
                  <a:lnTo>
                    <a:pt x="23236" y="4526"/>
                  </a:lnTo>
                  <a:lnTo>
                    <a:pt x="23247" y="5316"/>
                  </a:lnTo>
                  <a:lnTo>
                    <a:pt x="23257" y="5019"/>
                  </a:lnTo>
                  <a:lnTo>
                    <a:pt x="23267" y="5614"/>
                  </a:lnTo>
                  <a:lnTo>
                    <a:pt x="23277" y="5702"/>
                  </a:lnTo>
                  <a:lnTo>
                    <a:pt x="23288" y="6196"/>
                  </a:lnTo>
                  <a:lnTo>
                    <a:pt x="23298" y="6132"/>
                  </a:lnTo>
                  <a:lnTo>
                    <a:pt x="23308" y="5301"/>
                  </a:lnTo>
                  <a:lnTo>
                    <a:pt x="23319" y="5334"/>
                  </a:lnTo>
                  <a:lnTo>
                    <a:pt x="23329" y="5769"/>
                  </a:lnTo>
                  <a:lnTo>
                    <a:pt x="23339" y="5798"/>
                  </a:lnTo>
                  <a:lnTo>
                    <a:pt x="23350" y="5144"/>
                  </a:lnTo>
                  <a:lnTo>
                    <a:pt x="23360" y="4890"/>
                  </a:lnTo>
                  <a:lnTo>
                    <a:pt x="23370" y="4969"/>
                  </a:lnTo>
                  <a:lnTo>
                    <a:pt x="23380" y="4168"/>
                  </a:lnTo>
                  <a:lnTo>
                    <a:pt x="23391" y="4257"/>
                  </a:lnTo>
                  <a:lnTo>
                    <a:pt x="23401" y="4229"/>
                  </a:lnTo>
                  <a:lnTo>
                    <a:pt x="23411" y="3835"/>
                  </a:lnTo>
                  <a:lnTo>
                    <a:pt x="23422" y="3897"/>
                  </a:lnTo>
                  <a:lnTo>
                    <a:pt x="23432" y="3560"/>
                  </a:lnTo>
                  <a:lnTo>
                    <a:pt x="23442" y="2892"/>
                  </a:lnTo>
                  <a:lnTo>
                    <a:pt x="23453" y="2733"/>
                  </a:lnTo>
                  <a:lnTo>
                    <a:pt x="23463" y="2527"/>
                  </a:lnTo>
                  <a:lnTo>
                    <a:pt x="23473" y="2132"/>
                  </a:lnTo>
                  <a:lnTo>
                    <a:pt x="23483" y="2422"/>
                  </a:lnTo>
                  <a:lnTo>
                    <a:pt x="23494" y="1834"/>
                  </a:lnTo>
                  <a:lnTo>
                    <a:pt x="23504" y="1652"/>
                  </a:lnTo>
                  <a:lnTo>
                    <a:pt x="23514" y="1502"/>
                  </a:lnTo>
                  <a:lnTo>
                    <a:pt x="23525" y="1188"/>
                  </a:lnTo>
                  <a:lnTo>
                    <a:pt x="23535" y="1267"/>
                  </a:lnTo>
                  <a:lnTo>
                    <a:pt x="23545" y="1067"/>
                  </a:lnTo>
                  <a:lnTo>
                    <a:pt x="23556" y="835"/>
                  </a:lnTo>
                  <a:lnTo>
                    <a:pt x="23566" y="795"/>
                  </a:lnTo>
                  <a:lnTo>
                    <a:pt x="23576" y="622"/>
                  </a:lnTo>
                  <a:lnTo>
                    <a:pt x="23586" y="524"/>
                  </a:lnTo>
                  <a:lnTo>
                    <a:pt x="23597" y="473"/>
                  </a:lnTo>
                  <a:lnTo>
                    <a:pt x="23607" y="498"/>
                  </a:lnTo>
                  <a:lnTo>
                    <a:pt x="23617" y="393"/>
                  </a:lnTo>
                  <a:lnTo>
                    <a:pt x="23628" y="424"/>
                  </a:lnTo>
                  <a:lnTo>
                    <a:pt x="23638" y="284"/>
                  </a:lnTo>
                  <a:lnTo>
                    <a:pt x="23648" y="203"/>
                  </a:lnTo>
                  <a:lnTo>
                    <a:pt x="23659" y="341"/>
                  </a:lnTo>
                  <a:lnTo>
                    <a:pt x="23669" y="159"/>
                  </a:lnTo>
                  <a:lnTo>
                    <a:pt x="23679" y="235"/>
                  </a:lnTo>
                  <a:lnTo>
                    <a:pt x="23690" y="176"/>
                  </a:lnTo>
                  <a:lnTo>
                    <a:pt x="23700" y="110"/>
                  </a:lnTo>
                  <a:lnTo>
                    <a:pt x="23711" y="172"/>
                  </a:lnTo>
                  <a:lnTo>
                    <a:pt x="23721" y="102"/>
                  </a:lnTo>
                  <a:lnTo>
                    <a:pt x="23731" y="192"/>
                  </a:lnTo>
                  <a:lnTo>
                    <a:pt x="23741" y="82"/>
                  </a:lnTo>
                  <a:lnTo>
                    <a:pt x="23752" y="129"/>
                  </a:lnTo>
                  <a:lnTo>
                    <a:pt x="23762" y="110"/>
                  </a:lnTo>
                  <a:lnTo>
                    <a:pt x="23772" y="64"/>
                  </a:lnTo>
                  <a:lnTo>
                    <a:pt x="23783" y="87"/>
                  </a:lnTo>
                  <a:lnTo>
                    <a:pt x="23793" y="46"/>
                  </a:lnTo>
                  <a:lnTo>
                    <a:pt x="23803" y="58"/>
                  </a:lnTo>
                  <a:lnTo>
                    <a:pt x="23814" y="66"/>
                  </a:lnTo>
                  <a:lnTo>
                    <a:pt x="23824" y="95"/>
                  </a:lnTo>
                  <a:lnTo>
                    <a:pt x="23834" y="43"/>
                  </a:lnTo>
                  <a:lnTo>
                    <a:pt x="23845" y="49"/>
                  </a:lnTo>
                  <a:lnTo>
                    <a:pt x="23855" y="74"/>
                  </a:lnTo>
                  <a:lnTo>
                    <a:pt x="23865" y="46"/>
                  </a:lnTo>
                  <a:lnTo>
                    <a:pt x="23875" y="44"/>
                  </a:lnTo>
                  <a:lnTo>
                    <a:pt x="23886" y="35"/>
                  </a:lnTo>
                  <a:lnTo>
                    <a:pt x="23896" y="36"/>
                  </a:lnTo>
                  <a:lnTo>
                    <a:pt x="23906" y="62"/>
                  </a:lnTo>
                  <a:lnTo>
                    <a:pt x="23917" y="13"/>
                  </a:lnTo>
                  <a:lnTo>
                    <a:pt x="23927" y="23"/>
                  </a:lnTo>
                  <a:lnTo>
                    <a:pt x="23937" y="26"/>
                  </a:lnTo>
                  <a:lnTo>
                    <a:pt x="23948" y="21"/>
                  </a:lnTo>
                  <a:lnTo>
                    <a:pt x="23958" y="36"/>
                  </a:lnTo>
                  <a:lnTo>
                    <a:pt x="23968" y="49"/>
                  </a:lnTo>
                  <a:lnTo>
                    <a:pt x="23978" y="24"/>
                  </a:lnTo>
                  <a:lnTo>
                    <a:pt x="23989" y="26"/>
                  </a:lnTo>
                  <a:lnTo>
                    <a:pt x="23999" y="26"/>
                  </a:lnTo>
                  <a:lnTo>
                    <a:pt x="24009" y="8"/>
                  </a:lnTo>
                  <a:lnTo>
                    <a:pt x="24020" y="27"/>
                  </a:lnTo>
                  <a:lnTo>
                    <a:pt x="24030" y="11"/>
                  </a:lnTo>
                  <a:lnTo>
                    <a:pt x="24040" y="18"/>
                  </a:lnTo>
                  <a:lnTo>
                    <a:pt x="24050" y="15"/>
                  </a:lnTo>
                  <a:lnTo>
                    <a:pt x="24061" y="12"/>
                  </a:lnTo>
                  <a:lnTo>
                    <a:pt x="24071" y="12"/>
                  </a:lnTo>
                  <a:lnTo>
                    <a:pt x="24081" y="17"/>
                  </a:lnTo>
                  <a:lnTo>
                    <a:pt x="24092" y="7"/>
                  </a:lnTo>
                  <a:lnTo>
                    <a:pt x="24102" y="1"/>
                  </a:lnTo>
                  <a:lnTo>
                    <a:pt x="24112" y="12"/>
                  </a:lnTo>
                  <a:lnTo>
                    <a:pt x="24123" y="17"/>
                  </a:lnTo>
                  <a:lnTo>
                    <a:pt x="24133" y="17"/>
                  </a:lnTo>
                  <a:lnTo>
                    <a:pt x="24143" y="26"/>
                  </a:lnTo>
                  <a:lnTo>
                    <a:pt x="24154" y="8"/>
                  </a:lnTo>
                  <a:lnTo>
                    <a:pt x="24164" y="4"/>
                  </a:lnTo>
                  <a:lnTo>
                    <a:pt x="24172" y="14"/>
                  </a:lnTo>
                  <a:lnTo>
                    <a:pt x="24179" y="21"/>
                  </a:lnTo>
                  <a:lnTo>
                    <a:pt x="24187" y="0"/>
                  </a:lnTo>
                  <a:lnTo>
                    <a:pt x="24195" y="5"/>
                  </a:lnTo>
                  <a:lnTo>
                    <a:pt x="24198" y="0"/>
                  </a:lnTo>
                  <a:lnTo>
                    <a:pt x="24201" y="0"/>
                  </a:lnTo>
                  <a:lnTo>
                    <a:pt x="24203" y="0"/>
                  </a:lnTo>
                  <a:lnTo>
                    <a:pt x="24206" y="0"/>
                  </a:lnTo>
                  <a:lnTo>
                    <a:pt x="24209" y="0"/>
                  </a:lnTo>
                  <a:lnTo>
                    <a:pt x="24212" y="0"/>
                  </a:lnTo>
                  <a:lnTo>
                    <a:pt x="24214" y="0"/>
                  </a:lnTo>
                  <a:lnTo>
                    <a:pt x="24217" y="0"/>
                  </a:lnTo>
                  <a:lnTo>
                    <a:pt x="24220" y="0"/>
                  </a:lnTo>
                  <a:lnTo>
                    <a:pt x="24222" y="20"/>
                  </a:lnTo>
                  <a:lnTo>
                    <a:pt x="24225" y="5"/>
                  </a:lnTo>
                  <a:lnTo>
                    <a:pt x="24228" y="14"/>
                  </a:lnTo>
                  <a:lnTo>
                    <a:pt x="24230" y="17"/>
                  </a:lnTo>
                  <a:lnTo>
                    <a:pt x="24233" y="5"/>
                  </a:lnTo>
                  <a:lnTo>
                    <a:pt x="24236" y="26"/>
                  </a:lnTo>
                  <a:lnTo>
                    <a:pt x="24238" y="12"/>
                  </a:lnTo>
                  <a:lnTo>
                    <a:pt x="24241" y="17"/>
                  </a:lnTo>
                  <a:lnTo>
                    <a:pt x="24244" y="8"/>
                  </a:lnTo>
                  <a:lnTo>
                    <a:pt x="24246" y="18"/>
                  </a:lnTo>
                  <a:lnTo>
                    <a:pt x="24249" y="2"/>
                  </a:lnTo>
                  <a:lnTo>
                    <a:pt x="24252" y="18"/>
                  </a:lnTo>
                  <a:lnTo>
                    <a:pt x="24254" y="15"/>
                  </a:lnTo>
                  <a:lnTo>
                    <a:pt x="24257" y="3"/>
                  </a:lnTo>
                  <a:lnTo>
                    <a:pt x="24260" y="7"/>
                  </a:lnTo>
                  <a:lnTo>
                    <a:pt x="24262" y="16"/>
                  </a:lnTo>
                  <a:lnTo>
                    <a:pt x="24265" y="16"/>
                  </a:lnTo>
                  <a:lnTo>
                    <a:pt x="24268" y="7"/>
                  </a:lnTo>
                  <a:lnTo>
                    <a:pt x="24270" y="23"/>
                  </a:lnTo>
                  <a:lnTo>
                    <a:pt x="24273" y="43"/>
                  </a:lnTo>
                  <a:lnTo>
                    <a:pt x="24276" y="1"/>
                  </a:lnTo>
                  <a:lnTo>
                    <a:pt x="24278" y="4"/>
                  </a:lnTo>
                  <a:lnTo>
                    <a:pt x="24281" y="13"/>
                  </a:lnTo>
                  <a:lnTo>
                    <a:pt x="24283" y="44"/>
                  </a:lnTo>
                  <a:lnTo>
                    <a:pt x="24286" y="8"/>
                  </a:lnTo>
                  <a:lnTo>
                    <a:pt x="24289" y="23"/>
                  </a:lnTo>
                  <a:lnTo>
                    <a:pt x="24291" y="8"/>
                  </a:lnTo>
                  <a:lnTo>
                    <a:pt x="24294" y="11"/>
                  </a:lnTo>
                  <a:lnTo>
                    <a:pt x="24297" y="6"/>
                  </a:lnTo>
                  <a:lnTo>
                    <a:pt x="24299" y="21"/>
                  </a:lnTo>
                  <a:lnTo>
                    <a:pt x="24302" y="6"/>
                  </a:lnTo>
                  <a:lnTo>
                    <a:pt x="24305" y="30"/>
                  </a:lnTo>
                  <a:lnTo>
                    <a:pt x="24307" y="0"/>
                  </a:lnTo>
                  <a:lnTo>
                    <a:pt x="24310" y="30"/>
                  </a:lnTo>
                  <a:lnTo>
                    <a:pt x="24313" y="21"/>
                  </a:lnTo>
                  <a:lnTo>
                    <a:pt x="24315" y="5"/>
                  </a:lnTo>
                  <a:lnTo>
                    <a:pt x="24318" y="32"/>
                  </a:lnTo>
                  <a:lnTo>
                    <a:pt x="24321" y="17"/>
                  </a:lnTo>
                  <a:lnTo>
                    <a:pt x="24323" y="2"/>
                  </a:lnTo>
                  <a:lnTo>
                    <a:pt x="24326" y="8"/>
                  </a:lnTo>
                  <a:lnTo>
                    <a:pt x="24329" y="4"/>
                  </a:lnTo>
                  <a:lnTo>
                    <a:pt x="24331" y="3"/>
                  </a:lnTo>
                  <a:lnTo>
                    <a:pt x="24334" y="6"/>
                  </a:lnTo>
                  <a:lnTo>
                    <a:pt x="24336" y="10"/>
                  </a:lnTo>
                  <a:lnTo>
                    <a:pt x="24339" y="0"/>
                  </a:lnTo>
                  <a:lnTo>
                    <a:pt x="24342" y="23"/>
                  </a:lnTo>
                  <a:lnTo>
                    <a:pt x="24344" y="6"/>
                  </a:lnTo>
                  <a:lnTo>
                    <a:pt x="24347" y="7"/>
                  </a:lnTo>
                  <a:lnTo>
                    <a:pt x="24350" y="8"/>
                  </a:lnTo>
                  <a:lnTo>
                    <a:pt x="24352" y="0"/>
                  </a:lnTo>
                  <a:lnTo>
                    <a:pt x="24355" y="0"/>
                  </a:lnTo>
                  <a:lnTo>
                    <a:pt x="24358" y="10"/>
                  </a:lnTo>
                  <a:lnTo>
                    <a:pt x="24360" y="3"/>
                  </a:lnTo>
                  <a:lnTo>
                    <a:pt x="24363" y="8"/>
                  </a:lnTo>
                  <a:lnTo>
                    <a:pt x="24366" y="17"/>
                  </a:lnTo>
                  <a:lnTo>
                    <a:pt x="24368" y="35"/>
                  </a:lnTo>
                  <a:lnTo>
                    <a:pt x="24371" y="9"/>
                  </a:lnTo>
                  <a:lnTo>
                    <a:pt x="24374" y="0"/>
                  </a:lnTo>
                  <a:lnTo>
                    <a:pt x="24376" y="7"/>
                  </a:lnTo>
                  <a:lnTo>
                    <a:pt x="24379" y="9"/>
                  </a:lnTo>
                  <a:lnTo>
                    <a:pt x="24382" y="8"/>
                  </a:lnTo>
                  <a:lnTo>
                    <a:pt x="24384" y="5"/>
                  </a:lnTo>
                  <a:lnTo>
                    <a:pt x="24387" y="12"/>
                  </a:lnTo>
                  <a:lnTo>
                    <a:pt x="24390" y="2"/>
                  </a:lnTo>
                  <a:lnTo>
                    <a:pt x="24392" y="0"/>
                  </a:lnTo>
                  <a:lnTo>
                    <a:pt x="24395" y="12"/>
                  </a:lnTo>
                  <a:lnTo>
                    <a:pt x="24398" y="8"/>
                  </a:lnTo>
                  <a:lnTo>
                    <a:pt x="24400" y="21"/>
                  </a:lnTo>
                  <a:lnTo>
                    <a:pt x="24403" y="13"/>
                  </a:lnTo>
                  <a:lnTo>
                    <a:pt x="24405" y="11"/>
                  </a:lnTo>
                  <a:lnTo>
                    <a:pt x="24408" y="15"/>
                  </a:lnTo>
                  <a:lnTo>
                    <a:pt x="24411" y="26"/>
                  </a:lnTo>
                  <a:lnTo>
                    <a:pt x="24413" y="5"/>
                  </a:lnTo>
                  <a:lnTo>
                    <a:pt x="24416" y="0"/>
                  </a:lnTo>
                  <a:lnTo>
                    <a:pt x="24419" y="10"/>
                  </a:lnTo>
                  <a:lnTo>
                    <a:pt x="24421" y="0"/>
                  </a:lnTo>
                  <a:lnTo>
                    <a:pt x="24424" y="2"/>
                  </a:lnTo>
                  <a:lnTo>
                    <a:pt x="24427" y="13"/>
                  </a:lnTo>
                  <a:lnTo>
                    <a:pt x="24429" y="18"/>
                  </a:lnTo>
                  <a:lnTo>
                    <a:pt x="24432" y="0"/>
                  </a:lnTo>
                  <a:lnTo>
                    <a:pt x="24435" y="14"/>
                  </a:lnTo>
                  <a:lnTo>
                    <a:pt x="24437" y="2"/>
                  </a:lnTo>
                  <a:lnTo>
                    <a:pt x="24440" y="3"/>
                  </a:lnTo>
                  <a:lnTo>
                    <a:pt x="24443" y="8"/>
                  </a:lnTo>
                  <a:lnTo>
                    <a:pt x="24445" y="7"/>
                  </a:lnTo>
                  <a:lnTo>
                    <a:pt x="24448" y="2"/>
                  </a:lnTo>
                  <a:lnTo>
                    <a:pt x="24450" y="4"/>
                  </a:lnTo>
                  <a:lnTo>
                    <a:pt x="24453" y="10"/>
                  </a:lnTo>
                  <a:lnTo>
                    <a:pt x="24456" y="0"/>
                  </a:lnTo>
                  <a:lnTo>
                    <a:pt x="24458" y="13"/>
                  </a:lnTo>
                  <a:lnTo>
                    <a:pt x="24461" y="9"/>
                  </a:lnTo>
                  <a:lnTo>
                    <a:pt x="24464" y="26"/>
                  </a:lnTo>
                  <a:lnTo>
                    <a:pt x="24466" y="16"/>
                  </a:lnTo>
                  <a:lnTo>
                    <a:pt x="24469" y="10"/>
                  </a:lnTo>
                  <a:lnTo>
                    <a:pt x="24472" y="11"/>
                  </a:lnTo>
                  <a:lnTo>
                    <a:pt x="24474" y="8"/>
                  </a:lnTo>
                  <a:lnTo>
                    <a:pt x="24477" y="3"/>
                  </a:lnTo>
                  <a:lnTo>
                    <a:pt x="24480" y="0"/>
                  </a:lnTo>
                  <a:lnTo>
                    <a:pt x="24482" y="14"/>
                  </a:lnTo>
                  <a:lnTo>
                    <a:pt x="24485" y="0"/>
                  </a:lnTo>
                  <a:lnTo>
                    <a:pt x="24488" y="0"/>
                  </a:lnTo>
                  <a:lnTo>
                    <a:pt x="24490" y="4"/>
                  </a:lnTo>
                  <a:lnTo>
                    <a:pt x="24493" y="11"/>
                  </a:lnTo>
                  <a:lnTo>
                    <a:pt x="24496" y="6"/>
                  </a:lnTo>
                  <a:lnTo>
                    <a:pt x="24498" y="16"/>
                  </a:lnTo>
                  <a:lnTo>
                    <a:pt x="24501" y="3"/>
                  </a:lnTo>
                  <a:lnTo>
                    <a:pt x="24503" y="9"/>
                  </a:lnTo>
                  <a:lnTo>
                    <a:pt x="24506" y="0"/>
                  </a:lnTo>
                  <a:lnTo>
                    <a:pt x="24509" y="17"/>
                  </a:lnTo>
                  <a:lnTo>
                    <a:pt x="24511" y="6"/>
                  </a:lnTo>
                  <a:lnTo>
                    <a:pt x="24514" y="11"/>
                  </a:lnTo>
                  <a:lnTo>
                    <a:pt x="24517" y="4"/>
                  </a:lnTo>
                  <a:lnTo>
                    <a:pt x="24519" y="4"/>
                  </a:lnTo>
                  <a:lnTo>
                    <a:pt x="24522" y="17"/>
                  </a:lnTo>
                  <a:lnTo>
                    <a:pt x="24525" y="0"/>
                  </a:lnTo>
                  <a:lnTo>
                    <a:pt x="24527" y="8"/>
                  </a:lnTo>
                  <a:lnTo>
                    <a:pt x="24530" y="5"/>
                  </a:lnTo>
                  <a:lnTo>
                    <a:pt x="24533" y="0"/>
                  </a:lnTo>
                  <a:lnTo>
                    <a:pt x="24535" y="0"/>
                  </a:lnTo>
                  <a:lnTo>
                    <a:pt x="24538" y="5"/>
                  </a:lnTo>
                  <a:lnTo>
                    <a:pt x="24541" y="0"/>
                  </a:lnTo>
                  <a:lnTo>
                    <a:pt x="24543" y="7"/>
                  </a:lnTo>
                  <a:lnTo>
                    <a:pt x="24546" y="0"/>
                  </a:lnTo>
                  <a:lnTo>
                    <a:pt x="24549" y="4"/>
                  </a:lnTo>
                  <a:lnTo>
                    <a:pt x="24551" y="3"/>
                  </a:lnTo>
                  <a:lnTo>
                    <a:pt x="24554" y="6"/>
                  </a:lnTo>
                  <a:lnTo>
                    <a:pt x="24557" y="5"/>
                  </a:lnTo>
                  <a:lnTo>
                    <a:pt x="24559" y="8"/>
                  </a:lnTo>
                  <a:lnTo>
                    <a:pt x="24562" y="28"/>
                  </a:lnTo>
                  <a:lnTo>
                    <a:pt x="24564" y="19"/>
                  </a:lnTo>
                  <a:lnTo>
                    <a:pt x="24567" y="0"/>
                  </a:lnTo>
                  <a:lnTo>
                    <a:pt x="24570" y="17"/>
                  </a:lnTo>
                  <a:lnTo>
                    <a:pt x="24572" y="4"/>
                  </a:lnTo>
                  <a:lnTo>
                    <a:pt x="24575" y="0"/>
                  </a:lnTo>
                  <a:lnTo>
                    <a:pt x="24578" y="0"/>
                  </a:lnTo>
                  <a:lnTo>
                    <a:pt x="24580" y="12"/>
                  </a:lnTo>
                  <a:lnTo>
                    <a:pt x="24583" y="8"/>
                  </a:lnTo>
                  <a:lnTo>
                    <a:pt x="24586" y="0"/>
                  </a:lnTo>
                  <a:lnTo>
                    <a:pt x="24588" y="3"/>
                  </a:lnTo>
                  <a:lnTo>
                    <a:pt x="24591" y="0"/>
                  </a:lnTo>
                  <a:lnTo>
                    <a:pt x="24594" y="0"/>
                  </a:lnTo>
                  <a:lnTo>
                    <a:pt x="24596" y="15"/>
                  </a:lnTo>
                  <a:lnTo>
                    <a:pt x="24599" y="8"/>
                  </a:lnTo>
                  <a:lnTo>
                    <a:pt x="24602" y="0"/>
                  </a:lnTo>
                  <a:lnTo>
                    <a:pt x="24604" y="2"/>
                  </a:lnTo>
                  <a:lnTo>
                    <a:pt x="24607" y="17"/>
                  </a:lnTo>
                  <a:lnTo>
                    <a:pt x="24610" y="14"/>
                  </a:lnTo>
                  <a:lnTo>
                    <a:pt x="24612" y="1"/>
                  </a:lnTo>
                  <a:lnTo>
                    <a:pt x="24615" y="8"/>
                  </a:lnTo>
                  <a:lnTo>
                    <a:pt x="24617" y="8"/>
                  </a:lnTo>
                  <a:lnTo>
                    <a:pt x="24620" y="0"/>
                  </a:lnTo>
                  <a:lnTo>
                    <a:pt x="24623" y="7"/>
                  </a:lnTo>
                  <a:lnTo>
                    <a:pt x="24625" y="0"/>
                  </a:lnTo>
                  <a:lnTo>
                    <a:pt x="24628" y="12"/>
                  </a:lnTo>
                  <a:lnTo>
                    <a:pt x="24631" y="5"/>
                  </a:lnTo>
                  <a:lnTo>
                    <a:pt x="24633" y="0"/>
                  </a:lnTo>
                  <a:lnTo>
                    <a:pt x="24636" y="0"/>
                  </a:lnTo>
                  <a:lnTo>
                    <a:pt x="24639" y="5"/>
                  </a:lnTo>
                  <a:lnTo>
                    <a:pt x="24641" y="0"/>
                  </a:lnTo>
                  <a:lnTo>
                    <a:pt x="24644" y="8"/>
                  </a:lnTo>
                  <a:lnTo>
                    <a:pt x="24647" y="0"/>
                  </a:lnTo>
                  <a:lnTo>
                    <a:pt x="24649" y="3"/>
                  </a:lnTo>
                  <a:lnTo>
                    <a:pt x="24652" y="2"/>
                  </a:lnTo>
                  <a:lnTo>
                    <a:pt x="24655" y="12"/>
                  </a:lnTo>
                  <a:lnTo>
                    <a:pt x="24657" y="4"/>
                  </a:lnTo>
                  <a:lnTo>
                    <a:pt x="24660" y="13"/>
                  </a:lnTo>
                  <a:lnTo>
                    <a:pt x="24663" y="1"/>
                  </a:lnTo>
                  <a:lnTo>
                    <a:pt x="24665" y="0"/>
                  </a:lnTo>
                  <a:lnTo>
                    <a:pt x="24668" y="11"/>
                  </a:lnTo>
                  <a:lnTo>
                    <a:pt x="24671" y="8"/>
                  </a:lnTo>
                  <a:lnTo>
                    <a:pt x="24673" y="26"/>
                  </a:lnTo>
                  <a:lnTo>
                    <a:pt x="24676" y="0"/>
                  </a:lnTo>
                  <a:lnTo>
                    <a:pt x="24679" y="1"/>
                  </a:lnTo>
                  <a:lnTo>
                    <a:pt x="24681" y="5"/>
                  </a:lnTo>
                  <a:lnTo>
                    <a:pt x="24684" y="13"/>
                  </a:lnTo>
                  <a:lnTo>
                    <a:pt x="24686" y="3"/>
                  </a:lnTo>
                  <a:lnTo>
                    <a:pt x="24689" y="0"/>
                  </a:lnTo>
                  <a:lnTo>
                    <a:pt x="24692" y="5"/>
                  </a:lnTo>
                  <a:lnTo>
                    <a:pt x="24694" y="11"/>
                  </a:lnTo>
                  <a:lnTo>
                    <a:pt x="24697" y="5"/>
                  </a:lnTo>
                  <a:lnTo>
                    <a:pt x="24700" y="6"/>
                  </a:lnTo>
                  <a:lnTo>
                    <a:pt x="24702" y="12"/>
                  </a:lnTo>
                  <a:lnTo>
                    <a:pt x="24705" y="14"/>
                  </a:lnTo>
                  <a:lnTo>
                    <a:pt x="24708" y="5"/>
                  </a:lnTo>
                  <a:lnTo>
                    <a:pt x="24710" y="5"/>
                  </a:lnTo>
                  <a:lnTo>
                    <a:pt x="24713" y="6"/>
                  </a:lnTo>
                  <a:lnTo>
                    <a:pt x="24716" y="7"/>
                  </a:lnTo>
                  <a:lnTo>
                    <a:pt x="24718" y="0"/>
                  </a:lnTo>
                  <a:lnTo>
                    <a:pt x="24721" y="6"/>
                  </a:lnTo>
                  <a:lnTo>
                    <a:pt x="24724" y="8"/>
                  </a:lnTo>
                  <a:lnTo>
                    <a:pt x="24726" y="6"/>
                  </a:lnTo>
                  <a:lnTo>
                    <a:pt x="24729" y="17"/>
                  </a:lnTo>
                  <a:lnTo>
                    <a:pt x="24732" y="25"/>
                  </a:lnTo>
                  <a:lnTo>
                    <a:pt x="24734" y="14"/>
                  </a:lnTo>
                  <a:lnTo>
                    <a:pt x="24737" y="12"/>
                  </a:lnTo>
                  <a:lnTo>
                    <a:pt x="24740" y="7"/>
                  </a:lnTo>
                  <a:lnTo>
                    <a:pt x="24742" y="0"/>
                  </a:lnTo>
                  <a:lnTo>
                    <a:pt x="24745" y="5"/>
                  </a:lnTo>
                  <a:lnTo>
                    <a:pt x="24747" y="8"/>
                  </a:lnTo>
                  <a:lnTo>
                    <a:pt x="24750" y="20"/>
                  </a:lnTo>
                  <a:lnTo>
                    <a:pt x="24753" y="4"/>
                  </a:lnTo>
                  <a:lnTo>
                    <a:pt x="24755" y="0"/>
                  </a:lnTo>
                  <a:lnTo>
                    <a:pt x="24758" y="3"/>
                  </a:lnTo>
                  <a:lnTo>
                    <a:pt x="24761" y="9"/>
                  </a:lnTo>
                  <a:lnTo>
                    <a:pt x="24763" y="8"/>
                  </a:lnTo>
                  <a:lnTo>
                    <a:pt x="24766" y="0"/>
                  </a:lnTo>
                  <a:lnTo>
                    <a:pt x="24769" y="15"/>
                  </a:lnTo>
                  <a:lnTo>
                    <a:pt x="24771" y="8"/>
                  </a:lnTo>
                  <a:lnTo>
                    <a:pt x="24774" y="6"/>
                  </a:lnTo>
                  <a:lnTo>
                    <a:pt x="24777" y="0"/>
                  </a:lnTo>
                  <a:lnTo>
                    <a:pt x="24779" y="4"/>
                  </a:lnTo>
                  <a:lnTo>
                    <a:pt x="24782" y="8"/>
                  </a:lnTo>
                  <a:lnTo>
                    <a:pt x="24785" y="0"/>
                  </a:lnTo>
                  <a:lnTo>
                    <a:pt x="24787" y="0"/>
                  </a:lnTo>
                  <a:lnTo>
                    <a:pt x="24790" y="7"/>
                  </a:lnTo>
                  <a:lnTo>
                    <a:pt x="24793" y="0"/>
                  </a:lnTo>
                  <a:lnTo>
                    <a:pt x="24795" y="0"/>
                  </a:lnTo>
                  <a:lnTo>
                    <a:pt x="24798" y="10"/>
                  </a:lnTo>
                  <a:lnTo>
                    <a:pt x="24801" y="1"/>
                  </a:lnTo>
                  <a:lnTo>
                    <a:pt x="24803" y="24"/>
                  </a:lnTo>
                  <a:lnTo>
                    <a:pt x="24806" y="0"/>
                  </a:lnTo>
                  <a:lnTo>
                    <a:pt x="24809" y="0"/>
                  </a:lnTo>
                  <a:lnTo>
                    <a:pt x="24811" y="3"/>
                  </a:lnTo>
                  <a:lnTo>
                    <a:pt x="24814" y="14"/>
                  </a:lnTo>
                  <a:lnTo>
                    <a:pt x="24817" y="20"/>
                  </a:lnTo>
                  <a:lnTo>
                    <a:pt x="24819" y="0"/>
                  </a:lnTo>
                  <a:lnTo>
                    <a:pt x="24822" y="0"/>
                  </a:lnTo>
                  <a:lnTo>
                    <a:pt x="24833" y="4"/>
                  </a:lnTo>
                  <a:lnTo>
                    <a:pt x="24836" y="3"/>
                  </a:lnTo>
                  <a:lnTo>
                    <a:pt x="24839" y="0"/>
                  </a:lnTo>
                  <a:lnTo>
                    <a:pt x="24841" y="0"/>
                  </a:lnTo>
                  <a:lnTo>
                    <a:pt x="24844" y="7"/>
                  </a:lnTo>
                  <a:lnTo>
                    <a:pt x="24847" y="5"/>
                  </a:lnTo>
                  <a:lnTo>
                    <a:pt x="24849" y="0"/>
                  </a:lnTo>
                  <a:lnTo>
                    <a:pt x="24852" y="8"/>
                  </a:lnTo>
                  <a:lnTo>
                    <a:pt x="24855" y="5"/>
                  </a:lnTo>
                  <a:lnTo>
                    <a:pt x="24857" y="3"/>
                  </a:lnTo>
                  <a:lnTo>
                    <a:pt x="24860" y="11"/>
                  </a:lnTo>
                  <a:lnTo>
                    <a:pt x="24863" y="0"/>
                  </a:lnTo>
                  <a:lnTo>
                    <a:pt x="24865" y="30"/>
                  </a:lnTo>
                  <a:lnTo>
                    <a:pt x="24868" y="2"/>
                  </a:lnTo>
                  <a:lnTo>
                    <a:pt x="24871" y="0"/>
                  </a:lnTo>
                  <a:lnTo>
                    <a:pt x="24873" y="10"/>
                  </a:lnTo>
                  <a:lnTo>
                    <a:pt x="24876" y="11"/>
                  </a:lnTo>
                  <a:lnTo>
                    <a:pt x="24878" y="0"/>
                  </a:lnTo>
                  <a:lnTo>
                    <a:pt x="24881" y="0"/>
                  </a:lnTo>
                  <a:lnTo>
                    <a:pt x="24884" y="0"/>
                  </a:lnTo>
                  <a:lnTo>
                    <a:pt x="24886" y="0"/>
                  </a:lnTo>
                  <a:lnTo>
                    <a:pt x="24889" y="0"/>
                  </a:lnTo>
                  <a:lnTo>
                    <a:pt x="24892" y="0"/>
                  </a:lnTo>
                  <a:lnTo>
                    <a:pt x="24894" y="0"/>
                  </a:lnTo>
                  <a:lnTo>
                    <a:pt x="24897" y="0"/>
                  </a:lnTo>
                  <a:lnTo>
                    <a:pt x="24900" y="2"/>
                  </a:lnTo>
                  <a:lnTo>
                    <a:pt x="24902" y="0"/>
                  </a:lnTo>
                  <a:lnTo>
                    <a:pt x="24905" y="0"/>
                  </a:lnTo>
                  <a:lnTo>
                    <a:pt x="24908" y="0"/>
                  </a:lnTo>
                  <a:lnTo>
                    <a:pt x="24910" y="0"/>
                  </a:lnTo>
                  <a:lnTo>
                    <a:pt x="24913" y="0"/>
                  </a:lnTo>
                  <a:lnTo>
                    <a:pt x="24916" y="0"/>
                  </a:lnTo>
                  <a:lnTo>
                    <a:pt x="24918" y="0"/>
                  </a:lnTo>
                  <a:lnTo>
                    <a:pt x="24921" y="0"/>
                  </a:lnTo>
                  <a:lnTo>
                    <a:pt x="24924" y="0"/>
                  </a:lnTo>
                  <a:lnTo>
                    <a:pt x="24926" y="0"/>
                  </a:lnTo>
                  <a:lnTo>
                    <a:pt x="24929" y="0"/>
                  </a:lnTo>
                  <a:lnTo>
                    <a:pt x="24931" y="0"/>
                  </a:lnTo>
                  <a:lnTo>
                    <a:pt x="24934" y="0"/>
                  </a:lnTo>
                  <a:lnTo>
                    <a:pt x="24937" y="0"/>
                  </a:lnTo>
                  <a:lnTo>
                    <a:pt x="24939" y="0"/>
                  </a:lnTo>
                  <a:lnTo>
                    <a:pt x="24942" y="0"/>
                  </a:lnTo>
                  <a:lnTo>
                    <a:pt x="24945" y="0"/>
                  </a:lnTo>
                  <a:lnTo>
                    <a:pt x="24947" y="0"/>
                  </a:lnTo>
                  <a:lnTo>
                    <a:pt x="24950" y="0"/>
                  </a:lnTo>
                  <a:lnTo>
                    <a:pt x="24953" y="0"/>
                  </a:lnTo>
                  <a:lnTo>
                    <a:pt x="24955" y="0"/>
                  </a:lnTo>
                  <a:lnTo>
                    <a:pt x="24958" y="0"/>
                  </a:lnTo>
                  <a:lnTo>
                    <a:pt x="24961" y="0"/>
                  </a:lnTo>
                  <a:lnTo>
                    <a:pt x="24963" y="0"/>
                  </a:lnTo>
                  <a:lnTo>
                    <a:pt x="24966" y="0"/>
                  </a:lnTo>
                  <a:lnTo>
                    <a:pt x="24969" y="0"/>
                  </a:lnTo>
                  <a:lnTo>
                    <a:pt x="24971" y="0"/>
                  </a:lnTo>
                  <a:lnTo>
                    <a:pt x="24974" y="0"/>
                  </a:lnTo>
                  <a:lnTo>
                    <a:pt x="24977" y="0"/>
                  </a:lnTo>
                  <a:lnTo>
                    <a:pt x="24979" y="0"/>
                  </a:lnTo>
                  <a:lnTo>
                    <a:pt x="24982" y="0"/>
                  </a:lnTo>
                  <a:lnTo>
                    <a:pt x="24984" y="0"/>
                  </a:lnTo>
                  <a:lnTo>
                    <a:pt x="24987" y="0"/>
                  </a:lnTo>
                  <a:lnTo>
                    <a:pt x="24990" y="0"/>
                  </a:lnTo>
                  <a:lnTo>
                    <a:pt x="24992" y="0"/>
                  </a:lnTo>
                  <a:lnTo>
                    <a:pt x="24995" y="0"/>
                  </a:lnTo>
                  <a:lnTo>
                    <a:pt x="24998" y="0"/>
                  </a:lnTo>
                  <a:lnTo>
                    <a:pt x="25000" y="0"/>
                  </a:lnTo>
                  <a:lnTo>
                    <a:pt x="25003" y="0"/>
                  </a:lnTo>
                  <a:lnTo>
                    <a:pt x="25006" y="0"/>
                  </a:lnTo>
                  <a:lnTo>
                    <a:pt x="25008" y="0"/>
                  </a:lnTo>
                  <a:lnTo>
                    <a:pt x="25011" y="0"/>
                  </a:lnTo>
                  <a:lnTo>
                    <a:pt x="25014" y="0"/>
                  </a:lnTo>
                  <a:lnTo>
                    <a:pt x="25016" y="0"/>
                  </a:lnTo>
                  <a:lnTo>
                    <a:pt x="25019" y="0"/>
                  </a:lnTo>
                  <a:lnTo>
                    <a:pt x="25022" y="0"/>
                  </a:lnTo>
                  <a:lnTo>
                    <a:pt x="25024" y="0"/>
                  </a:lnTo>
                  <a:lnTo>
                    <a:pt x="25027" y="0"/>
                  </a:lnTo>
                  <a:lnTo>
                    <a:pt x="25030" y="0"/>
                  </a:lnTo>
                  <a:lnTo>
                    <a:pt x="25032" y="0"/>
                  </a:lnTo>
                  <a:lnTo>
                    <a:pt x="25035" y="0"/>
                  </a:lnTo>
                  <a:lnTo>
                    <a:pt x="25038" y="0"/>
                  </a:lnTo>
                  <a:lnTo>
                    <a:pt x="25040" y="0"/>
                  </a:lnTo>
                  <a:lnTo>
                    <a:pt x="25043" y="0"/>
                  </a:lnTo>
                  <a:lnTo>
                    <a:pt x="25045" y="0"/>
                  </a:lnTo>
                  <a:lnTo>
                    <a:pt x="25048" y="0"/>
                  </a:lnTo>
                  <a:lnTo>
                    <a:pt x="25051" y="0"/>
                  </a:lnTo>
                  <a:lnTo>
                    <a:pt x="25053" y="0"/>
                  </a:lnTo>
                  <a:lnTo>
                    <a:pt x="25056" y="0"/>
                  </a:lnTo>
                  <a:lnTo>
                    <a:pt x="25059" y="0"/>
                  </a:lnTo>
                  <a:lnTo>
                    <a:pt x="25061" y="0"/>
                  </a:lnTo>
                  <a:lnTo>
                    <a:pt x="25064" y="0"/>
                  </a:lnTo>
                  <a:lnTo>
                    <a:pt x="25067" y="0"/>
                  </a:lnTo>
                  <a:lnTo>
                    <a:pt x="25069" y="0"/>
                  </a:lnTo>
                  <a:lnTo>
                    <a:pt x="25072" y="0"/>
                  </a:lnTo>
                  <a:lnTo>
                    <a:pt x="25075" y="0"/>
                  </a:lnTo>
                  <a:lnTo>
                    <a:pt x="25077" y="0"/>
                  </a:lnTo>
                  <a:lnTo>
                    <a:pt x="25080" y="0"/>
                  </a:lnTo>
                  <a:lnTo>
                    <a:pt x="25083" y="0"/>
                  </a:lnTo>
                  <a:lnTo>
                    <a:pt x="25085" y="0"/>
                  </a:lnTo>
                  <a:lnTo>
                    <a:pt x="25088" y="0"/>
                  </a:lnTo>
                  <a:lnTo>
                    <a:pt x="25091" y="0"/>
                  </a:lnTo>
                  <a:lnTo>
                    <a:pt x="25093" y="0"/>
                  </a:lnTo>
                  <a:lnTo>
                    <a:pt x="25096" y="0"/>
                  </a:lnTo>
                  <a:lnTo>
                    <a:pt x="25099" y="0"/>
                  </a:lnTo>
                  <a:lnTo>
                    <a:pt x="25101" y="0"/>
                  </a:lnTo>
                  <a:lnTo>
                    <a:pt x="25104" y="0"/>
                  </a:lnTo>
                  <a:lnTo>
                    <a:pt x="25107" y="0"/>
                  </a:lnTo>
                  <a:lnTo>
                    <a:pt x="25109" y="0"/>
                  </a:lnTo>
                  <a:lnTo>
                    <a:pt x="25112" y="0"/>
                  </a:lnTo>
                  <a:lnTo>
                    <a:pt x="25114" y="0"/>
                  </a:lnTo>
                  <a:lnTo>
                    <a:pt x="25117" y="0"/>
                  </a:lnTo>
                  <a:lnTo>
                    <a:pt x="25120" y="0"/>
                  </a:lnTo>
                  <a:lnTo>
                    <a:pt x="25122" y="0"/>
                  </a:lnTo>
                  <a:lnTo>
                    <a:pt x="25125" y="0"/>
                  </a:lnTo>
                  <a:lnTo>
                    <a:pt x="25128" y="0"/>
                  </a:lnTo>
                  <a:lnTo>
                    <a:pt x="25130" y="0"/>
                  </a:lnTo>
                  <a:lnTo>
                    <a:pt x="25133" y="0"/>
                  </a:lnTo>
                  <a:lnTo>
                    <a:pt x="25136" y="0"/>
                  </a:lnTo>
                  <a:lnTo>
                    <a:pt x="25138" y="0"/>
                  </a:lnTo>
                  <a:lnTo>
                    <a:pt x="25141" y="0"/>
                  </a:lnTo>
                  <a:lnTo>
                    <a:pt x="25144" y="0"/>
                  </a:lnTo>
                  <a:lnTo>
                    <a:pt x="25146" y="0"/>
                  </a:lnTo>
                  <a:lnTo>
                    <a:pt x="25149" y="0"/>
                  </a:lnTo>
                  <a:lnTo>
                    <a:pt x="25152" y="0"/>
                  </a:lnTo>
                  <a:lnTo>
                    <a:pt x="25154" y="0"/>
                  </a:lnTo>
                  <a:lnTo>
                    <a:pt x="25157" y="0"/>
                  </a:lnTo>
                  <a:lnTo>
                    <a:pt x="25160" y="0"/>
                  </a:lnTo>
                  <a:lnTo>
                    <a:pt x="25162" y="0"/>
                  </a:lnTo>
                  <a:lnTo>
                    <a:pt x="25165" y="0"/>
                  </a:lnTo>
                  <a:lnTo>
                    <a:pt x="25167" y="0"/>
                  </a:lnTo>
                  <a:lnTo>
                    <a:pt x="25170" y="0"/>
                  </a:lnTo>
                  <a:lnTo>
                    <a:pt x="25173" y="0"/>
                  </a:lnTo>
                  <a:lnTo>
                    <a:pt x="25175" y="0"/>
                  </a:lnTo>
                  <a:lnTo>
                    <a:pt x="25178" y="0"/>
                  </a:lnTo>
                  <a:lnTo>
                    <a:pt x="25181" y="0"/>
                  </a:lnTo>
                  <a:lnTo>
                    <a:pt x="25183" y="0"/>
                  </a:lnTo>
                  <a:lnTo>
                    <a:pt x="25186" y="0"/>
                  </a:lnTo>
                  <a:lnTo>
                    <a:pt x="25189" y="0"/>
                  </a:lnTo>
                  <a:lnTo>
                    <a:pt x="25191" y="0"/>
                  </a:lnTo>
                  <a:lnTo>
                    <a:pt x="25194" y="0"/>
                  </a:lnTo>
                  <a:lnTo>
                    <a:pt x="25197" y="0"/>
                  </a:lnTo>
                  <a:lnTo>
                    <a:pt x="25199" y="0"/>
                  </a:lnTo>
                  <a:lnTo>
                    <a:pt x="25202" y="0"/>
                  </a:lnTo>
                  <a:lnTo>
                    <a:pt x="25205" y="0"/>
                  </a:lnTo>
                  <a:lnTo>
                    <a:pt x="25207" y="0"/>
                  </a:lnTo>
                  <a:lnTo>
                    <a:pt x="25210" y="0"/>
                  </a:lnTo>
                  <a:lnTo>
                    <a:pt x="25213" y="0"/>
                  </a:lnTo>
                  <a:lnTo>
                    <a:pt x="25215" y="0"/>
                  </a:lnTo>
                  <a:lnTo>
                    <a:pt x="25218" y="0"/>
                  </a:lnTo>
                  <a:lnTo>
                    <a:pt x="25221" y="0"/>
                  </a:lnTo>
                  <a:lnTo>
                    <a:pt x="25223" y="0"/>
                  </a:lnTo>
                  <a:lnTo>
                    <a:pt x="25226" y="0"/>
                  </a:lnTo>
                  <a:lnTo>
                    <a:pt x="25228" y="0"/>
                  </a:lnTo>
                  <a:lnTo>
                    <a:pt x="25231" y="0"/>
                  </a:lnTo>
                  <a:lnTo>
                    <a:pt x="25234" y="0"/>
                  </a:lnTo>
                  <a:lnTo>
                    <a:pt x="25236" y="0"/>
                  </a:lnTo>
                  <a:lnTo>
                    <a:pt x="25239" y="0"/>
                  </a:lnTo>
                  <a:lnTo>
                    <a:pt x="25242" y="0"/>
                  </a:lnTo>
                  <a:lnTo>
                    <a:pt x="25244" y="0"/>
                  </a:lnTo>
                  <a:lnTo>
                    <a:pt x="25247" y="0"/>
                  </a:lnTo>
                  <a:lnTo>
                    <a:pt x="25250" y="0"/>
                  </a:lnTo>
                  <a:lnTo>
                    <a:pt x="25252" y="0"/>
                  </a:lnTo>
                  <a:lnTo>
                    <a:pt x="25255" y="0"/>
                  </a:lnTo>
                  <a:lnTo>
                    <a:pt x="25258" y="0"/>
                  </a:lnTo>
                  <a:lnTo>
                    <a:pt x="25260" y="0"/>
                  </a:lnTo>
                  <a:lnTo>
                    <a:pt x="25263" y="0"/>
                  </a:lnTo>
                  <a:lnTo>
                    <a:pt x="25266" y="0"/>
                  </a:lnTo>
                  <a:lnTo>
                    <a:pt x="25268" y="0"/>
                  </a:lnTo>
                  <a:lnTo>
                    <a:pt x="25271" y="0"/>
                  </a:lnTo>
                  <a:lnTo>
                    <a:pt x="25274" y="0"/>
                  </a:lnTo>
                  <a:lnTo>
                    <a:pt x="25276" y="0"/>
                  </a:lnTo>
                  <a:lnTo>
                    <a:pt x="25279" y="0"/>
                  </a:lnTo>
                  <a:lnTo>
                    <a:pt x="25281" y="0"/>
                  </a:lnTo>
                  <a:lnTo>
                    <a:pt x="25284" y="0"/>
                  </a:lnTo>
                  <a:lnTo>
                    <a:pt x="25287" y="0"/>
                  </a:lnTo>
                  <a:lnTo>
                    <a:pt x="25289" y="0"/>
                  </a:lnTo>
                  <a:lnTo>
                    <a:pt x="25292" y="0"/>
                  </a:lnTo>
                  <a:lnTo>
                    <a:pt x="25295" y="0"/>
                  </a:lnTo>
                  <a:lnTo>
                    <a:pt x="25297" y="0"/>
                  </a:lnTo>
                  <a:lnTo>
                    <a:pt x="25300" y="0"/>
                  </a:lnTo>
                  <a:lnTo>
                    <a:pt x="25303" y="0"/>
                  </a:lnTo>
                  <a:lnTo>
                    <a:pt x="25305" y="0"/>
                  </a:lnTo>
                  <a:lnTo>
                    <a:pt x="25308" y="0"/>
                  </a:lnTo>
                  <a:lnTo>
                    <a:pt x="25311" y="0"/>
                  </a:lnTo>
                  <a:lnTo>
                    <a:pt x="25313" y="0"/>
                  </a:lnTo>
                  <a:lnTo>
                    <a:pt x="25316" y="0"/>
                  </a:lnTo>
                  <a:lnTo>
                    <a:pt x="25319" y="0"/>
                  </a:lnTo>
                  <a:lnTo>
                    <a:pt x="25321" y="0"/>
                  </a:lnTo>
                  <a:lnTo>
                    <a:pt x="25324" y="0"/>
                  </a:lnTo>
                  <a:lnTo>
                    <a:pt x="25327" y="0"/>
                  </a:lnTo>
                  <a:lnTo>
                    <a:pt x="25329" y="0"/>
                  </a:lnTo>
                  <a:lnTo>
                    <a:pt x="25332" y="0"/>
                  </a:lnTo>
                  <a:lnTo>
                    <a:pt x="25335" y="0"/>
                  </a:lnTo>
                  <a:lnTo>
                    <a:pt x="25337" y="0"/>
                  </a:lnTo>
                  <a:lnTo>
                    <a:pt x="25340" y="0"/>
                  </a:lnTo>
                  <a:lnTo>
                    <a:pt x="25342" y="0"/>
                  </a:lnTo>
                  <a:lnTo>
                    <a:pt x="25345" y="0"/>
                  </a:lnTo>
                  <a:lnTo>
                    <a:pt x="25348" y="0"/>
                  </a:lnTo>
                  <a:lnTo>
                    <a:pt x="25351" y="0"/>
                  </a:lnTo>
                  <a:lnTo>
                    <a:pt x="25353" y="0"/>
                  </a:lnTo>
                  <a:lnTo>
                    <a:pt x="25356" y="0"/>
                  </a:lnTo>
                  <a:lnTo>
                    <a:pt x="25359" y="0"/>
                  </a:lnTo>
                  <a:lnTo>
                    <a:pt x="25361" y="0"/>
                  </a:lnTo>
                  <a:lnTo>
                    <a:pt x="25364" y="0"/>
                  </a:lnTo>
                  <a:lnTo>
                    <a:pt x="25367" y="0"/>
                  </a:lnTo>
                  <a:lnTo>
                    <a:pt x="25369" y="0"/>
                  </a:lnTo>
                  <a:lnTo>
                    <a:pt x="25372" y="0"/>
                  </a:lnTo>
                  <a:lnTo>
                    <a:pt x="25375" y="0"/>
                  </a:lnTo>
                  <a:lnTo>
                    <a:pt x="25377" y="0"/>
                  </a:lnTo>
                  <a:lnTo>
                    <a:pt x="25380" y="0"/>
                  </a:lnTo>
                  <a:lnTo>
                    <a:pt x="25383" y="0"/>
                  </a:lnTo>
                  <a:lnTo>
                    <a:pt x="25385" y="0"/>
                  </a:lnTo>
                  <a:lnTo>
                    <a:pt x="25388" y="0"/>
                  </a:lnTo>
                  <a:lnTo>
                    <a:pt x="25391" y="0"/>
                  </a:lnTo>
                  <a:lnTo>
                    <a:pt x="25393" y="0"/>
                  </a:lnTo>
                  <a:lnTo>
                    <a:pt x="25396" y="0"/>
                  </a:lnTo>
                  <a:lnTo>
                    <a:pt x="25398" y="0"/>
                  </a:lnTo>
                  <a:lnTo>
                    <a:pt x="25401" y="0"/>
                  </a:lnTo>
                  <a:lnTo>
                    <a:pt x="25404" y="0"/>
                  </a:lnTo>
                  <a:lnTo>
                    <a:pt x="25406" y="0"/>
                  </a:lnTo>
                  <a:lnTo>
                    <a:pt x="25409" y="0"/>
                  </a:lnTo>
                  <a:lnTo>
                    <a:pt x="25412" y="0"/>
                  </a:lnTo>
                  <a:lnTo>
                    <a:pt x="25414" y="0"/>
                  </a:lnTo>
                  <a:lnTo>
                    <a:pt x="25417" y="0"/>
                  </a:lnTo>
                  <a:lnTo>
                    <a:pt x="25420" y="0"/>
                  </a:lnTo>
                  <a:lnTo>
                    <a:pt x="25422" y="0"/>
                  </a:lnTo>
                  <a:lnTo>
                    <a:pt x="25425" y="0"/>
                  </a:lnTo>
                  <a:lnTo>
                    <a:pt x="25428" y="0"/>
                  </a:lnTo>
                  <a:lnTo>
                    <a:pt x="25430" y="0"/>
                  </a:lnTo>
                  <a:lnTo>
                    <a:pt x="25433" y="0"/>
                  </a:lnTo>
                  <a:lnTo>
                    <a:pt x="25436" y="0"/>
                  </a:lnTo>
                  <a:lnTo>
                    <a:pt x="25438" y="0"/>
                  </a:lnTo>
                  <a:lnTo>
                    <a:pt x="25441" y="0"/>
                  </a:lnTo>
                  <a:lnTo>
                    <a:pt x="25444" y="0"/>
                  </a:lnTo>
                  <a:lnTo>
                    <a:pt x="25446" y="0"/>
                  </a:lnTo>
                  <a:lnTo>
                    <a:pt x="25449" y="0"/>
                  </a:lnTo>
                  <a:lnTo>
                    <a:pt x="25451" y="0"/>
                  </a:lnTo>
                  <a:lnTo>
                    <a:pt x="25454" y="0"/>
                  </a:lnTo>
                  <a:lnTo>
                    <a:pt x="25457" y="0"/>
                  </a:lnTo>
                  <a:lnTo>
                    <a:pt x="25459" y="0"/>
                  </a:lnTo>
                  <a:lnTo>
                    <a:pt x="25462" y="0"/>
                  </a:lnTo>
                  <a:lnTo>
                    <a:pt x="25465" y="0"/>
                  </a:lnTo>
                  <a:lnTo>
                    <a:pt x="25467" y="0"/>
                  </a:lnTo>
                  <a:lnTo>
                    <a:pt x="25470" y="0"/>
                  </a:lnTo>
                  <a:lnTo>
                    <a:pt x="25473" y="0"/>
                  </a:lnTo>
                  <a:lnTo>
                    <a:pt x="25475" y="0"/>
                  </a:lnTo>
                  <a:lnTo>
                    <a:pt x="25478" y="0"/>
                  </a:lnTo>
                  <a:lnTo>
                    <a:pt x="25481" y="0"/>
                  </a:lnTo>
                  <a:lnTo>
                    <a:pt x="25483" y="0"/>
                  </a:lnTo>
                  <a:lnTo>
                    <a:pt x="25486" y="0"/>
                  </a:lnTo>
                  <a:lnTo>
                    <a:pt x="25489" y="0"/>
                  </a:lnTo>
                  <a:lnTo>
                    <a:pt x="25492" y="0"/>
                  </a:lnTo>
                  <a:lnTo>
                    <a:pt x="25494" y="0"/>
                  </a:lnTo>
                  <a:lnTo>
                    <a:pt x="25497" y="0"/>
                  </a:lnTo>
                  <a:lnTo>
                    <a:pt x="25499" y="0"/>
                  </a:lnTo>
                  <a:lnTo>
                    <a:pt x="25502" y="0"/>
                  </a:lnTo>
                  <a:lnTo>
                    <a:pt x="25505" y="0"/>
                  </a:lnTo>
                  <a:lnTo>
                    <a:pt x="25507" y="0"/>
                  </a:lnTo>
                  <a:lnTo>
                    <a:pt x="25510" y="0"/>
                  </a:lnTo>
                  <a:lnTo>
                    <a:pt x="25513" y="0"/>
                  </a:lnTo>
                  <a:lnTo>
                    <a:pt x="25515" y="0"/>
                  </a:lnTo>
                  <a:lnTo>
                    <a:pt x="25518" y="0"/>
                  </a:lnTo>
                  <a:lnTo>
                    <a:pt x="25521" y="0"/>
                  </a:lnTo>
                  <a:lnTo>
                    <a:pt x="25523" y="0"/>
                  </a:lnTo>
                  <a:lnTo>
                    <a:pt x="25526" y="0"/>
                  </a:lnTo>
                  <a:lnTo>
                    <a:pt x="25529" y="0"/>
                  </a:lnTo>
                  <a:lnTo>
                    <a:pt x="25531" y="0"/>
                  </a:lnTo>
                  <a:lnTo>
                    <a:pt x="25534" y="0"/>
                  </a:lnTo>
                  <a:lnTo>
                    <a:pt x="25537" y="0"/>
                  </a:lnTo>
                  <a:lnTo>
                    <a:pt x="25539" y="0"/>
                  </a:lnTo>
                  <a:lnTo>
                    <a:pt x="25542" y="0"/>
                  </a:lnTo>
                  <a:lnTo>
                    <a:pt x="25545" y="0"/>
                  </a:lnTo>
                  <a:lnTo>
                    <a:pt x="25547" y="0"/>
                  </a:lnTo>
                  <a:lnTo>
                    <a:pt x="25550" y="0"/>
                  </a:lnTo>
                  <a:lnTo>
                    <a:pt x="25553" y="0"/>
                  </a:lnTo>
                  <a:lnTo>
                    <a:pt x="25555" y="0"/>
                  </a:lnTo>
                  <a:lnTo>
                    <a:pt x="25558" y="0"/>
                  </a:lnTo>
                  <a:lnTo>
                    <a:pt x="25560" y="0"/>
                  </a:lnTo>
                  <a:lnTo>
                    <a:pt x="25563" y="0"/>
                  </a:lnTo>
                  <a:lnTo>
                    <a:pt x="25566" y="0"/>
                  </a:lnTo>
                  <a:lnTo>
                    <a:pt x="25568" y="0"/>
                  </a:lnTo>
                  <a:lnTo>
                    <a:pt x="25571" y="0"/>
                  </a:lnTo>
                  <a:lnTo>
                    <a:pt x="25574" y="0"/>
                  </a:lnTo>
                  <a:lnTo>
                    <a:pt x="25576" y="0"/>
                  </a:lnTo>
                  <a:lnTo>
                    <a:pt x="25579" y="0"/>
                  </a:lnTo>
                  <a:lnTo>
                    <a:pt x="25582" y="0"/>
                  </a:lnTo>
                  <a:lnTo>
                    <a:pt x="25584" y="0"/>
                  </a:lnTo>
                  <a:lnTo>
                    <a:pt x="25587" y="0"/>
                  </a:lnTo>
                  <a:lnTo>
                    <a:pt x="25590" y="0"/>
                  </a:lnTo>
                  <a:lnTo>
                    <a:pt x="25592" y="0"/>
                  </a:lnTo>
                  <a:lnTo>
                    <a:pt x="25595" y="0"/>
                  </a:lnTo>
                  <a:lnTo>
                    <a:pt x="25598" y="0"/>
                  </a:lnTo>
                  <a:lnTo>
                    <a:pt x="25600" y="0"/>
                  </a:lnTo>
                  <a:lnTo>
                    <a:pt x="25603" y="0"/>
                  </a:lnTo>
                  <a:lnTo>
                    <a:pt x="25606" y="0"/>
                  </a:lnTo>
                  <a:lnTo>
                    <a:pt x="25608" y="0"/>
                  </a:lnTo>
                  <a:lnTo>
                    <a:pt x="25611" y="0"/>
                  </a:lnTo>
                  <a:lnTo>
                    <a:pt x="25614" y="0"/>
                  </a:lnTo>
                  <a:lnTo>
                    <a:pt x="25616" y="0"/>
                  </a:lnTo>
                  <a:lnTo>
                    <a:pt x="25619" y="0"/>
                  </a:lnTo>
                  <a:lnTo>
                    <a:pt x="25621" y="0"/>
                  </a:lnTo>
                  <a:lnTo>
                    <a:pt x="25624" y="0"/>
                  </a:lnTo>
                  <a:lnTo>
                    <a:pt x="25627" y="0"/>
                  </a:lnTo>
                  <a:lnTo>
                    <a:pt x="25630" y="0"/>
                  </a:lnTo>
                  <a:lnTo>
                    <a:pt x="25632" y="0"/>
                  </a:lnTo>
                  <a:lnTo>
                    <a:pt x="25635" y="0"/>
                  </a:lnTo>
                  <a:lnTo>
                    <a:pt x="25638" y="0"/>
                  </a:lnTo>
                  <a:lnTo>
                    <a:pt x="25640" y="0"/>
                  </a:lnTo>
                  <a:lnTo>
                    <a:pt x="25643" y="0"/>
                  </a:lnTo>
                  <a:lnTo>
                    <a:pt x="25646" y="0"/>
                  </a:lnTo>
                  <a:lnTo>
                    <a:pt x="25648" y="0"/>
                  </a:lnTo>
                  <a:lnTo>
                    <a:pt x="25651" y="5"/>
                  </a:lnTo>
                  <a:lnTo>
                    <a:pt x="25654" y="0"/>
                  </a:lnTo>
                  <a:lnTo>
                    <a:pt x="25656" y="0"/>
                  </a:lnTo>
                  <a:lnTo>
                    <a:pt x="25659" y="0"/>
                  </a:lnTo>
                  <a:lnTo>
                    <a:pt x="25662" y="0"/>
                  </a:lnTo>
                  <a:lnTo>
                    <a:pt x="25664" y="0"/>
                  </a:lnTo>
                  <a:lnTo>
                    <a:pt x="25667" y="0"/>
                  </a:lnTo>
                  <a:lnTo>
                    <a:pt x="25669" y="0"/>
                  </a:lnTo>
                  <a:lnTo>
                    <a:pt x="25672" y="0"/>
                  </a:lnTo>
                  <a:lnTo>
                    <a:pt x="25675" y="0"/>
                  </a:lnTo>
                  <a:lnTo>
                    <a:pt x="25677" y="0"/>
                  </a:lnTo>
                  <a:lnTo>
                    <a:pt x="25680" y="0"/>
                  </a:lnTo>
                  <a:lnTo>
                    <a:pt x="25683" y="0"/>
                  </a:lnTo>
                  <a:lnTo>
                    <a:pt x="25685" y="0"/>
                  </a:lnTo>
                  <a:lnTo>
                    <a:pt x="25688" y="0"/>
                  </a:lnTo>
                  <a:lnTo>
                    <a:pt x="25691" y="0"/>
                  </a:lnTo>
                  <a:lnTo>
                    <a:pt x="25693" y="0"/>
                  </a:lnTo>
                  <a:lnTo>
                    <a:pt x="25696" y="0"/>
                  </a:lnTo>
                  <a:lnTo>
                    <a:pt x="25699" y="0"/>
                  </a:lnTo>
                  <a:lnTo>
                    <a:pt x="25701" y="0"/>
                  </a:lnTo>
                  <a:lnTo>
                    <a:pt x="25704" y="0"/>
                  </a:lnTo>
                  <a:lnTo>
                    <a:pt x="25707" y="0"/>
                  </a:lnTo>
                  <a:lnTo>
                    <a:pt x="25709" y="0"/>
                  </a:lnTo>
                  <a:lnTo>
                    <a:pt x="25712" y="0"/>
                  </a:lnTo>
                  <a:lnTo>
                    <a:pt x="25715" y="0"/>
                  </a:lnTo>
                  <a:lnTo>
                    <a:pt x="25717" y="0"/>
                  </a:lnTo>
                  <a:lnTo>
                    <a:pt x="25720" y="0"/>
                  </a:lnTo>
                  <a:lnTo>
                    <a:pt x="25723" y="0"/>
                  </a:lnTo>
                  <a:lnTo>
                    <a:pt x="25725" y="0"/>
                  </a:lnTo>
                  <a:lnTo>
                    <a:pt x="25728" y="0"/>
                  </a:lnTo>
                  <a:lnTo>
                    <a:pt x="25730" y="0"/>
                  </a:lnTo>
                  <a:lnTo>
                    <a:pt x="25733" y="0"/>
                  </a:lnTo>
                  <a:lnTo>
                    <a:pt x="25736" y="0"/>
                  </a:lnTo>
                  <a:lnTo>
                    <a:pt x="25738" y="0"/>
                  </a:lnTo>
                  <a:lnTo>
                    <a:pt x="25741" y="0"/>
                  </a:lnTo>
                  <a:lnTo>
                    <a:pt x="25744" y="0"/>
                  </a:lnTo>
                  <a:lnTo>
                    <a:pt x="25746" y="13"/>
                  </a:lnTo>
                  <a:lnTo>
                    <a:pt x="25749" y="0"/>
                  </a:lnTo>
                  <a:lnTo>
                    <a:pt x="25752" y="0"/>
                  </a:lnTo>
                  <a:lnTo>
                    <a:pt x="25754" y="0"/>
                  </a:lnTo>
                  <a:lnTo>
                    <a:pt x="25757" y="0"/>
                  </a:lnTo>
                  <a:lnTo>
                    <a:pt x="25760" y="0"/>
                  </a:lnTo>
                  <a:lnTo>
                    <a:pt x="25763" y="0"/>
                  </a:lnTo>
                  <a:lnTo>
                    <a:pt x="25765" y="0"/>
                  </a:lnTo>
                  <a:lnTo>
                    <a:pt x="25768" y="0"/>
                  </a:lnTo>
                  <a:lnTo>
                    <a:pt x="25771" y="0"/>
                  </a:lnTo>
                  <a:lnTo>
                    <a:pt x="25773" y="0"/>
                  </a:lnTo>
                  <a:lnTo>
                    <a:pt x="25776" y="0"/>
                  </a:lnTo>
                  <a:lnTo>
                    <a:pt x="25779" y="0"/>
                  </a:lnTo>
                  <a:lnTo>
                    <a:pt x="25781" y="0"/>
                  </a:lnTo>
                  <a:lnTo>
                    <a:pt x="25784" y="0"/>
                  </a:lnTo>
                  <a:lnTo>
                    <a:pt x="25786" y="0"/>
                  </a:lnTo>
                  <a:lnTo>
                    <a:pt x="25789" y="0"/>
                  </a:lnTo>
                  <a:lnTo>
                    <a:pt x="25792" y="0"/>
                  </a:lnTo>
                  <a:lnTo>
                    <a:pt x="25794" y="0"/>
                  </a:lnTo>
                  <a:lnTo>
                    <a:pt x="25797" y="0"/>
                  </a:lnTo>
                  <a:lnTo>
                    <a:pt x="25800" y="0"/>
                  </a:lnTo>
                  <a:lnTo>
                    <a:pt x="25802" y="0"/>
                  </a:lnTo>
                  <a:lnTo>
                    <a:pt x="25805" y="0"/>
                  </a:lnTo>
                  <a:lnTo>
                    <a:pt x="25808" y="0"/>
                  </a:lnTo>
                  <a:lnTo>
                    <a:pt x="25810" y="0"/>
                  </a:lnTo>
                  <a:lnTo>
                    <a:pt x="25813" y="0"/>
                  </a:lnTo>
                  <a:lnTo>
                    <a:pt x="25816" y="0"/>
                  </a:lnTo>
                  <a:lnTo>
                    <a:pt x="25818" y="8"/>
                  </a:lnTo>
                  <a:lnTo>
                    <a:pt x="25821" y="0"/>
                  </a:lnTo>
                  <a:lnTo>
                    <a:pt x="25824" y="0"/>
                  </a:lnTo>
                  <a:lnTo>
                    <a:pt x="25826" y="0"/>
                  </a:lnTo>
                  <a:lnTo>
                    <a:pt x="25829" y="0"/>
                  </a:lnTo>
                  <a:lnTo>
                    <a:pt x="25832" y="0"/>
                  </a:lnTo>
                  <a:lnTo>
                    <a:pt x="25834" y="9"/>
                  </a:lnTo>
                  <a:lnTo>
                    <a:pt x="25837" y="0"/>
                  </a:lnTo>
                  <a:lnTo>
                    <a:pt x="25840" y="0"/>
                  </a:lnTo>
                  <a:lnTo>
                    <a:pt x="25842" y="0"/>
                  </a:lnTo>
                  <a:lnTo>
                    <a:pt x="25845" y="0"/>
                  </a:lnTo>
                  <a:lnTo>
                    <a:pt x="25847" y="0"/>
                  </a:lnTo>
                  <a:lnTo>
                    <a:pt x="25850" y="0"/>
                  </a:lnTo>
                  <a:lnTo>
                    <a:pt x="25853" y="0"/>
                  </a:lnTo>
                  <a:lnTo>
                    <a:pt x="25855" y="0"/>
                  </a:lnTo>
                  <a:lnTo>
                    <a:pt x="25858" y="0"/>
                  </a:lnTo>
                  <a:lnTo>
                    <a:pt x="25861" y="0"/>
                  </a:lnTo>
                  <a:lnTo>
                    <a:pt x="25863" y="0"/>
                  </a:lnTo>
                  <a:lnTo>
                    <a:pt x="25866" y="0"/>
                  </a:lnTo>
                  <a:lnTo>
                    <a:pt x="25869" y="0"/>
                  </a:lnTo>
                  <a:lnTo>
                    <a:pt x="25871" y="0"/>
                  </a:lnTo>
                  <a:lnTo>
                    <a:pt x="25874" y="0"/>
                  </a:lnTo>
                  <a:lnTo>
                    <a:pt x="25877" y="0"/>
                  </a:lnTo>
                  <a:lnTo>
                    <a:pt x="25879" y="0"/>
                  </a:lnTo>
                  <a:lnTo>
                    <a:pt x="25882" y="0"/>
                  </a:lnTo>
                  <a:lnTo>
                    <a:pt x="25885" y="0"/>
                  </a:lnTo>
                  <a:lnTo>
                    <a:pt x="25887" y="0"/>
                  </a:lnTo>
                  <a:lnTo>
                    <a:pt x="25890" y="0"/>
                  </a:lnTo>
                  <a:lnTo>
                    <a:pt x="25893" y="0"/>
                  </a:lnTo>
                  <a:lnTo>
                    <a:pt x="25895" y="0"/>
                  </a:lnTo>
                  <a:lnTo>
                    <a:pt x="25898" y="0"/>
                  </a:lnTo>
                  <a:lnTo>
                    <a:pt x="25901" y="0"/>
                  </a:lnTo>
                  <a:lnTo>
                    <a:pt x="25903" y="0"/>
                  </a:lnTo>
                  <a:lnTo>
                    <a:pt x="25906" y="0"/>
                  </a:lnTo>
                  <a:lnTo>
                    <a:pt x="25909" y="0"/>
                  </a:lnTo>
                  <a:lnTo>
                    <a:pt x="25911" y="0"/>
                  </a:lnTo>
                  <a:lnTo>
                    <a:pt x="25914" y="0"/>
                  </a:lnTo>
                  <a:lnTo>
                    <a:pt x="25917" y="0"/>
                  </a:lnTo>
                  <a:lnTo>
                    <a:pt x="25919" y="0"/>
                  </a:lnTo>
                  <a:lnTo>
                    <a:pt x="25922" y="0"/>
                  </a:lnTo>
                  <a:lnTo>
                    <a:pt x="25925" y="0"/>
                  </a:lnTo>
                  <a:lnTo>
                    <a:pt x="25927" y="0"/>
                  </a:lnTo>
                  <a:lnTo>
                    <a:pt x="25930" y="0"/>
                  </a:lnTo>
                  <a:lnTo>
                    <a:pt x="25933" y="0"/>
                  </a:lnTo>
                  <a:lnTo>
                    <a:pt x="25935" y="0"/>
                  </a:lnTo>
                  <a:lnTo>
                    <a:pt x="25938" y="0"/>
                  </a:lnTo>
                  <a:lnTo>
                    <a:pt x="25941" y="0"/>
                  </a:lnTo>
                  <a:lnTo>
                    <a:pt x="25943" y="0"/>
                  </a:lnTo>
                  <a:lnTo>
                    <a:pt x="25946" y="0"/>
                  </a:lnTo>
                  <a:lnTo>
                    <a:pt x="25948" y="0"/>
                  </a:lnTo>
                  <a:lnTo>
                    <a:pt x="25951" y="0"/>
                  </a:lnTo>
                  <a:lnTo>
                    <a:pt x="25954" y="0"/>
                  </a:lnTo>
                  <a:lnTo>
                    <a:pt x="25956" y="0"/>
                  </a:lnTo>
                  <a:lnTo>
                    <a:pt x="25959" y="0"/>
                  </a:lnTo>
                  <a:lnTo>
                    <a:pt x="25962" y="0"/>
                  </a:lnTo>
                  <a:lnTo>
                    <a:pt x="25964" y="0"/>
                  </a:lnTo>
                  <a:lnTo>
                    <a:pt x="25967" y="0"/>
                  </a:lnTo>
                  <a:lnTo>
                    <a:pt x="25970" y="0"/>
                  </a:lnTo>
                  <a:lnTo>
                    <a:pt x="25972" y="0"/>
                  </a:lnTo>
                  <a:lnTo>
                    <a:pt x="25975" y="0"/>
                  </a:lnTo>
                  <a:lnTo>
                    <a:pt x="25978" y="0"/>
                  </a:lnTo>
                  <a:lnTo>
                    <a:pt x="25980" y="0"/>
                  </a:lnTo>
                  <a:lnTo>
                    <a:pt x="25983" y="0"/>
                  </a:lnTo>
                  <a:lnTo>
                    <a:pt x="25986" y="0"/>
                  </a:lnTo>
                  <a:lnTo>
                    <a:pt x="25988" y="0"/>
                  </a:lnTo>
                  <a:lnTo>
                    <a:pt x="25991" y="0"/>
                  </a:lnTo>
                  <a:lnTo>
                    <a:pt x="25994" y="0"/>
                  </a:lnTo>
                  <a:lnTo>
                    <a:pt x="25996" y="0"/>
                  </a:lnTo>
                  <a:lnTo>
                    <a:pt x="25999" y="0"/>
                  </a:lnTo>
                  <a:lnTo>
                    <a:pt x="26001" y="0"/>
                  </a:lnTo>
                  <a:lnTo>
                    <a:pt x="26004" y="0"/>
                  </a:lnTo>
                  <a:lnTo>
                    <a:pt x="26007" y="0"/>
                  </a:lnTo>
                  <a:lnTo>
                    <a:pt x="26009" y="0"/>
                  </a:lnTo>
                  <a:lnTo>
                    <a:pt x="26012" y="0"/>
                  </a:lnTo>
                  <a:lnTo>
                    <a:pt x="26015" y="0"/>
                  </a:lnTo>
                  <a:lnTo>
                    <a:pt x="26017" y="0"/>
                  </a:lnTo>
                  <a:lnTo>
                    <a:pt x="26020" y="0"/>
                  </a:lnTo>
                  <a:lnTo>
                    <a:pt x="26023" y="0"/>
                  </a:lnTo>
                  <a:lnTo>
                    <a:pt x="26025" y="0"/>
                  </a:lnTo>
                  <a:lnTo>
                    <a:pt x="26028" y="0"/>
                  </a:lnTo>
                  <a:lnTo>
                    <a:pt x="26031" y="0"/>
                  </a:lnTo>
                  <a:lnTo>
                    <a:pt x="26033" y="0"/>
                  </a:lnTo>
                  <a:lnTo>
                    <a:pt x="26036" y="0"/>
                  </a:lnTo>
                  <a:lnTo>
                    <a:pt x="26039" y="0"/>
                  </a:lnTo>
                  <a:lnTo>
                    <a:pt x="26042" y="0"/>
                  </a:lnTo>
                  <a:lnTo>
                    <a:pt x="26044" y="0"/>
                  </a:lnTo>
                  <a:lnTo>
                    <a:pt x="26047" y="0"/>
                  </a:lnTo>
                  <a:lnTo>
                    <a:pt x="26050" y="0"/>
                  </a:lnTo>
                  <a:lnTo>
                    <a:pt x="26052" y="0"/>
                  </a:lnTo>
                  <a:lnTo>
                    <a:pt x="26055" y="0"/>
                  </a:lnTo>
                  <a:lnTo>
                    <a:pt x="26058" y="0"/>
                  </a:lnTo>
                  <a:lnTo>
                    <a:pt x="26060" y="0"/>
                  </a:lnTo>
                  <a:lnTo>
                    <a:pt x="26063" y="0"/>
                  </a:lnTo>
                  <a:lnTo>
                    <a:pt x="26065" y="0"/>
                  </a:lnTo>
                  <a:lnTo>
                    <a:pt x="26068" y="0"/>
                  </a:lnTo>
                  <a:lnTo>
                    <a:pt x="26071" y="0"/>
                  </a:lnTo>
                  <a:lnTo>
                    <a:pt x="26073" y="0"/>
                  </a:lnTo>
                  <a:lnTo>
                    <a:pt x="26076" y="0"/>
                  </a:lnTo>
                  <a:lnTo>
                    <a:pt x="26079" y="0"/>
                  </a:lnTo>
                  <a:lnTo>
                    <a:pt x="26081" y="0"/>
                  </a:lnTo>
                  <a:lnTo>
                    <a:pt x="26084" y="0"/>
                  </a:lnTo>
                  <a:lnTo>
                    <a:pt x="26087" y="0"/>
                  </a:lnTo>
                  <a:lnTo>
                    <a:pt x="26089" y="0"/>
                  </a:lnTo>
                  <a:lnTo>
                    <a:pt x="26092" y="0"/>
                  </a:lnTo>
                  <a:lnTo>
                    <a:pt x="26095" y="0"/>
                  </a:lnTo>
                  <a:lnTo>
                    <a:pt x="26097" y="0"/>
                  </a:lnTo>
                  <a:lnTo>
                    <a:pt x="26100" y="0"/>
                  </a:lnTo>
                  <a:lnTo>
                    <a:pt x="26103" y="0"/>
                  </a:lnTo>
                  <a:lnTo>
                    <a:pt x="26105" y="0"/>
                  </a:lnTo>
                  <a:lnTo>
                    <a:pt x="26108" y="0"/>
                  </a:lnTo>
                  <a:lnTo>
                    <a:pt x="26111" y="0"/>
                  </a:lnTo>
                  <a:lnTo>
                    <a:pt x="26113" y="0"/>
                  </a:lnTo>
                  <a:lnTo>
                    <a:pt x="26116" y="0"/>
                  </a:lnTo>
                  <a:lnTo>
                    <a:pt x="26118" y="0"/>
                  </a:lnTo>
                  <a:lnTo>
                    <a:pt x="26121" y="0"/>
                  </a:lnTo>
                  <a:lnTo>
                    <a:pt x="26124" y="0"/>
                  </a:lnTo>
                  <a:lnTo>
                    <a:pt x="26126" y="0"/>
                  </a:lnTo>
                  <a:lnTo>
                    <a:pt x="26129" y="0"/>
                  </a:lnTo>
                  <a:lnTo>
                    <a:pt x="26132" y="0"/>
                  </a:lnTo>
                  <a:lnTo>
                    <a:pt x="26134" y="0"/>
                  </a:lnTo>
                  <a:lnTo>
                    <a:pt x="26137" y="0"/>
                  </a:lnTo>
                  <a:lnTo>
                    <a:pt x="26140" y="0"/>
                  </a:lnTo>
                  <a:lnTo>
                    <a:pt x="26142" y="0"/>
                  </a:lnTo>
                  <a:lnTo>
                    <a:pt x="26145" y="0"/>
                  </a:lnTo>
                  <a:lnTo>
                    <a:pt x="26148" y="0"/>
                  </a:lnTo>
                  <a:lnTo>
                    <a:pt x="26150" y="0"/>
                  </a:lnTo>
                  <a:lnTo>
                    <a:pt x="26153" y="0"/>
                  </a:lnTo>
                  <a:lnTo>
                    <a:pt x="26156" y="0"/>
                  </a:lnTo>
                  <a:lnTo>
                    <a:pt x="26158" y="0"/>
                  </a:lnTo>
                  <a:lnTo>
                    <a:pt x="26161" y="0"/>
                  </a:lnTo>
                  <a:lnTo>
                    <a:pt x="26164" y="0"/>
                  </a:lnTo>
                  <a:lnTo>
                    <a:pt x="26166" y="0"/>
                  </a:lnTo>
                  <a:lnTo>
                    <a:pt x="26169" y="0"/>
                  </a:lnTo>
                  <a:lnTo>
                    <a:pt x="26172" y="0"/>
                  </a:lnTo>
                  <a:lnTo>
                    <a:pt x="26174" y="0"/>
                  </a:lnTo>
                  <a:lnTo>
                    <a:pt x="26177" y="0"/>
                  </a:lnTo>
                  <a:lnTo>
                    <a:pt x="26180" y="0"/>
                  </a:lnTo>
                  <a:lnTo>
                    <a:pt x="26182" y="0"/>
                  </a:lnTo>
                  <a:lnTo>
                    <a:pt x="26185" y="0"/>
                  </a:lnTo>
                  <a:lnTo>
                    <a:pt x="26188" y="0"/>
                  </a:lnTo>
                  <a:lnTo>
                    <a:pt x="26190" y="0"/>
                  </a:lnTo>
                  <a:lnTo>
                    <a:pt x="26193" y="0"/>
                  </a:lnTo>
                  <a:lnTo>
                    <a:pt x="26196" y="0"/>
                  </a:lnTo>
                  <a:lnTo>
                    <a:pt x="26198" y="0"/>
                  </a:lnTo>
                  <a:lnTo>
                    <a:pt x="26201" y="0"/>
                  </a:lnTo>
                  <a:lnTo>
                    <a:pt x="26204" y="0"/>
                  </a:lnTo>
                  <a:lnTo>
                    <a:pt x="26206" y="0"/>
                  </a:lnTo>
                  <a:lnTo>
                    <a:pt x="26209" y="0"/>
                  </a:lnTo>
                  <a:lnTo>
                    <a:pt x="26212" y="0"/>
                  </a:lnTo>
                  <a:lnTo>
                    <a:pt x="26214" y="0"/>
                  </a:lnTo>
                  <a:lnTo>
                    <a:pt x="26217" y="0"/>
                  </a:lnTo>
                  <a:lnTo>
                    <a:pt x="26220" y="0"/>
                  </a:lnTo>
                  <a:lnTo>
                    <a:pt x="26222" y="0"/>
                  </a:lnTo>
                  <a:lnTo>
                    <a:pt x="26225" y="0"/>
                  </a:lnTo>
                  <a:lnTo>
                    <a:pt x="26228" y="0"/>
                  </a:lnTo>
                  <a:lnTo>
                    <a:pt x="26230" y="0"/>
                  </a:lnTo>
                  <a:lnTo>
                    <a:pt x="26233" y="0"/>
                  </a:lnTo>
                  <a:lnTo>
                    <a:pt x="26235" y="0"/>
                  </a:lnTo>
                  <a:lnTo>
                    <a:pt x="26238" y="0"/>
                  </a:lnTo>
                  <a:lnTo>
                    <a:pt x="26241" y="0"/>
                  </a:lnTo>
                  <a:lnTo>
                    <a:pt x="26243" y="0"/>
                  </a:lnTo>
                  <a:lnTo>
                    <a:pt x="26246" y="0"/>
                  </a:lnTo>
                  <a:lnTo>
                    <a:pt x="26249" y="0"/>
                  </a:lnTo>
                  <a:lnTo>
                    <a:pt x="26251" y="0"/>
                  </a:lnTo>
                  <a:lnTo>
                    <a:pt x="26254" y="0"/>
                  </a:lnTo>
                  <a:lnTo>
                    <a:pt x="26257" y="0"/>
                  </a:lnTo>
                  <a:lnTo>
                    <a:pt x="26259" y="0"/>
                  </a:lnTo>
                  <a:lnTo>
                    <a:pt x="26262" y="0"/>
                  </a:lnTo>
                  <a:lnTo>
                    <a:pt x="26265" y="0"/>
                  </a:lnTo>
                  <a:lnTo>
                    <a:pt x="26267" y="0"/>
                  </a:lnTo>
                  <a:lnTo>
                    <a:pt x="26270" y="0"/>
                  </a:lnTo>
                  <a:lnTo>
                    <a:pt x="26273" y="0"/>
                  </a:lnTo>
                  <a:lnTo>
                    <a:pt x="26275" y="0"/>
                  </a:lnTo>
                  <a:lnTo>
                    <a:pt x="26278" y="0"/>
                  </a:lnTo>
                  <a:lnTo>
                    <a:pt x="26281" y="0"/>
                  </a:lnTo>
                  <a:lnTo>
                    <a:pt x="26283" y="0"/>
                  </a:lnTo>
                  <a:lnTo>
                    <a:pt x="26286" y="0"/>
                  </a:lnTo>
                  <a:lnTo>
                    <a:pt x="26288" y="0"/>
                  </a:lnTo>
                  <a:lnTo>
                    <a:pt x="26291" y="0"/>
                  </a:lnTo>
                  <a:lnTo>
                    <a:pt x="26294" y="0"/>
                  </a:lnTo>
                  <a:lnTo>
                    <a:pt x="26296" y="0"/>
                  </a:lnTo>
                  <a:lnTo>
                    <a:pt x="26299" y="0"/>
                  </a:lnTo>
                  <a:lnTo>
                    <a:pt x="26302" y="0"/>
                  </a:lnTo>
                  <a:lnTo>
                    <a:pt x="26304" y="0"/>
                  </a:lnTo>
                  <a:lnTo>
                    <a:pt x="26307" y="0"/>
                  </a:lnTo>
                  <a:lnTo>
                    <a:pt x="26310" y="0"/>
                  </a:lnTo>
                  <a:lnTo>
                    <a:pt x="26312" y="0"/>
                  </a:lnTo>
                  <a:lnTo>
                    <a:pt x="26315" y="0"/>
                  </a:lnTo>
                  <a:lnTo>
                    <a:pt x="26318" y="0"/>
                  </a:lnTo>
                  <a:lnTo>
                    <a:pt x="26321" y="0"/>
                  </a:lnTo>
                  <a:lnTo>
                    <a:pt x="26323" y="0"/>
                  </a:lnTo>
                  <a:lnTo>
                    <a:pt x="26326" y="0"/>
                  </a:lnTo>
                  <a:lnTo>
                    <a:pt x="26329" y="0"/>
                  </a:lnTo>
                  <a:lnTo>
                    <a:pt x="26331" y="0"/>
                  </a:lnTo>
                  <a:lnTo>
                    <a:pt x="26334" y="0"/>
                  </a:lnTo>
                  <a:lnTo>
                    <a:pt x="26337" y="0"/>
                  </a:lnTo>
                  <a:lnTo>
                    <a:pt x="26339" y="0"/>
                  </a:lnTo>
                  <a:lnTo>
                    <a:pt x="26342" y="0"/>
                  </a:lnTo>
                  <a:lnTo>
                    <a:pt x="26344" y="0"/>
                  </a:lnTo>
                  <a:lnTo>
                    <a:pt x="26347" y="0"/>
                  </a:lnTo>
                  <a:lnTo>
                    <a:pt x="26350" y="0"/>
                  </a:lnTo>
                  <a:lnTo>
                    <a:pt x="26352" y="0"/>
                  </a:lnTo>
                  <a:lnTo>
                    <a:pt x="26355" y="0"/>
                  </a:lnTo>
                  <a:lnTo>
                    <a:pt x="26358" y="0"/>
                  </a:lnTo>
                  <a:lnTo>
                    <a:pt x="26360" y="0"/>
                  </a:lnTo>
                  <a:lnTo>
                    <a:pt x="26363" y="0"/>
                  </a:lnTo>
                  <a:lnTo>
                    <a:pt x="26366" y="0"/>
                  </a:lnTo>
                  <a:lnTo>
                    <a:pt x="26368" y="0"/>
                  </a:lnTo>
                  <a:lnTo>
                    <a:pt x="26371" y="0"/>
                  </a:lnTo>
                  <a:lnTo>
                    <a:pt x="26374" y="0"/>
                  </a:lnTo>
                  <a:lnTo>
                    <a:pt x="26376" y="0"/>
                  </a:lnTo>
                  <a:lnTo>
                    <a:pt x="26379" y="0"/>
                  </a:lnTo>
                  <a:lnTo>
                    <a:pt x="26382" y="0"/>
                  </a:lnTo>
                  <a:lnTo>
                    <a:pt x="26384" y="0"/>
                  </a:lnTo>
                  <a:lnTo>
                    <a:pt x="26387" y="0"/>
                  </a:lnTo>
                  <a:lnTo>
                    <a:pt x="26390" y="0"/>
                  </a:lnTo>
                  <a:lnTo>
                    <a:pt x="26392" y="0"/>
                  </a:lnTo>
                  <a:lnTo>
                    <a:pt x="26395" y="0"/>
                  </a:lnTo>
                  <a:lnTo>
                    <a:pt x="26397" y="0"/>
                  </a:lnTo>
                  <a:lnTo>
                    <a:pt x="26400" y="0"/>
                  </a:lnTo>
                  <a:lnTo>
                    <a:pt x="26403" y="0"/>
                  </a:lnTo>
                  <a:lnTo>
                    <a:pt x="26405" y="0"/>
                  </a:lnTo>
                  <a:lnTo>
                    <a:pt x="26408" y="0"/>
                  </a:lnTo>
                  <a:lnTo>
                    <a:pt x="26411" y="0"/>
                  </a:lnTo>
                  <a:lnTo>
                    <a:pt x="26413" y="0"/>
                  </a:lnTo>
                  <a:lnTo>
                    <a:pt x="26416" y="0"/>
                  </a:lnTo>
                  <a:lnTo>
                    <a:pt x="26419" y="0"/>
                  </a:lnTo>
                  <a:lnTo>
                    <a:pt x="26421" y="0"/>
                  </a:lnTo>
                  <a:lnTo>
                    <a:pt x="26424" y="0"/>
                  </a:lnTo>
                  <a:lnTo>
                    <a:pt x="26427" y="0"/>
                  </a:lnTo>
                  <a:lnTo>
                    <a:pt x="26429" y="0"/>
                  </a:lnTo>
                  <a:lnTo>
                    <a:pt x="26432" y="0"/>
                  </a:lnTo>
                  <a:lnTo>
                    <a:pt x="26435" y="0"/>
                  </a:lnTo>
                  <a:lnTo>
                    <a:pt x="26437" y="0"/>
                  </a:lnTo>
                  <a:lnTo>
                    <a:pt x="26440" y="0"/>
                  </a:lnTo>
                  <a:lnTo>
                    <a:pt x="26443" y="0"/>
                  </a:lnTo>
                  <a:lnTo>
                    <a:pt x="26445" y="0"/>
                  </a:lnTo>
                  <a:lnTo>
                    <a:pt x="26448" y="0"/>
                  </a:lnTo>
                  <a:lnTo>
                    <a:pt x="26451" y="0"/>
                  </a:lnTo>
                  <a:lnTo>
                    <a:pt x="26453" y="0"/>
                  </a:lnTo>
                  <a:lnTo>
                    <a:pt x="26456" y="0"/>
                  </a:lnTo>
                  <a:lnTo>
                    <a:pt x="26459" y="0"/>
                  </a:lnTo>
                  <a:lnTo>
                    <a:pt x="26461" y="0"/>
                  </a:lnTo>
                  <a:lnTo>
                    <a:pt x="26464" y="0"/>
                  </a:lnTo>
                  <a:lnTo>
                    <a:pt x="26467" y="0"/>
                  </a:lnTo>
                  <a:lnTo>
                    <a:pt x="26469" y="0"/>
                  </a:lnTo>
                  <a:lnTo>
                    <a:pt x="26472" y="0"/>
                  </a:lnTo>
                  <a:lnTo>
                    <a:pt x="26475" y="0"/>
                  </a:lnTo>
                  <a:lnTo>
                    <a:pt x="26477" y="0"/>
                  </a:lnTo>
                  <a:lnTo>
                    <a:pt x="26480" y="0"/>
                  </a:lnTo>
                  <a:lnTo>
                    <a:pt x="26483" y="0"/>
                  </a:lnTo>
                  <a:lnTo>
                    <a:pt x="26485" y="0"/>
                  </a:lnTo>
                  <a:lnTo>
                    <a:pt x="26488" y="0"/>
                  </a:lnTo>
                  <a:lnTo>
                    <a:pt x="26491" y="14"/>
                  </a:lnTo>
                  <a:lnTo>
                    <a:pt x="26493" y="0"/>
                  </a:lnTo>
                  <a:lnTo>
                    <a:pt x="26496" y="0"/>
                  </a:lnTo>
                  <a:lnTo>
                    <a:pt x="26499" y="0"/>
                  </a:lnTo>
                  <a:lnTo>
                    <a:pt x="26501" y="0"/>
                  </a:lnTo>
                  <a:lnTo>
                    <a:pt x="26504" y="0"/>
                  </a:lnTo>
                  <a:lnTo>
                    <a:pt x="26506" y="0"/>
                  </a:lnTo>
                  <a:lnTo>
                    <a:pt x="26509" y="0"/>
                  </a:lnTo>
                  <a:lnTo>
                    <a:pt x="26512" y="0"/>
                  </a:lnTo>
                  <a:lnTo>
                    <a:pt x="26514" y="0"/>
                  </a:lnTo>
                  <a:lnTo>
                    <a:pt x="26517" y="0"/>
                  </a:lnTo>
                  <a:lnTo>
                    <a:pt x="26520" y="0"/>
                  </a:lnTo>
                  <a:lnTo>
                    <a:pt x="26522" y="0"/>
                  </a:lnTo>
                  <a:lnTo>
                    <a:pt x="26525" y="0"/>
                  </a:lnTo>
                  <a:lnTo>
                    <a:pt x="26528" y="0"/>
                  </a:lnTo>
                  <a:lnTo>
                    <a:pt x="26530" y="0"/>
                  </a:lnTo>
                  <a:lnTo>
                    <a:pt x="26533" y="0"/>
                  </a:lnTo>
                  <a:lnTo>
                    <a:pt x="26536" y="0"/>
                  </a:lnTo>
                  <a:lnTo>
                    <a:pt x="26538" y="0"/>
                  </a:lnTo>
                  <a:lnTo>
                    <a:pt x="26541" y="0"/>
                  </a:lnTo>
                  <a:lnTo>
                    <a:pt x="26544" y="0"/>
                  </a:lnTo>
                  <a:lnTo>
                    <a:pt x="26546" y="0"/>
                  </a:lnTo>
                  <a:lnTo>
                    <a:pt x="26549" y="0"/>
                  </a:lnTo>
                  <a:lnTo>
                    <a:pt x="26552" y="0"/>
                  </a:lnTo>
                  <a:lnTo>
                    <a:pt x="26554" y="0"/>
                  </a:lnTo>
                  <a:lnTo>
                    <a:pt x="26557" y="0"/>
                  </a:lnTo>
                  <a:lnTo>
                    <a:pt x="26560" y="0"/>
                  </a:lnTo>
                  <a:lnTo>
                    <a:pt x="26562" y="0"/>
                  </a:lnTo>
                  <a:lnTo>
                    <a:pt x="26565" y="0"/>
                  </a:lnTo>
                  <a:lnTo>
                    <a:pt x="26567" y="0"/>
                  </a:lnTo>
                  <a:lnTo>
                    <a:pt x="26570" y="0"/>
                  </a:lnTo>
                  <a:lnTo>
                    <a:pt x="26573" y="0"/>
                  </a:lnTo>
                  <a:lnTo>
                    <a:pt x="26575" y="0"/>
                  </a:lnTo>
                  <a:lnTo>
                    <a:pt x="26578" y="0"/>
                  </a:lnTo>
                  <a:lnTo>
                    <a:pt x="26581" y="0"/>
                  </a:lnTo>
                  <a:lnTo>
                    <a:pt x="26583" y="0"/>
                  </a:lnTo>
                  <a:lnTo>
                    <a:pt x="26586" y="0"/>
                  </a:lnTo>
                  <a:lnTo>
                    <a:pt x="26589" y="0"/>
                  </a:lnTo>
                  <a:lnTo>
                    <a:pt x="26592" y="0"/>
                  </a:lnTo>
                  <a:lnTo>
                    <a:pt x="26594" y="0"/>
                  </a:lnTo>
                  <a:lnTo>
                    <a:pt x="26597" y="0"/>
                  </a:lnTo>
                  <a:lnTo>
                    <a:pt x="26600" y="0"/>
                  </a:lnTo>
                  <a:lnTo>
                    <a:pt x="26602" y="0"/>
                  </a:lnTo>
                  <a:lnTo>
                    <a:pt x="26605" y="0"/>
                  </a:lnTo>
                  <a:lnTo>
                    <a:pt x="26608" y="0"/>
                  </a:lnTo>
                  <a:lnTo>
                    <a:pt x="26610" y="0"/>
                  </a:lnTo>
                  <a:lnTo>
                    <a:pt x="26613" y="0"/>
                  </a:lnTo>
                  <a:lnTo>
                    <a:pt x="26616" y="0"/>
                  </a:lnTo>
                  <a:lnTo>
                    <a:pt x="26618" y="0"/>
                  </a:lnTo>
                  <a:lnTo>
                    <a:pt x="26621" y="0"/>
                  </a:lnTo>
                  <a:lnTo>
                    <a:pt x="26623" y="0"/>
                  </a:lnTo>
                  <a:lnTo>
                    <a:pt x="26626" y="0"/>
                  </a:lnTo>
                  <a:lnTo>
                    <a:pt x="26629" y="0"/>
                  </a:lnTo>
                  <a:lnTo>
                    <a:pt x="26631" y="0"/>
                  </a:lnTo>
                  <a:lnTo>
                    <a:pt x="26634" y="0"/>
                  </a:lnTo>
                  <a:lnTo>
                    <a:pt x="26637" y="0"/>
                  </a:lnTo>
                  <a:lnTo>
                    <a:pt x="26639" y="0"/>
                  </a:lnTo>
                  <a:lnTo>
                    <a:pt x="26642" y="0"/>
                  </a:lnTo>
                  <a:lnTo>
                    <a:pt x="26645" y="0"/>
                  </a:lnTo>
                  <a:lnTo>
                    <a:pt x="26647" y="0"/>
                  </a:lnTo>
                  <a:lnTo>
                    <a:pt x="26650" y="0"/>
                  </a:lnTo>
                  <a:lnTo>
                    <a:pt x="26653" y="0"/>
                  </a:lnTo>
                  <a:lnTo>
                    <a:pt x="26655" y="0"/>
                  </a:lnTo>
                  <a:lnTo>
                    <a:pt x="26658" y="0"/>
                  </a:lnTo>
                  <a:lnTo>
                    <a:pt x="26661" y="0"/>
                  </a:lnTo>
                  <a:lnTo>
                    <a:pt x="26663" y="0"/>
                  </a:lnTo>
                  <a:lnTo>
                    <a:pt x="26666" y="0"/>
                  </a:lnTo>
                  <a:lnTo>
                    <a:pt x="26669" y="0"/>
                  </a:lnTo>
                  <a:lnTo>
                    <a:pt x="26671" y="0"/>
                  </a:lnTo>
                  <a:lnTo>
                    <a:pt x="26674" y="0"/>
                  </a:lnTo>
                  <a:lnTo>
                    <a:pt x="26677" y="0"/>
                  </a:lnTo>
                  <a:lnTo>
                    <a:pt x="26679" y="0"/>
                  </a:lnTo>
                  <a:lnTo>
                    <a:pt x="26682" y="0"/>
                  </a:lnTo>
                  <a:lnTo>
                    <a:pt x="26684" y="0"/>
                  </a:lnTo>
                  <a:lnTo>
                    <a:pt x="26687" y="0"/>
                  </a:lnTo>
                  <a:lnTo>
                    <a:pt x="26690" y="0"/>
                  </a:lnTo>
                  <a:lnTo>
                    <a:pt x="26692" y="0"/>
                  </a:lnTo>
                  <a:lnTo>
                    <a:pt x="26695" y="0"/>
                  </a:lnTo>
                  <a:lnTo>
                    <a:pt x="26698" y="0"/>
                  </a:lnTo>
                  <a:lnTo>
                    <a:pt x="26700" y="0"/>
                  </a:lnTo>
                  <a:lnTo>
                    <a:pt x="26703" y="0"/>
                  </a:lnTo>
                  <a:lnTo>
                    <a:pt x="26706" y="0"/>
                  </a:lnTo>
                  <a:lnTo>
                    <a:pt x="26708" y="0"/>
                  </a:lnTo>
                  <a:lnTo>
                    <a:pt x="26711" y="0"/>
                  </a:lnTo>
                  <a:lnTo>
                    <a:pt x="26714" y="0"/>
                  </a:lnTo>
                  <a:lnTo>
                    <a:pt x="26716" y="0"/>
                  </a:lnTo>
                  <a:lnTo>
                    <a:pt x="26719" y="0"/>
                  </a:lnTo>
                  <a:lnTo>
                    <a:pt x="26722" y="0"/>
                  </a:lnTo>
                  <a:lnTo>
                    <a:pt x="26724" y="0"/>
                  </a:lnTo>
                  <a:lnTo>
                    <a:pt x="26727" y="0"/>
                  </a:lnTo>
                  <a:lnTo>
                    <a:pt x="26730" y="0"/>
                  </a:lnTo>
                  <a:lnTo>
                    <a:pt x="26732" y="0"/>
                  </a:lnTo>
                  <a:lnTo>
                    <a:pt x="26735" y="0"/>
                  </a:lnTo>
                  <a:lnTo>
                    <a:pt x="26738" y="0"/>
                  </a:lnTo>
                  <a:lnTo>
                    <a:pt x="26740" y="0"/>
                  </a:lnTo>
                  <a:lnTo>
                    <a:pt x="26743" y="0"/>
                  </a:lnTo>
                  <a:lnTo>
                    <a:pt x="26746" y="0"/>
                  </a:lnTo>
                  <a:lnTo>
                    <a:pt x="26748" y="0"/>
                  </a:lnTo>
                  <a:lnTo>
                    <a:pt x="26751" y="0"/>
                  </a:lnTo>
                  <a:lnTo>
                    <a:pt x="26754" y="0"/>
                  </a:lnTo>
                  <a:lnTo>
                    <a:pt x="26756" y="0"/>
                  </a:lnTo>
                  <a:lnTo>
                    <a:pt x="26759" y="0"/>
                  </a:lnTo>
                  <a:lnTo>
                    <a:pt x="26762" y="0"/>
                  </a:lnTo>
                  <a:lnTo>
                    <a:pt x="26764" y="0"/>
                  </a:lnTo>
                  <a:lnTo>
                    <a:pt x="26767" y="0"/>
                  </a:lnTo>
                  <a:lnTo>
                    <a:pt x="26770" y="0"/>
                  </a:lnTo>
                  <a:lnTo>
                    <a:pt x="26772" y="0"/>
                  </a:lnTo>
                  <a:lnTo>
                    <a:pt x="26775" y="0"/>
                  </a:lnTo>
                  <a:lnTo>
                    <a:pt x="26778" y="0"/>
                  </a:lnTo>
                  <a:lnTo>
                    <a:pt x="26780" y="0"/>
                  </a:lnTo>
                  <a:lnTo>
                    <a:pt x="26783" y="0"/>
                  </a:lnTo>
                  <a:lnTo>
                    <a:pt x="26786" y="0"/>
                  </a:lnTo>
                  <a:lnTo>
                    <a:pt x="26788" y="0"/>
                  </a:lnTo>
                  <a:lnTo>
                    <a:pt x="26791" y="0"/>
                  </a:lnTo>
                  <a:lnTo>
                    <a:pt x="26793" y="0"/>
                  </a:lnTo>
                  <a:lnTo>
                    <a:pt x="26796" y="0"/>
                  </a:lnTo>
                  <a:lnTo>
                    <a:pt x="26799" y="0"/>
                  </a:lnTo>
                  <a:lnTo>
                    <a:pt x="26801" y="0"/>
                  </a:lnTo>
                  <a:lnTo>
                    <a:pt x="26804" y="0"/>
                  </a:lnTo>
                  <a:lnTo>
                    <a:pt x="26807" y="0"/>
                  </a:lnTo>
                  <a:lnTo>
                    <a:pt x="26809" y="0"/>
                  </a:lnTo>
                  <a:lnTo>
                    <a:pt x="26812" y="0"/>
                  </a:lnTo>
                  <a:lnTo>
                    <a:pt x="26815" y="0"/>
                  </a:lnTo>
                  <a:lnTo>
                    <a:pt x="26817" y="0"/>
                  </a:lnTo>
                  <a:lnTo>
                    <a:pt x="26820" y="0"/>
                  </a:lnTo>
                  <a:lnTo>
                    <a:pt x="26823" y="0"/>
                  </a:lnTo>
                  <a:lnTo>
                    <a:pt x="26825" y="0"/>
                  </a:lnTo>
                  <a:lnTo>
                    <a:pt x="26828" y="0"/>
                  </a:lnTo>
                  <a:lnTo>
                    <a:pt x="26831" y="0"/>
                  </a:lnTo>
                  <a:lnTo>
                    <a:pt x="26833" y="0"/>
                  </a:lnTo>
                  <a:lnTo>
                    <a:pt x="26836" y="0"/>
                  </a:lnTo>
                  <a:lnTo>
                    <a:pt x="26839" y="0"/>
                  </a:lnTo>
                  <a:lnTo>
                    <a:pt x="26841" y="0"/>
                  </a:lnTo>
                  <a:lnTo>
                    <a:pt x="26844" y="0"/>
                  </a:lnTo>
                  <a:lnTo>
                    <a:pt x="26846" y="0"/>
                  </a:lnTo>
                  <a:lnTo>
                    <a:pt x="26849" y="0"/>
                  </a:lnTo>
                  <a:lnTo>
                    <a:pt x="26852" y="0"/>
                  </a:lnTo>
                  <a:lnTo>
                    <a:pt x="26854" y="0"/>
                  </a:lnTo>
                  <a:lnTo>
                    <a:pt x="26857" y="0"/>
                  </a:lnTo>
                  <a:lnTo>
                    <a:pt x="26860" y="0"/>
                  </a:lnTo>
                  <a:lnTo>
                    <a:pt x="26862" y="0"/>
                  </a:lnTo>
                  <a:lnTo>
                    <a:pt x="26865" y="0"/>
                  </a:lnTo>
                  <a:lnTo>
                    <a:pt x="26868" y="0"/>
                  </a:lnTo>
                  <a:lnTo>
                    <a:pt x="26871" y="0"/>
                  </a:lnTo>
                  <a:lnTo>
                    <a:pt x="26873" y="0"/>
                  </a:lnTo>
                  <a:lnTo>
                    <a:pt x="26876" y="0"/>
                  </a:lnTo>
                  <a:lnTo>
                    <a:pt x="26879" y="0"/>
                  </a:lnTo>
                  <a:lnTo>
                    <a:pt x="26881" y="0"/>
                  </a:lnTo>
                  <a:lnTo>
                    <a:pt x="26884" y="0"/>
                  </a:lnTo>
                  <a:lnTo>
                    <a:pt x="26887" y="0"/>
                  </a:lnTo>
                  <a:lnTo>
                    <a:pt x="26889" y="0"/>
                  </a:lnTo>
                  <a:lnTo>
                    <a:pt x="26892" y="0"/>
                  </a:lnTo>
                  <a:lnTo>
                    <a:pt x="26895" y="0"/>
                  </a:lnTo>
                  <a:lnTo>
                    <a:pt x="26897" y="0"/>
                  </a:lnTo>
                  <a:lnTo>
                    <a:pt x="26900" y="0"/>
                  </a:lnTo>
                  <a:lnTo>
                    <a:pt x="26902" y="0"/>
                  </a:lnTo>
                  <a:lnTo>
                    <a:pt x="26905" y="0"/>
                  </a:lnTo>
                  <a:lnTo>
                    <a:pt x="26908" y="0"/>
                  </a:lnTo>
                  <a:lnTo>
                    <a:pt x="26910" y="0"/>
                  </a:lnTo>
                  <a:lnTo>
                    <a:pt x="26913" y="0"/>
                  </a:lnTo>
                  <a:lnTo>
                    <a:pt x="26916" y="0"/>
                  </a:lnTo>
                  <a:lnTo>
                    <a:pt x="26918" y="0"/>
                  </a:lnTo>
                  <a:lnTo>
                    <a:pt x="26921" y="0"/>
                  </a:lnTo>
                  <a:lnTo>
                    <a:pt x="26924" y="0"/>
                  </a:lnTo>
                  <a:lnTo>
                    <a:pt x="26926" y="0"/>
                  </a:lnTo>
                  <a:lnTo>
                    <a:pt x="26929" y="0"/>
                  </a:lnTo>
                  <a:lnTo>
                    <a:pt x="26932" y="0"/>
                  </a:lnTo>
                  <a:lnTo>
                    <a:pt x="26934" y="0"/>
                  </a:lnTo>
                  <a:lnTo>
                    <a:pt x="26937" y="0"/>
                  </a:lnTo>
                  <a:lnTo>
                    <a:pt x="26940" y="0"/>
                  </a:lnTo>
                  <a:lnTo>
                    <a:pt x="26942" y="0"/>
                  </a:lnTo>
                  <a:lnTo>
                    <a:pt x="26945" y="0"/>
                  </a:lnTo>
                  <a:lnTo>
                    <a:pt x="26948" y="0"/>
                  </a:lnTo>
                  <a:lnTo>
                    <a:pt x="26950" y="0"/>
                  </a:lnTo>
                  <a:lnTo>
                    <a:pt x="26953" y="0"/>
                  </a:lnTo>
                  <a:lnTo>
                    <a:pt x="26956" y="0"/>
                  </a:lnTo>
                  <a:lnTo>
                    <a:pt x="26958" y="0"/>
                  </a:lnTo>
                  <a:lnTo>
                    <a:pt x="26961" y="0"/>
                  </a:lnTo>
                  <a:lnTo>
                    <a:pt x="26963" y="0"/>
                  </a:lnTo>
                  <a:lnTo>
                    <a:pt x="26966" y="0"/>
                  </a:lnTo>
                  <a:lnTo>
                    <a:pt x="26969" y="0"/>
                  </a:lnTo>
                  <a:lnTo>
                    <a:pt x="26971" y="0"/>
                  </a:lnTo>
                  <a:lnTo>
                    <a:pt x="26974" y="0"/>
                  </a:lnTo>
                  <a:lnTo>
                    <a:pt x="26977" y="0"/>
                  </a:lnTo>
                  <a:lnTo>
                    <a:pt x="26979" y="0"/>
                  </a:lnTo>
                  <a:lnTo>
                    <a:pt x="26982" y="0"/>
                  </a:lnTo>
                  <a:lnTo>
                    <a:pt x="26985" y="0"/>
                  </a:lnTo>
                  <a:lnTo>
                    <a:pt x="26987" y="0"/>
                  </a:lnTo>
                  <a:lnTo>
                    <a:pt x="26990" y="0"/>
                  </a:lnTo>
                  <a:lnTo>
                    <a:pt x="26993" y="0"/>
                  </a:lnTo>
                  <a:lnTo>
                    <a:pt x="26995" y="0"/>
                  </a:lnTo>
                  <a:lnTo>
                    <a:pt x="26998" y="0"/>
                  </a:lnTo>
                  <a:lnTo>
                    <a:pt x="27001" y="0"/>
                  </a:lnTo>
                  <a:lnTo>
                    <a:pt x="27003" y="0"/>
                  </a:lnTo>
                  <a:lnTo>
                    <a:pt x="27006" y="0"/>
                  </a:lnTo>
                  <a:lnTo>
                    <a:pt x="27009" y="0"/>
                  </a:lnTo>
                  <a:lnTo>
                    <a:pt x="27011" y="0"/>
                  </a:lnTo>
                  <a:lnTo>
                    <a:pt x="27014" y="0"/>
                  </a:lnTo>
                  <a:lnTo>
                    <a:pt x="27017" y="0"/>
                  </a:lnTo>
                  <a:lnTo>
                    <a:pt x="27019" y="0"/>
                  </a:lnTo>
                  <a:lnTo>
                    <a:pt x="27022" y="0"/>
                  </a:lnTo>
                  <a:lnTo>
                    <a:pt x="27025" y="0"/>
                  </a:lnTo>
                  <a:lnTo>
                    <a:pt x="27027" y="0"/>
                  </a:lnTo>
                  <a:lnTo>
                    <a:pt x="27030" y="0"/>
                  </a:lnTo>
                  <a:lnTo>
                    <a:pt x="27033" y="0"/>
                  </a:lnTo>
                  <a:lnTo>
                    <a:pt x="27035" y="0"/>
                  </a:lnTo>
                  <a:lnTo>
                    <a:pt x="27038" y="0"/>
                  </a:lnTo>
                  <a:lnTo>
                    <a:pt x="27041" y="0"/>
                  </a:lnTo>
                  <a:lnTo>
                    <a:pt x="27043" y="0"/>
                  </a:lnTo>
                  <a:lnTo>
                    <a:pt x="27046" y="0"/>
                  </a:lnTo>
                  <a:lnTo>
                    <a:pt x="27049" y="0"/>
                  </a:lnTo>
                  <a:lnTo>
                    <a:pt x="27051" y="0"/>
                  </a:lnTo>
                  <a:lnTo>
                    <a:pt x="27054" y="0"/>
                  </a:lnTo>
                  <a:lnTo>
                    <a:pt x="27057" y="0"/>
                  </a:lnTo>
                  <a:lnTo>
                    <a:pt x="27059" y="0"/>
                  </a:lnTo>
                  <a:lnTo>
                    <a:pt x="27062" y="0"/>
                  </a:lnTo>
                  <a:lnTo>
                    <a:pt x="27065" y="0"/>
                  </a:lnTo>
                  <a:lnTo>
                    <a:pt x="27067" y="0"/>
                  </a:lnTo>
                  <a:lnTo>
                    <a:pt x="27070" y="0"/>
                  </a:lnTo>
                  <a:lnTo>
                    <a:pt x="27072" y="0"/>
                  </a:lnTo>
                  <a:lnTo>
                    <a:pt x="27075" y="0"/>
                  </a:lnTo>
                  <a:lnTo>
                    <a:pt x="27078" y="0"/>
                  </a:lnTo>
                  <a:lnTo>
                    <a:pt x="27080" y="0"/>
                  </a:lnTo>
                  <a:lnTo>
                    <a:pt x="27083" y="0"/>
                  </a:lnTo>
                  <a:lnTo>
                    <a:pt x="27086" y="0"/>
                  </a:lnTo>
                  <a:lnTo>
                    <a:pt x="27088" y="0"/>
                  </a:lnTo>
                  <a:lnTo>
                    <a:pt x="27091" y="0"/>
                  </a:lnTo>
                  <a:lnTo>
                    <a:pt x="27094" y="0"/>
                  </a:lnTo>
                  <a:lnTo>
                    <a:pt x="27096" y="0"/>
                  </a:lnTo>
                  <a:lnTo>
                    <a:pt x="27099" y="0"/>
                  </a:lnTo>
                  <a:lnTo>
                    <a:pt x="27102" y="0"/>
                  </a:lnTo>
                  <a:lnTo>
                    <a:pt x="27104" y="0"/>
                  </a:lnTo>
                  <a:lnTo>
                    <a:pt x="27107" y="0"/>
                  </a:lnTo>
                  <a:lnTo>
                    <a:pt x="27110" y="0"/>
                  </a:lnTo>
                  <a:lnTo>
                    <a:pt x="27112" y="0"/>
                  </a:lnTo>
                  <a:lnTo>
                    <a:pt x="27115" y="0"/>
                  </a:lnTo>
                  <a:lnTo>
                    <a:pt x="27118" y="0"/>
                  </a:lnTo>
                  <a:lnTo>
                    <a:pt x="27120" y="6"/>
                  </a:lnTo>
                  <a:lnTo>
                    <a:pt x="27123" y="0"/>
                  </a:lnTo>
                  <a:lnTo>
                    <a:pt x="27125" y="0"/>
                  </a:lnTo>
                  <a:lnTo>
                    <a:pt x="27128" y="0"/>
                  </a:lnTo>
                  <a:lnTo>
                    <a:pt x="27131" y="0"/>
                  </a:lnTo>
                  <a:lnTo>
                    <a:pt x="27133" y="0"/>
                  </a:lnTo>
                  <a:lnTo>
                    <a:pt x="27136" y="0"/>
                  </a:lnTo>
                  <a:lnTo>
                    <a:pt x="27139" y="0"/>
                  </a:lnTo>
                  <a:lnTo>
                    <a:pt x="27141" y="0"/>
                  </a:lnTo>
                  <a:lnTo>
                    <a:pt x="27144" y="0"/>
                  </a:lnTo>
                  <a:lnTo>
                    <a:pt x="27147" y="0"/>
                  </a:lnTo>
                  <a:lnTo>
                    <a:pt x="27150" y="0"/>
                  </a:lnTo>
                  <a:lnTo>
                    <a:pt x="27152" y="0"/>
                  </a:lnTo>
                  <a:lnTo>
                    <a:pt x="27155" y="0"/>
                  </a:lnTo>
                  <a:lnTo>
                    <a:pt x="27158" y="0"/>
                  </a:lnTo>
                  <a:lnTo>
                    <a:pt x="27160" y="0"/>
                  </a:lnTo>
                  <a:lnTo>
                    <a:pt x="27163" y="0"/>
                  </a:lnTo>
                  <a:lnTo>
                    <a:pt x="27166" y="0"/>
                  </a:lnTo>
                  <a:lnTo>
                    <a:pt x="27168" y="0"/>
                  </a:lnTo>
                  <a:lnTo>
                    <a:pt x="27171" y="0"/>
                  </a:lnTo>
                  <a:lnTo>
                    <a:pt x="27174" y="0"/>
                  </a:lnTo>
                  <a:lnTo>
                    <a:pt x="27176" y="0"/>
                  </a:lnTo>
                  <a:lnTo>
                    <a:pt x="27179" y="0"/>
                  </a:lnTo>
                  <a:lnTo>
                    <a:pt x="27182" y="0"/>
                  </a:lnTo>
                  <a:lnTo>
                    <a:pt x="27184" y="0"/>
                  </a:lnTo>
                  <a:lnTo>
                    <a:pt x="27187" y="0"/>
                  </a:lnTo>
                  <a:lnTo>
                    <a:pt x="27189" y="0"/>
                  </a:lnTo>
                  <a:lnTo>
                    <a:pt x="27192" y="0"/>
                  </a:lnTo>
                  <a:lnTo>
                    <a:pt x="27195" y="0"/>
                  </a:lnTo>
                  <a:lnTo>
                    <a:pt x="27197" y="0"/>
                  </a:lnTo>
                  <a:lnTo>
                    <a:pt x="27200" y="0"/>
                  </a:lnTo>
                  <a:lnTo>
                    <a:pt x="27203" y="0"/>
                  </a:lnTo>
                  <a:lnTo>
                    <a:pt x="27205" y="0"/>
                  </a:lnTo>
                  <a:lnTo>
                    <a:pt x="27208" y="0"/>
                  </a:lnTo>
                  <a:lnTo>
                    <a:pt x="27211" y="0"/>
                  </a:lnTo>
                  <a:lnTo>
                    <a:pt x="27213" y="0"/>
                  </a:lnTo>
                  <a:lnTo>
                    <a:pt x="27216" y="0"/>
                  </a:lnTo>
                  <a:lnTo>
                    <a:pt x="27219" y="0"/>
                  </a:lnTo>
                  <a:lnTo>
                    <a:pt x="27221" y="0"/>
                  </a:lnTo>
                  <a:lnTo>
                    <a:pt x="27224" y="0"/>
                  </a:lnTo>
                  <a:lnTo>
                    <a:pt x="27227" y="0"/>
                  </a:lnTo>
                  <a:lnTo>
                    <a:pt x="27229" y="0"/>
                  </a:lnTo>
                  <a:lnTo>
                    <a:pt x="27232" y="0"/>
                  </a:lnTo>
                  <a:lnTo>
                    <a:pt x="27235" y="0"/>
                  </a:lnTo>
                  <a:lnTo>
                    <a:pt x="27237" y="0"/>
                  </a:lnTo>
                  <a:lnTo>
                    <a:pt x="27240" y="0"/>
                  </a:lnTo>
                  <a:lnTo>
                    <a:pt x="27242" y="0"/>
                  </a:lnTo>
                  <a:lnTo>
                    <a:pt x="27245" y="0"/>
                  </a:lnTo>
                  <a:lnTo>
                    <a:pt x="27248" y="0"/>
                  </a:lnTo>
                  <a:lnTo>
                    <a:pt x="27250" y="0"/>
                  </a:lnTo>
                  <a:lnTo>
                    <a:pt x="27253" y="0"/>
                  </a:lnTo>
                  <a:lnTo>
                    <a:pt x="27256" y="0"/>
                  </a:lnTo>
                  <a:lnTo>
                    <a:pt x="27258" y="0"/>
                  </a:lnTo>
                  <a:lnTo>
                    <a:pt x="27261" y="0"/>
                  </a:lnTo>
                  <a:lnTo>
                    <a:pt x="27264" y="0"/>
                  </a:lnTo>
                  <a:lnTo>
                    <a:pt x="27266" y="0"/>
                  </a:lnTo>
                  <a:lnTo>
                    <a:pt x="27269" y="0"/>
                  </a:lnTo>
                  <a:lnTo>
                    <a:pt x="27272" y="0"/>
                  </a:lnTo>
                  <a:lnTo>
                    <a:pt x="27274" y="0"/>
                  </a:lnTo>
                  <a:lnTo>
                    <a:pt x="27277" y="0"/>
                  </a:lnTo>
                  <a:lnTo>
                    <a:pt x="27280" y="0"/>
                  </a:lnTo>
                  <a:lnTo>
                    <a:pt x="27283" y="0"/>
                  </a:lnTo>
                  <a:lnTo>
                    <a:pt x="27285" y="0"/>
                  </a:lnTo>
                  <a:lnTo>
                    <a:pt x="27288" y="0"/>
                  </a:lnTo>
                  <a:lnTo>
                    <a:pt x="27290" y="0"/>
                  </a:lnTo>
                  <a:lnTo>
                    <a:pt x="27293" y="0"/>
                  </a:lnTo>
                  <a:lnTo>
                    <a:pt x="27296" y="0"/>
                  </a:lnTo>
                  <a:lnTo>
                    <a:pt x="27298" y="0"/>
                  </a:lnTo>
                  <a:lnTo>
                    <a:pt x="27301" y="0"/>
                  </a:lnTo>
                  <a:lnTo>
                    <a:pt x="27304" y="0"/>
                  </a:lnTo>
                  <a:lnTo>
                    <a:pt x="27306" y="0"/>
                  </a:lnTo>
                  <a:lnTo>
                    <a:pt x="27309" y="0"/>
                  </a:lnTo>
                  <a:lnTo>
                    <a:pt x="27312" y="0"/>
                  </a:lnTo>
                  <a:lnTo>
                    <a:pt x="27314" y="0"/>
                  </a:lnTo>
                  <a:lnTo>
                    <a:pt x="27317" y="0"/>
                  </a:lnTo>
                  <a:lnTo>
                    <a:pt x="27320" y="0"/>
                  </a:lnTo>
                  <a:lnTo>
                    <a:pt x="27322" y="0"/>
                  </a:lnTo>
                  <a:lnTo>
                    <a:pt x="27325" y="0"/>
                  </a:lnTo>
                  <a:lnTo>
                    <a:pt x="27328" y="0"/>
                  </a:lnTo>
                  <a:lnTo>
                    <a:pt x="27330" y="0"/>
                  </a:lnTo>
                  <a:lnTo>
                    <a:pt x="27333" y="0"/>
                  </a:lnTo>
                  <a:lnTo>
                    <a:pt x="27336" y="0"/>
                  </a:lnTo>
                  <a:lnTo>
                    <a:pt x="27338" y="0"/>
                  </a:lnTo>
                  <a:lnTo>
                    <a:pt x="27341" y="0"/>
                  </a:lnTo>
                  <a:lnTo>
                    <a:pt x="27344" y="0"/>
                  </a:lnTo>
                  <a:lnTo>
                    <a:pt x="27346" y="0"/>
                  </a:lnTo>
                  <a:lnTo>
                    <a:pt x="27349" y="0"/>
                  </a:lnTo>
                  <a:lnTo>
                    <a:pt x="27351" y="0"/>
                  </a:lnTo>
                  <a:lnTo>
                    <a:pt x="27354" y="0"/>
                  </a:lnTo>
                  <a:lnTo>
                    <a:pt x="27357" y="0"/>
                  </a:lnTo>
                  <a:lnTo>
                    <a:pt x="27359" y="0"/>
                  </a:lnTo>
                  <a:lnTo>
                    <a:pt x="27362" y="0"/>
                  </a:lnTo>
                  <a:lnTo>
                    <a:pt x="27365" y="0"/>
                  </a:lnTo>
                  <a:lnTo>
                    <a:pt x="27367" y="0"/>
                  </a:lnTo>
                  <a:lnTo>
                    <a:pt x="27370" y="0"/>
                  </a:lnTo>
                  <a:lnTo>
                    <a:pt x="27373" y="0"/>
                  </a:lnTo>
                  <a:lnTo>
                    <a:pt x="27375" y="0"/>
                  </a:lnTo>
                  <a:lnTo>
                    <a:pt x="27378" y="0"/>
                  </a:lnTo>
                  <a:lnTo>
                    <a:pt x="27381" y="0"/>
                  </a:lnTo>
                  <a:lnTo>
                    <a:pt x="27383" y="0"/>
                  </a:lnTo>
                  <a:lnTo>
                    <a:pt x="27386" y="0"/>
                  </a:lnTo>
                  <a:lnTo>
                    <a:pt x="27389" y="0"/>
                  </a:lnTo>
                  <a:lnTo>
                    <a:pt x="27391" y="0"/>
                  </a:lnTo>
                  <a:lnTo>
                    <a:pt x="27394" y="0"/>
                  </a:lnTo>
                  <a:lnTo>
                    <a:pt x="27397" y="0"/>
                  </a:lnTo>
                  <a:lnTo>
                    <a:pt x="27399" y="0"/>
                  </a:lnTo>
                  <a:lnTo>
                    <a:pt x="27402" y="0"/>
                  </a:lnTo>
                  <a:lnTo>
                    <a:pt x="27405" y="0"/>
                  </a:lnTo>
                  <a:lnTo>
                    <a:pt x="27407" y="0"/>
                  </a:lnTo>
                  <a:lnTo>
                    <a:pt x="27410" y="0"/>
                  </a:lnTo>
                  <a:lnTo>
                    <a:pt x="27412" y="0"/>
                  </a:lnTo>
                  <a:lnTo>
                    <a:pt x="27415" y="0"/>
                  </a:lnTo>
                  <a:lnTo>
                    <a:pt x="27418" y="0"/>
                  </a:lnTo>
                  <a:lnTo>
                    <a:pt x="27421" y="0"/>
                  </a:lnTo>
                  <a:lnTo>
                    <a:pt x="27423" y="0"/>
                  </a:lnTo>
                  <a:lnTo>
                    <a:pt x="27426" y="0"/>
                  </a:lnTo>
                  <a:lnTo>
                    <a:pt x="27429" y="0"/>
                  </a:lnTo>
                  <a:lnTo>
                    <a:pt x="27431" y="0"/>
                  </a:lnTo>
                  <a:lnTo>
                    <a:pt x="27434" y="0"/>
                  </a:lnTo>
                  <a:lnTo>
                    <a:pt x="27437" y="0"/>
                  </a:lnTo>
                  <a:lnTo>
                    <a:pt x="27439" y="0"/>
                  </a:lnTo>
                  <a:lnTo>
                    <a:pt x="27442" y="0"/>
                  </a:lnTo>
                  <a:lnTo>
                    <a:pt x="27445" y="0"/>
                  </a:lnTo>
                  <a:lnTo>
                    <a:pt x="27447" y="0"/>
                  </a:lnTo>
                  <a:lnTo>
                    <a:pt x="27450" y="0"/>
                  </a:lnTo>
                  <a:lnTo>
                    <a:pt x="27453" y="0"/>
                  </a:lnTo>
                  <a:lnTo>
                    <a:pt x="27455" y="0"/>
                  </a:lnTo>
                  <a:lnTo>
                    <a:pt x="27458" y="0"/>
                  </a:lnTo>
                  <a:lnTo>
                    <a:pt x="27460" y="0"/>
                  </a:lnTo>
                  <a:lnTo>
                    <a:pt x="27463" y="0"/>
                  </a:lnTo>
                  <a:lnTo>
                    <a:pt x="27466" y="0"/>
                  </a:lnTo>
                  <a:lnTo>
                    <a:pt x="27468" y="0"/>
                  </a:lnTo>
                  <a:lnTo>
                    <a:pt x="27471" y="0"/>
                  </a:lnTo>
                  <a:lnTo>
                    <a:pt x="27474" y="0"/>
                  </a:lnTo>
                  <a:lnTo>
                    <a:pt x="27476" y="0"/>
                  </a:lnTo>
                  <a:lnTo>
                    <a:pt x="27479" y="0"/>
                  </a:lnTo>
                  <a:lnTo>
                    <a:pt x="27482" y="0"/>
                  </a:lnTo>
                  <a:lnTo>
                    <a:pt x="27484" y="0"/>
                  </a:lnTo>
                  <a:lnTo>
                    <a:pt x="27487" y="0"/>
                  </a:lnTo>
                  <a:lnTo>
                    <a:pt x="27490" y="0"/>
                  </a:lnTo>
                  <a:lnTo>
                    <a:pt x="27492" y="0"/>
                  </a:lnTo>
                  <a:lnTo>
                    <a:pt x="27495" y="0"/>
                  </a:lnTo>
                  <a:lnTo>
                    <a:pt x="27498" y="0"/>
                  </a:lnTo>
                  <a:lnTo>
                    <a:pt x="27500" y="0"/>
                  </a:lnTo>
                  <a:lnTo>
                    <a:pt x="27503" y="0"/>
                  </a:lnTo>
                  <a:lnTo>
                    <a:pt x="27506" y="0"/>
                  </a:lnTo>
                  <a:lnTo>
                    <a:pt x="27508" y="0"/>
                  </a:lnTo>
                  <a:lnTo>
                    <a:pt x="27511" y="0"/>
                  </a:lnTo>
                  <a:lnTo>
                    <a:pt x="27514" y="0"/>
                  </a:lnTo>
                  <a:lnTo>
                    <a:pt x="27516" y="0"/>
                  </a:lnTo>
                  <a:lnTo>
                    <a:pt x="27519" y="0"/>
                  </a:lnTo>
                  <a:lnTo>
                    <a:pt x="27522" y="0"/>
                  </a:lnTo>
                  <a:lnTo>
                    <a:pt x="27524" y="0"/>
                  </a:lnTo>
                  <a:lnTo>
                    <a:pt x="27527" y="0"/>
                  </a:lnTo>
                  <a:lnTo>
                    <a:pt x="27529" y="0"/>
                  </a:lnTo>
                  <a:lnTo>
                    <a:pt x="27532" y="0"/>
                  </a:lnTo>
                  <a:lnTo>
                    <a:pt x="27535" y="0"/>
                  </a:lnTo>
                  <a:lnTo>
                    <a:pt x="27537" y="0"/>
                  </a:lnTo>
                  <a:lnTo>
                    <a:pt x="27540" y="0"/>
                  </a:lnTo>
                  <a:lnTo>
                    <a:pt x="27543" y="0"/>
                  </a:lnTo>
                  <a:lnTo>
                    <a:pt x="27545" y="0"/>
                  </a:lnTo>
                  <a:lnTo>
                    <a:pt x="27548" y="0"/>
                  </a:lnTo>
                  <a:lnTo>
                    <a:pt x="27551" y="0"/>
                  </a:lnTo>
                  <a:lnTo>
                    <a:pt x="27553" y="0"/>
                  </a:lnTo>
                  <a:lnTo>
                    <a:pt x="27556" y="0"/>
                  </a:lnTo>
                  <a:lnTo>
                    <a:pt x="27559" y="0"/>
                  </a:lnTo>
                  <a:lnTo>
                    <a:pt x="27562" y="0"/>
                  </a:lnTo>
                  <a:lnTo>
                    <a:pt x="27564" y="0"/>
                  </a:lnTo>
                  <a:lnTo>
                    <a:pt x="27567" y="0"/>
                  </a:lnTo>
                  <a:lnTo>
                    <a:pt x="27570" y="0"/>
                  </a:lnTo>
                  <a:lnTo>
                    <a:pt x="27572" y="0"/>
                  </a:lnTo>
                  <a:lnTo>
                    <a:pt x="27575" y="0"/>
                  </a:lnTo>
                  <a:lnTo>
                    <a:pt x="27577" y="0"/>
                  </a:lnTo>
                  <a:lnTo>
                    <a:pt x="27580" y="0"/>
                  </a:lnTo>
                  <a:lnTo>
                    <a:pt x="27583" y="0"/>
                  </a:lnTo>
                  <a:lnTo>
                    <a:pt x="27585" y="0"/>
                  </a:lnTo>
                  <a:lnTo>
                    <a:pt x="27588" y="0"/>
                  </a:lnTo>
                  <a:lnTo>
                    <a:pt x="27591" y="0"/>
                  </a:lnTo>
                  <a:lnTo>
                    <a:pt x="27593" y="0"/>
                  </a:lnTo>
                  <a:lnTo>
                    <a:pt x="27596" y="0"/>
                  </a:lnTo>
                  <a:lnTo>
                    <a:pt x="27599" y="0"/>
                  </a:lnTo>
                  <a:lnTo>
                    <a:pt x="27601" y="0"/>
                  </a:lnTo>
                  <a:lnTo>
                    <a:pt x="27604" y="0"/>
                  </a:lnTo>
                  <a:lnTo>
                    <a:pt x="27607" y="0"/>
                  </a:lnTo>
                  <a:lnTo>
                    <a:pt x="27609" y="0"/>
                  </a:lnTo>
                  <a:lnTo>
                    <a:pt x="27612" y="0"/>
                  </a:lnTo>
                  <a:lnTo>
                    <a:pt x="27615" y="0"/>
                  </a:lnTo>
                  <a:lnTo>
                    <a:pt x="27617" y="0"/>
                  </a:lnTo>
                  <a:lnTo>
                    <a:pt x="27620" y="0"/>
                  </a:lnTo>
                  <a:lnTo>
                    <a:pt x="27622" y="0"/>
                  </a:lnTo>
                  <a:lnTo>
                    <a:pt x="27625" y="0"/>
                  </a:lnTo>
                  <a:lnTo>
                    <a:pt x="27628" y="0"/>
                  </a:lnTo>
                  <a:lnTo>
                    <a:pt x="27630" y="0"/>
                  </a:lnTo>
                  <a:lnTo>
                    <a:pt x="27633" y="0"/>
                  </a:lnTo>
                  <a:lnTo>
                    <a:pt x="27636" y="0"/>
                  </a:lnTo>
                  <a:lnTo>
                    <a:pt x="27638" y="0"/>
                  </a:lnTo>
                  <a:lnTo>
                    <a:pt x="27641" y="0"/>
                  </a:lnTo>
                  <a:lnTo>
                    <a:pt x="27644" y="0"/>
                  </a:lnTo>
                  <a:lnTo>
                    <a:pt x="27646" y="0"/>
                  </a:lnTo>
                  <a:lnTo>
                    <a:pt x="27649" y="0"/>
                  </a:lnTo>
                  <a:lnTo>
                    <a:pt x="27652" y="0"/>
                  </a:lnTo>
                  <a:lnTo>
                    <a:pt x="27654" y="0"/>
                  </a:lnTo>
                  <a:lnTo>
                    <a:pt x="27657" y="0"/>
                  </a:lnTo>
                  <a:lnTo>
                    <a:pt x="27660" y="0"/>
                  </a:lnTo>
                  <a:lnTo>
                    <a:pt x="27662" y="0"/>
                  </a:lnTo>
                  <a:lnTo>
                    <a:pt x="27665" y="0"/>
                  </a:lnTo>
                  <a:lnTo>
                    <a:pt x="27668" y="0"/>
                  </a:lnTo>
                  <a:lnTo>
                    <a:pt x="27670" y="0"/>
                  </a:lnTo>
                  <a:lnTo>
                    <a:pt x="27673" y="0"/>
                  </a:lnTo>
                  <a:lnTo>
                    <a:pt x="27675" y="0"/>
                  </a:lnTo>
                  <a:lnTo>
                    <a:pt x="27678" y="0"/>
                  </a:lnTo>
                  <a:lnTo>
                    <a:pt x="27681" y="0"/>
                  </a:lnTo>
                  <a:lnTo>
                    <a:pt x="27683" y="0"/>
                  </a:lnTo>
                  <a:lnTo>
                    <a:pt x="27686" y="0"/>
                  </a:lnTo>
                  <a:lnTo>
                    <a:pt x="27689" y="0"/>
                  </a:lnTo>
                  <a:lnTo>
                    <a:pt x="27691" y="0"/>
                  </a:lnTo>
                  <a:lnTo>
                    <a:pt x="27694" y="0"/>
                  </a:lnTo>
                  <a:lnTo>
                    <a:pt x="27697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48"/>
            <p:cNvSpPr>
              <a:spLocks/>
            </p:cNvSpPr>
            <p:nvPr/>
          </p:nvSpPr>
          <p:spPr bwMode="auto">
            <a:xfrm flipV="1">
              <a:off x="306388" y="5830887"/>
              <a:ext cx="2025650" cy="6508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73" y="0"/>
                </a:cxn>
                <a:cxn ang="0">
                  <a:pos x="265" y="0"/>
                </a:cxn>
                <a:cxn ang="0">
                  <a:pos x="357" y="0"/>
                </a:cxn>
                <a:cxn ang="0">
                  <a:pos x="449" y="0"/>
                </a:cxn>
                <a:cxn ang="0">
                  <a:pos x="542" y="0"/>
                </a:cxn>
                <a:cxn ang="0">
                  <a:pos x="632" y="9"/>
                </a:cxn>
                <a:cxn ang="0">
                  <a:pos x="722" y="0"/>
                </a:cxn>
                <a:cxn ang="0">
                  <a:pos x="810" y="0"/>
                </a:cxn>
                <a:cxn ang="0">
                  <a:pos x="895" y="0"/>
                </a:cxn>
                <a:cxn ang="0">
                  <a:pos x="987" y="0"/>
                </a:cxn>
                <a:cxn ang="0">
                  <a:pos x="1071" y="0"/>
                </a:cxn>
                <a:cxn ang="0">
                  <a:pos x="1163" y="0"/>
                </a:cxn>
                <a:cxn ang="0">
                  <a:pos x="1252" y="0"/>
                </a:cxn>
                <a:cxn ang="0">
                  <a:pos x="1340" y="0"/>
                </a:cxn>
                <a:cxn ang="0">
                  <a:pos x="1432" y="0"/>
                </a:cxn>
                <a:cxn ang="0">
                  <a:pos x="1524" y="0"/>
                </a:cxn>
                <a:cxn ang="0">
                  <a:pos x="1612" y="0"/>
                </a:cxn>
                <a:cxn ang="0">
                  <a:pos x="1704" y="0"/>
                </a:cxn>
                <a:cxn ang="0">
                  <a:pos x="1797" y="0"/>
                </a:cxn>
                <a:cxn ang="0">
                  <a:pos x="1889" y="0"/>
                </a:cxn>
                <a:cxn ang="0">
                  <a:pos x="1973" y="0"/>
                </a:cxn>
                <a:cxn ang="0">
                  <a:pos x="2065" y="0"/>
                </a:cxn>
                <a:cxn ang="0">
                  <a:pos x="2154" y="0"/>
                </a:cxn>
                <a:cxn ang="0">
                  <a:pos x="2246" y="0"/>
                </a:cxn>
                <a:cxn ang="0">
                  <a:pos x="2334" y="0"/>
                </a:cxn>
                <a:cxn ang="0">
                  <a:pos x="2426" y="0"/>
                </a:cxn>
                <a:cxn ang="0">
                  <a:pos x="2518" y="0"/>
                </a:cxn>
                <a:cxn ang="0">
                  <a:pos x="2606" y="0"/>
                </a:cxn>
                <a:cxn ang="0">
                  <a:pos x="2695" y="0"/>
                </a:cxn>
                <a:cxn ang="0">
                  <a:pos x="2783" y="0"/>
                </a:cxn>
                <a:cxn ang="0">
                  <a:pos x="2875" y="0"/>
                </a:cxn>
                <a:cxn ang="0">
                  <a:pos x="2959" y="0"/>
                </a:cxn>
                <a:cxn ang="0">
                  <a:pos x="3044" y="0"/>
                </a:cxn>
                <a:cxn ang="0">
                  <a:pos x="3136" y="0"/>
                </a:cxn>
                <a:cxn ang="0">
                  <a:pos x="3228" y="0"/>
                </a:cxn>
                <a:cxn ang="0">
                  <a:pos x="3320" y="0"/>
                </a:cxn>
                <a:cxn ang="0">
                  <a:pos x="3370" y="30"/>
                </a:cxn>
                <a:cxn ang="0">
                  <a:pos x="3416" y="119"/>
                </a:cxn>
                <a:cxn ang="0">
                  <a:pos x="3462" y="106"/>
                </a:cxn>
                <a:cxn ang="0">
                  <a:pos x="3508" y="68"/>
                </a:cxn>
                <a:cxn ang="0">
                  <a:pos x="3555" y="56"/>
                </a:cxn>
                <a:cxn ang="0">
                  <a:pos x="3601" y="43"/>
                </a:cxn>
                <a:cxn ang="0">
                  <a:pos x="3648" y="40"/>
                </a:cxn>
                <a:cxn ang="0">
                  <a:pos x="3695" y="73"/>
                </a:cxn>
                <a:cxn ang="0">
                  <a:pos x="3741" y="68"/>
                </a:cxn>
                <a:cxn ang="0">
                  <a:pos x="3787" y="39"/>
                </a:cxn>
                <a:cxn ang="0">
                  <a:pos x="3833" y="89"/>
                </a:cxn>
                <a:cxn ang="0">
                  <a:pos x="3881" y="80"/>
                </a:cxn>
                <a:cxn ang="0">
                  <a:pos x="3927" y="182"/>
                </a:cxn>
                <a:cxn ang="0">
                  <a:pos x="3973" y="224"/>
                </a:cxn>
                <a:cxn ang="0">
                  <a:pos x="4019" y="92"/>
                </a:cxn>
                <a:cxn ang="0">
                  <a:pos x="4065" y="140"/>
                </a:cxn>
                <a:cxn ang="0">
                  <a:pos x="4132" y="131"/>
                </a:cxn>
                <a:cxn ang="0">
                  <a:pos x="4221" y="101"/>
                </a:cxn>
                <a:cxn ang="0">
                  <a:pos x="4309" y="111"/>
                </a:cxn>
                <a:cxn ang="0">
                  <a:pos x="4527" y="233"/>
                </a:cxn>
                <a:cxn ang="0">
                  <a:pos x="4807" y="177"/>
                </a:cxn>
                <a:cxn ang="0">
                  <a:pos x="5104" y="137"/>
                </a:cxn>
                <a:cxn ang="0">
                  <a:pos x="5389" y="270"/>
                </a:cxn>
                <a:cxn ang="0">
                  <a:pos x="5674" y="124"/>
                </a:cxn>
                <a:cxn ang="0">
                  <a:pos x="5961" y="156"/>
                </a:cxn>
              </a:cxnLst>
              <a:rect l="0" t="0" r="r" b="b"/>
              <a:pathLst>
                <a:path w="6349" h="267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9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1" y="0"/>
                  </a:lnTo>
                  <a:lnTo>
                    <a:pt x="265" y="0"/>
                  </a:lnTo>
                  <a:lnTo>
                    <a:pt x="269" y="0"/>
                  </a:lnTo>
                  <a:lnTo>
                    <a:pt x="273" y="0"/>
                  </a:lnTo>
                  <a:lnTo>
                    <a:pt x="277" y="0"/>
                  </a:lnTo>
                  <a:lnTo>
                    <a:pt x="281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8" y="0"/>
                  </a:lnTo>
                  <a:lnTo>
                    <a:pt x="342" y="0"/>
                  </a:lnTo>
                  <a:lnTo>
                    <a:pt x="346" y="0"/>
                  </a:lnTo>
                  <a:lnTo>
                    <a:pt x="350" y="0"/>
                  </a:lnTo>
                  <a:lnTo>
                    <a:pt x="354" y="0"/>
                  </a:lnTo>
                  <a:lnTo>
                    <a:pt x="357" y="0"/>
                  </a:lnTo>
                  <a:lnTo>
                    <a:pt x="361" y="0"/>
                  </a:lnTo>
                  <a:lnTo>
                    <a:pt x="365" y="0"/>
                  </a:lnTo>
                  <a:lnTo>
                    <a:pt x="369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3" y="0"/>
                  </a:lnTo>
                  <a:lnTo>
                    <a:pt x="407" y="0"/>
                  </a:lnTo>
                  <a:lnTo>
                    <a:pt x="411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22" y="0"/>
                  </a:lnTo>
                  <a:lnTo>
                    <a:pt x="426" y="0"/>
                  </a:lnTo>
                  <a:lnTo>
                    <a:pt x="430" y="0"/>
                  </a:lnTo>
                  <a:lnTo>
                    <a:pt x="434" y="0"/>
                  </a:lnTo>
                  <a:lnTo>
                    <a:pt x="438" y="0"/>
                  </a:lnTo>
                  <a:lnTo>
                    <a:pt x="442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8" y="0"/>
                  </a:lnTo>
                  <a:lnTo>
                    <a:pt x="472" y="0"/>
                  </a:lnTo>
                  <a:lnTo>
                    <a:pt x="476" y="0"/>
                  </a:lnTo>
                  <a:lnTo>
                    <a:pt x="480" y="0"/>
                  </a:lnTo>
                  <a:lnTo>
                    <a:pt x="484" y="0"/>
                  </a:lnTo>
                  <a:lnTo>
                    <a:pt x="488" y="0"/>
                  </a:lnTo>
                  <a:lnTo>
                    <a:pt x="492" y="0"/>
                  </a:lnTo>
                  <a:lnTo>
                    <a:pt x="496" y="0"/>
                  </a:lnTo>
                  <a:lnTo>
                    <a:pt x="499" y="0"/>
                  </a:lnTo>
                  <a:lnTo>
                    <a:pt x="503" y="0"/>
                  </a:lnTo>
                  <a:lnTo>
                    <a:pt x="507" y="0"/>
                  </a:lnTo>
                  <a:lnTo>
                    <a:pt x="511" y="0"/>
                  </a:lnTo>
                  <a:lnTo>
                    <a:pt x="515" y="0"/>
                  </a:lnTo>
                  <a:lnTo>
                    <a:pt x="519" y="0"/>
                  </a:lnTo>
                  <a:lnTo>
                    <a:pt x="522" y="0"/>
                  </a:lnTo>
                  <a:lnTo>
                    <a:pt x="526" y="0"/>
                  </a:lnTo>
                  <a:lnTo>
                    <a:pt x="530" y="0"/>
                  </a:lnTo>
                  <a:lnTo>
                    <a:pt x="534" y="0"/>
                  </a:lnTo>
                  <a:lnTo>
                    <a:pt x="538" y="0"/>
                  </a:lnTo>
                  <a:lnTo>
                    <a:pt x="542" y="0"/>
                  </a:lnTo>
                  <a:lnTo>
                    <a:pt x="545" y="0"/>
                  </a:lnTo>
                  <a:lnTo>
                    <a:pt x="549" y="0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61" y="0"/>
                  </a:lnTo>
                  <a:lnTo>
                    <a:pt x="565" y="0"/>
                  </a:lnTo>
                  <a:lnTo>
                    <a:pt x="568" y="0"/>
                  </a:lnTo>
                  <a:lnTo>
                    <a:pt x="572" y="0"/>
                  </a:lnTo>
                  <a:lnTo>
                    <a:pt x="576" y="0"/>
                  </a:lnTo>
                  <a:lnTo>
                    <a:pt x="580" y="0"/>
                  </a:lnTo>
                  <a:lnTo>
                    <a:pt x="584" y="0"/>
                  </a:lnTo>
                  <a:lnTo>
                    <a:pt x="587" y="0"/>
                  </a:lnTo>
                  <a:lnTo>
                    <a:pt x="591" y="0"/>
                  </a:lnTo>
                  <a:lnTo>
                    <a:pt x="595" y="0"/>
                  </a:lnTo>
                  <a:lnTo>
                    <a:pt x="599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18" y="0"/>
                  </a:lnTo>
                  <a:lnTo>
                    <a:pt x="622" y="0"/>
                  </a:lnTo>
                  <a:lnTo>
                    <a:pt x="626" y="0"/>
                  </a:lnTo>
                  <a:lnTo>
                    <a:pt x="630" y="0"/>
                  </a:lnTo>
                  <a:lnTo>
                    <a:pt x="632" y="9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1" y="0"/>
                  </a:lnTo>
                  <a:lnTo>
                    <a:pt x="645" y="0"/>
                  </a:lnTo>
                  <a:lnTo>
                    <a:pt x="649" y="0"/>
                  </a:lnTo>
                  <a:lnTo>
                    <a:pt x="653" y="0"/>
                  </a:lnTo>
                  <a:lnTo>
                    <a:pt x="657" y="0"/>
                  </a:lnTo>
                  <a:lnTo>
                    <a:pt x="661" y="0"/>
                  </a:lnTo>
                  <a:lnTo>
                    <a:pt x="664" y="0"/>
                  </a:lnTo>
                  <a:lnTo>
                    <a:pt x="668" y="0"/>
                  </a:lnTo>
                  <a:lnTo>
                    <a:pt x="672" y="0"/>
                  </a:lnTo>
                  <a:lnTo>
                    <a:pt x="676" y="0"/>
                  </a:lnTo>
                  <a:lnTo>
                    <a:pt x="680" y="0"/>
                  </a:lnTo>
                  <a:lnTo>
                    <a:pt x="684" y="0"/>
                  </a:lnTo>
                  <a:lnTo>
                    <a:pt x="687" y="0"/>
                  </a:lnTo>
                  <a:lnTo>
                    <a:pt x="691" y="0"/>
                  </a:lnTo>
                  <a:lnTo>
                    <a:pt x="695" y="0"/>
                  </a:lnTo>
                  <a:lnTo>
                    <a:pt x="699" y="0"/>
                  </a:lnTo>
                  <a:lnTo>
                    <a:pt x="703" y="0"/>
                  </a:lnTo>
                  <a:lnTo>
                    <a:pt x="706" y="0"/>
                  </a:lnTo>
                  <a:lnTo>
                    <a:pt x="710" y="0"/>
                  </a:lnTo>
                  <a:lnTo>
                    <a:pt x="714" y="0"/>
                  </a:lnTo>
                  <a:lnTo>
                    <a:pt x="718" y="0"/>
                  </a:lnTo>
                  <a:lnTo>
                    <a:pt x="722" y="0"/>
                  </a:lnTo>
                  <a:lnTo>
                    <a:pt x="726" y="0"/>
                  </a:lnTo>
                  <a:lnTo>
                    <a:pt x="729" y="0"/>
                  </a:lnTo>
                  <a:lnTo>
                    <a:pt x="733" y="0"/>
                  </a:lnTo>
                  <a:lnTo>
                    <a:pt x="737" y="0"/>
                  </a:lnTo>
                  <a:lnTo>
                    <a:pt x="741" y="0"/>
                  </a:lnTo>
                  <a:lnTo>
                    <a:pt x="745" y="0"/>
                  </a:lnTo>
                  <a:lnTo>
                    <a:pt x="749" y="0"/>
                  </a:lnTo>
                  <a:lnTo>
                    <a:pt x="753" y="0"/>
                  </a:lnTo>
                  <a:lnTo>
                    <a:pt x="757" y="0"/>
                  </a:lnTo>
                  <a:lnTo>
                    <a:pt x="760" y="0"/>
                  </a:lnTo>
                  <a:lnTo>
                    <a:pt x="764" y="0"/>
                  </a:lnTo>
                  <a:lnTo>
                    <a:pt x="768" y="0"/>
                  </a:lnTo>
                  <a:lnTo>
                    <a:pt x="772" y="0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3" y="0"/>
                  </a:lnTo>
                  <a:lnTo>
                    <a:pt x="787" y="0"/>
                  </a:lnTo>
                  <a:lnTo>
                    <a:pt x="791" y="0"/>
                  </a:lnTo>
                  <a:lnTo>
                    <a:pt x="795" y="0"/>
                  </a:lnTo>
                  <a:lnTo>
                    <a:pt x="799" y="0"/>
                  </a:lnTo>
                  <a:lnTo>
                    <a:pt x="803" y="3"/>
                  </a:lnTo>
                  <a:lnTo>
                    <a:pt x="805" y="0"/>
                  </a:lnTo>
                  <a:lnTo>
                    <a:pt x="806" y="0"/>
                  </a:lnTo>
                  <a:lnTo>
                    <a:pt x="810" y="0"/>
                  </a:lnTo>
                  <a:lnTo>
                    <a:pt x="814" y="0"/>
                  </a:lnTo>
                  <a:lnTo>
                    <a:pt x="818" y="0"/>
                  </a:lnTo>
                  <a:lnTo>
                    <a:pt x="822" y="0"/>
                  </a:lnTo>
                  <a:lnTo>
                    <a:pt x="826" y="0"/>
                  </a:lnTo>
                  <a:lnTo>
                    <a:pt x="829" y="0"/>
                  </a:lnTo>
                  <a:lnTo>
                    <a:pt x="833" y="0"/>
                  </a:lnTo>
                  <a:lnTo>
                    <a:pt x="837" y="0"/>
                  </a:lnTo>
                  <a:lnTo>
                    <a:pt x="841" y="0"/>
                  </a:lnTo>
                  <a:lnTo>
                    <a:pt x="845" y="0"/>
                  </a:lnTo>
                  <a:lnTo>
                    <a:pt x="849" y="0"/>
                  </a:lnTo>
                  <a:lnTo>
                    <a:pt x="852" y="7"/>
                  </a:lnTo>
                  <a:lnTo>
                    <a:pt x="854" y="0"/>
                  </a:lnTo>
                  <a:lnTo>
                    <a:pt x="856" y="0"/>
                  </a:lnTo>
                  <a:lnTo>
                    <a:pt x="860" y="2"/>
                  </a:lnTo>
                  <a:lnTo>
                    <a:pt x="862" y="0"/>
                  </a:lnTo>
                  <a:lnTo>
                    <a:pt x="864" y="0"/>
                  </a:lnTo>
                  <a:lnTo>
                    <a:pt x="868" y="0"/>
                  </a:lnTo>
                  <a:lnTo>
                    <a:pt x="871" y="0"/>
                  </a:lnTo>
                  <a:lnTo>
                    <a:pt x="875" y="0"/>
                  </a:lnTo>
                  <a:lnTo>
                    <a:pt x="879" y="0"/>
                  </a:lnTo>
                  <a:lnTo>
                    <a:pt x="883" y="0"/>
                  </a:lnTo>
                  <a:lnTo>
                    <a:pt x="887" y="0"/>
                  </a:lnTo>
                  <a:lnTo>
                    <a:pt x="891" y="0"/>
                  </a:lnTo>
                  <a:lnTo>
                    <a:pt x="895" y="0"/>
                  </a:lnTo>
                  <a:lnTo>
                    <a:pt x="899" y="0"/>
                  </a:lnTo>
                  <a:lnTo>
                    <a:pt x="902" y="0"/>
                  </a:lnTo>
                  <a:lnTo>
                    <a:pt x="906" y="0"/>
                  </a:lnTo>
                  <a:lnTo>
                    <a:pt x="910" y="0"/>
                  </a:lnTo>
                  <a:lnTo>
                    <a:pt x="914" y="0"/>
                  </a:lnTo>
                  <a:lnTo>
                    <a:pt x="918" y="0"/>
                  </a:lnTo>
                  <a:lnTo>
                    <a:pt x="922" y="0"/>
                  </a:lnTo>
                  <a:lnTo>
                    <a:pt x="925" y="0"/>
                  </a:lnTo>
                  <a:lnTo>
                    <a:pt x="929" y="0"/>
                  </a:lnTo>
                  <a:lnTo>
                    <a:pt x="933" y="0"/>
                  </a:lnTo>
                  <a:lnTo>
                    <a:pt x="937" y="0"/>
                  </a:lnTo>
                  <a:lnTo>
                    <a:pt x="941" y="0"/>
                  </a:lnTo>
                  <a:lnTo>
                    <a:pt x="945" y="0"/>
                  </a:lnTo>
                  <a:lnTo>
                    <a:pt x="948" y="0"/>
                  </a:lnTo>
                  <a:lnTo>
                    <a:pt x="952" y="0"/>
                  </a:lnTo>
                  <a:lnTo>
                    <a:pt x="956" y="0"/>
                  </a:lnTo>
                  <a:lnTo>
                    <a:pt x="960" y="0"/>
                  </a:lnTo>
                  <a:lnTo>
                    <a:pt x="964" y="0"/>
                  </a:lnTo>
                  <a:lnTo>
                    <a:pt x="968" y="0"/>
                  </a:lnTo>
                  <a:lnTo>
                    <a:pt x="971" y="0"/>
                  </a:lnTo>
                  <a:lnTo>
                    <a:pt x="975" y="0"/>
                  </a:lnTo>
                  <a:lnTo>
                    <a:pt x="979" y="0"/>
                  </a:lnTo>
                  <a:lnTo>
                    <a:pt x="983" y="0"/>
                  </a:lnTo>
                  <a:lnTo>
                    <a:pt x="987" y="0"/>
                  </a:lnTo>
                  <a:lnTo>
                    <a:pt x="990" y="0"/>
                  </a:lnTo>
                  <a:lnTo>
                    <a:pt x="994" y="0"/>
                  </a:lnTo>
                  <a:lnTo>
                    <a:pt x="998" y="0"/>
                  </a:lnTo>
                  <a:lnTo>
                    <a:pt x="1002" y="0"/>
                  </a:lnTo>
                  <a:lnTo>
                    <a:pt x="1006" y="0"/>
                  </a:lnTo>
                  <a:lnTo>
                    <a:pt x="1010" y="7"/>
                  </a:lnTo>
                  <a:lnTo>
                    <a:pt x="1011" y="0"/>
                  </a:lnTo>
                  <a:lnTo>
                    <a:pt x="1013" y="0"/>
                  </a:lnTo>
                  <a:lnTo>
                    <a:pt x="1017" y="0"/>
                  </a:lnTo>
                  <a:lnTo>
                    <a:pt x="1021" y="0"/>
                  </a:lnTo>
                  <a:lnTo>
                    <a:pt x="1025" y="5"/>
                  </a:lnTo>
                  <a:lnTo>
                    <a:pt x="1027" y="0"/>
                  </a:lnTo>
                  <a:lnTo>
                    <a:pt x="1029" y="0"/>
                  </a:lnTo>
                  <a:lnTo>
                    <a:pt x="1033" y="0"/>
                  </a:lnTo>
                  <a:lnTo>
                    <a:pt x="1037" y="0"/>
                  </a:lnTo>
                  <a:lnTo>
                    <a:pt x="1041" y="0"/>
                  </a:lnTo>
                  <a:lnTo>
                    <a:pt x="1044" y="0"/>
                  </a:lnTo>
                  <a:lnTo>
                    <a:pt x="1048" y="0"/>
                  </a:lnTo>
                  <a:lnTo>
                    <a:pt x="1052" y="0"/>
                  </a:lnTo>
                  <a:lnTo>
                    <a:pt x="1056" y="0"/>
                  </a:lnTo>
                  <a:lnTo>
                    <a:pt x="1060" y="0"/>
                  </a:lnTo>
                  <a:lnTo>
                    <a:pt x="1064" y="0"/>
                  </a:lnTo>
                  <a:lnTo>
                    <a:pt x="1067" y="0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9" y="0"/>
                  </a:lnTo>
                  <a:lnTo>
                    <a:pt x="1083" y="0"/>
                  </a:lnTo>
                  <a:lnTo>
                    <a:pt x="1087" y="0"/>
                  </a:lnTo>
                  <a:lnTo>
                    <a:pt x="1090" y="0"/>
                  </a:lnTo>
                  <a:lnTo>
                    <a:pt x="1094" y="0"/>
                  </a:lnTo>
                  <a:lnTo>
                    <a:pt x="1098" y="0"/>
                  </a:lnTo>
                  <a:lnTo>
                    <a:pt x="1102" y="0"/>
                  </a:lnTo>
                  <a:lnTo>
                    <a:pt x="1106" y="0"/>
                  </a:lnTo>
                  <a:lnTo>
                    <a:pt x="1110" y="0"/>
                  </a:lnTo>
                  <a:lnTo>
                    <a:pt x="1113" y="0"/>
                  </a:lnTo>
                  <a:lnTo>
                    <a:pt x="1117" y="0"/>
                  </a:lnTo>
                  <a:lnTo>
                    <a:pt x="1121" y="0"/>
                  </a:lnTo>
                  <a:lnTo>
                    <a:pt x="1125" y="0"/>
                  </a:lnTo>
                  <a:lnTo>
                    <a:pt x="1129" y="0"/>
                  </a:lnTo>
                  <a:lnTo>
                    <a:pt x="1132" y="0"/>
                  </a:lnTo>
                  <a:lnTo>
                    <a:pt x="1136" y="0"/>
                  </a:lnTo>
                  <a:lnTo>
                    <a:pt x="1140" y="0"/>
                  </a:lnTo>
                  <a:lnTo>
                    <a:pt x="1144" y="0"/>
                  </a:lnTo>
                  <a:lnTo>
                    <a:pt x="1148" y="0"/>
                  </a:lnTo>
                  <a:lnTo>
                    <a:pt x="1152" y="0"/>
                  </a:lnTo>
                  <a:lnTo>
                    <a:pt x="1155" y="0"/>
                  </a:lnTo>
                  <a:lnTo>
                    <a:pt x="1159" y="0"/>
                  </a:lnTo>
                  <a:lnTo>
                    <a:pt x="1163" y="0"/>
                  </a:lnTo>
                  <a:lnTo>
                    <a:pt x="1167" y="0"/>
                  </a:lnTo>
                  <a:lnTo>
                    <a:pt x="1171" y="0"/>
                  </a:lnTo>
                  <a:lnTo>
                    <a:pt x="1175" y="0"/>
                  </a:lnTo>
                  <a:lnTo>
                    <a:pt x="1179" y="0"/>
                  </a:lnTo>
                  <a:lnTo>
                    <a:pt x="1183" y="0"/>
                  </a:lnTo>
                  <a:lnTo>
                    <a:pt x="1186" y="5"/>
                  </a:lnTo>
                  <a:lnTo>
                    <a:pt x="1188" y="0"/>
                  </a:lnTo>
                  <a:lnTo>
                    <a:pt x="1190" y="0"/>
                  </a:lnTo>
                  <a:lnTo>
                    <a:pt x="1194" y="0"/>
                  </a:lnTo>
                  <a:lnTo>
                    <a:pt x="1198" y="0"/>
                  </a:lnTo>
                  <a:lnTo>
                    <a:pt x="1202" y="0"/>
                  </a:lnTo>
                  <a:lnTo>
                    <a:pt x="1206" y="0"/>
                  </a:lnTo>
                  <a:lnTo>
                    <a:pt x="1209" y="0"/>
                  </a:lnTo>
                  <a:lnTo>
                    <a:pt x="1213" y="0"/>
                  </a:lnTo>
                  <a:lnTo>
                    <a:pt x="1217" y="0"/>
                  </a:lnTo>
                  <a:lnTo>
                    <a:pt x="1221" y="0"/>
                  </a:lnTo>
                  <a:lnTo>
                    <a:pt x="1225" y="0"/>
                  </a:lnTo>
                  <a:lnTo>
                    <a:pt x="1229" y="0"/>
                  </a:lnTo>
                  <a:lnTo>
                    <a:pt x="1232" y="0"/>
                  </a:lnTo>
                  <a:lnTo>
                    <a:pt x="1236" y="0"/>
                  </a:lnTo>
                  <a:lnTo>
                    <a:pt x="1240" y="0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52" y="0"/>
                  </a:lnTo>
                  <a:lnTo>
                    <a:pt x="1255" y="0"/>
                  </a:lnTo>
                  <a:lnTo>
                    <a:pt x="1259" y="0"/>
                  </a:lnTo>
                  <a:lnTo>
                    <a:pt x="1263" y="0"/>
                  </a:lnTo>
                  <a:lnTo>
                    <a:pt x="1267" y="0"/>
                  </a:lnTo>
                  <a:lnTo>
                    <a:pt x="1271" y="0"/>
                  </a:lnTo>
                  <a:lnTo>
                    <a:pt x="1275" y="0"/>
                  </a:lnTo>
                  <a:lnTo>
                    <a:pt x="1278" y="0"/>
                  </a:lnTo>
                  <a:lnTo>
                    <a:pt x="1282" y="0"/>
                  </a:lnTo>
                  <a:lnTo>
                    <a:pt x="1286" y="0"/>
                  </a:lnTo>
                  <a:lnTo>
                    <a:pt x="1290" y="0"/>
                  </a:lnTo>
                  <a:lnTo>
                    <a:pt x="1294" y="0"/>
                  </a:lnTo>
                  <a:lnTo>
                    <a:pt x="1297" y="0"/>
                  </a:lnTo>
                  <a:lnTo>
                    <a:pt x="1301" y="0"/>
                  </a:lnTo>
                  <a:lnTo>
                    <a:pt x="1306" y="0"/>
                  </a:lnTo>
                  <a:lnTo>
                    <a:pt x="1309" y="0"/>
                  </a:lnTo>
                  <a:lnTo>
                    <a:pt x="1313" y="0"/>
                  </a:lnTo>
                  <a:lnTo>
                    <a:pt x="1317" y="0"/>
                  </a:lnTo>
                  <a:lnTo>
                    <a:pt x="1321" y="0"/>
                  </a:lnTo>
                  <a:lnTo>
                    <a:pt x="1325" y="0"/>
                  </a:lnTo>
                  <a:lnTo>
                    <a:pt x="1328" y="0"/>
                  </a:lnTo>
                  <a:lnTo>
                    <a:pt x="1332" y="0"/>
                  </a:lnTo>
                  <a:lnTo>
                    <a:pt x="1334" y="18"/>
                  </a:lnTo>
                  <a:lnTo>
                    <a:pt x="1336" y="0"/>
                  </a:lnTo>
                  <a:lnTo>
                    <a:pt x="1340" y="0"/>
                  </a:lnTo>
                  <a:lnTo>
                    <a:pt x="1344" y="0"/>
                  </a:lnTo>
                  <a:lnTo>
                    <a:pt x="1348" y="0"/>
                  </a:lnTo>
                  <a:lnTo>
                    <a:pt x="1351" y="0"/>
                  </a:lnTo>
                  <a:lnTo>
                    <a:pt x="1355" y="0"/>
                  </a:lnTo>
                  <a:lnTo>
                    <a:pt x="1359" y="0"/>
                  </a:lnTo>
                  <a:lnTo>
                    <a:pt x="1363" y="0"/>
                  </a:lnTo>
                  <a:lnTo>
                    <a:pt x="1367" y="0"/>
                  </a:lnTo>
                  <a:lnTo>
                    <a:pt x="1371" y="0"/>
                  </a:lnTo>
                  <a:lnTo>
                    <a:pt x="1374" y="0"/>
                  </a:lnTo>
                  <a:lnTo>
                    <a:pt x="1378" y="0"/>
                  </a:lnTo>
                  <a:lnTo>
                    <a:pt x="1382" y="0"/>
                  </a:lnTo>
                  <a:lnTo>
                    <a:pt x="1386" y="0"/>
                  </a:lnTo>
                  <a:lnTo>
                    <a:pt x="1390" y="0"/>
                  </a:lnTo>
                  <a:lnTo>
                    <a:pt x="1394" y="0"/>
                  </a:lnTo>
                  <a:lnTo>
                    <a:pt x="1397" y="0"/>
                  </a:lnTo>
                  <a:lnTo>
                    <a:pt x="1401" y="0"/>
                  </a:lnTo>
                  <a:lnTo>
                    <a:pt x="1405" y="0"/>
                  </a:lnTo>
                  <a:lnTo>
                    <a:pt x="1409" y="0"/>
                  </a:lnTo>
                  <a:lnTo>
                    <a:pt x="1413" y="0"/>
                  </a:lnTo>
                  <a:lnTo>
                    <a:pt x="1417" y="0"/>
                  </a:lnTo>
                  <a:lnTo>
                    <a:pt x="1420" y="0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2" y="0"/>
                  </a:lnTo>
                  <a:lnTo>
                    <a:pt x="1436" y="0"/>
                  </a:lnTo>
                  <a:lnTo>
                    <a:pt x="1439" y="0"/>
                  </a:lnTo>
                  <a:lnTo>
                    <a:pt x="1444" y="0"/>
                  </a:lnTo>
                  <a:lnTo>
                    <a:pt x="1448" y="0"/>
                  </a:lnTo>
                  <a:lnTo>
                    <a:pt x="1451" y="0"/>
                  </a:lnTo>
                  <a:lnTo>
                    <a:pt x="1455" y="0"/>
                  </a:lnTo>
                  <a:lnTo>
                    <a:pt x="1459" y="0"/>
                  </a:lnTo>
                  <a:lnTo>
                    <a:pt x="1463" y="0"/>
                  </a:lnTo>
                  <a:lnTo>
                    <a:pt x="1467" y="0"/>
                  </a:lnTo>
                  <a:lnTo>
                    <a:pt x="1470" y="0"/>
                  </a:lnTo>
                  <a:lnTo>
                    <a:pt x="1474" y="0"/>
                  </a:lnTo>
                  <a:lnTo>
                    <a:pt x="1478" y="0"/>
                  </a:lnTo>
                  <a:lnTo>
                    <a:pt x="1482" y="0"/>
                  </a:lnTo>
                  <a:lnTo>
                    <a:pt x="1486" y="0"/>
                  </a:lnTo>
                  <a:lnTo>
                    <a:pt x="1490" y="0"/>
                  </a:lnTo>
                  <a:lnTo>
                    <a:pt x="1493" y="0"/>
                  </a:lnTo>
                  <a:lnTo>
                    <a:pt x="1497" y="0"/>
                  </a:lnTo>
                  <a:lnTo>
                    <a:pt x="1501" y="0"/>
                  </a:lnTo>
                  <a:lnTo>
                    <a:pt x="1505" y="0"/>
                  </a:lnTo>
                  <a:lnTo>
                    <a:pt x="1509" y="0"/>
                  </a:lnTo>
                  <a:lnTo>
                    <a:pt x="1513" y="0"/>
                  </a:lnTo>
                  <a:lnTo>
                    <a:pt x="1516" y="0"/>
                  </a:lnTo>
                  <a:lnTo>
                    <a:pt x="1520" y="0"/>
                  </a:lnTo>
                  <a:lnTo>
                    <a:pt x="1524" y="0"/>
                  </a:lnTo>
                  <a:lnTo>
                    <a:pt x="1528" y="0"/>
                  </a:lnTo>
                  <a:lnTo>
                    <a:pt x="1532" y="0"/>
                  </a:lnTo>
                  <a:lnTo>
                    <a:pt x="1536" y="0"/>
                  </a:lnTo>
                  <a:lnTo>
                    <a:pt x="1539" y="0"/>
                  </a:lnTo>
                  <a:lnTo>
                    <a:pt x="1543" y="0"/>
                  </a:lnTo>
                  <a:lnTo>
                    <a:pt x="1547" y="0"/>
                  </a:lnTo>
                  <a:lnTo>
                    <a:pt x="1551" y="0"/>
                  </a:lnTo>
                  <a:lnTo>
                    <a:pt x="1553" y="7"/>
                  </a:lnTo>
                  <a:lnTo>
                    <a:pt x="1555" y="0"/>
                  </a:lnTo>
                  <a:lnTo>
                    <a:pt x="1559" y="0"/>
                  </a:lnTo>
                  <a:lnTo>
                    <a:pt x="1562" y="0"/>
                  </a:lnTo>
                  <a:lnTo>
                    <a:pt x="1566" y="0"/>
                  </a:lnTo>
                  <a:lnTo>
                    <a:pt x="1570" y="0"/>
                  </a:lnTo>
                  <a:lnTo>
                    <a:pt x="1574" y="0"/>
                  </a:lnTo>
                  <a:lnTo>
                    <a:pt x="1578" y="0"/>
                  </a:lnTo>
                  <a:lnTo>
                    <a:pt x="1582" y="0"/>
                  </a:lnTo>
                  <a:lnTo>
                    <a:pt x="1586" y="0"/>
                  </a:lnTo>
                  <a:lnTo>
                    <a:pt x="1590" y="0"/>
                  </a:lnTo>
                  <a:lnTo>
                    <a:pt x="1593" y="0"/>
                  </a:lnTo>
                  <a:lnTo>
                    <a:pt x="1597" y="0"/>
                  </a:lnTo>
                  <a:lnTo>
                    <a:pt x="1601" y="0"/>
                  </a:lnTo>
                  <a:lnTo>
                    <a:pt x="1605" y="0"/>
                  </a:lnTo>
                  <a:lnTo>
                    <a:pt x="1609" y="0"/>
                  </a:lnTo>
                  <a:lnTo>
                    <a:pt x="1612" y="0"/>
                  </a:lnTo>
                  <a:lnTo>
                    <a:pt x="1616" y="0"/>
                  </a:lnTo>
                  <a:lnTo>
                    <a:pt x="1620" y="0"/>
                  </a:lnTo>
                  <a:lnTo>
                    <a:pt x="1624" y="0"/>
                  </a:lnTo>
                  <a:lnTo>
                    <a:pt x="1628" y="0"/>
                  </a:lnTo>
                  <a:lnTo>
                    <a:pt x="1632" y="0"/>
                  </a:lnTo>
                  <a:lnTo>
                    <a:pt x="1635" y="0"/>
                  </a:lnTo>
                  <a:lnTo>
                    <a:pt x="1639" y="0"/>
                  </a:lnTo>
                  <a:lnTo>
                    <a:pt x="1643" y="0"/>
                  </a:lnTo>
                  <a:lnTo>
                    <a:pt x="1647" y="0"/>
                  </a:lnTo>
                  <a:lnTo>
                    <a:pt x="1651" y="0"/>
                  </a:lnTo>
                  <a:lnTo>
                    <a:pt x="1655" y="0"/>
                  </a:lnTo>
                  <a:lnTo>
                    <a:pt x="1658" y="0"/>
                  </a:lnTo>
                  <a:lnTo>
                    <a:pt x="1662" y="0"/>
                  </a:lnTo>
                  <a:lnTo>
                    <a:pt x="1666" y="0"/>
                  </a:lnTo>
                  <a:lnTo>
                    <a:pt x="1670" y="0"/>
                  </a:lnTo>
                  <a:lnTo>
                    <a:pt x="1674" y="0"/>
                  </a:lnTo>
                  <a:lnTo>
                    <a:pt x="1678" y="0"/>
                  </a:lnTo>
                  <a:lnTo>
                    <a:pt x="1681" y="0"/>
                  </a:lnTo>
                  <a:lnTo>
                    <a:pt x="1685" y="0"/>
                  </a:lnTo>
                  <a:lnTo>
                    <a:pt x="1689" y="0"/>
                  </a:lnTo>
                  <a:lnTo>
                    <a:pt x="1693" y="0"/>
                  </a:lnTo>
                  <a:lnTo>
                    <a:pt x="1697" y="0"/>
                  </a:lnTo>
                  <a:lnTo>
                    <a:pt x="1701" y="0"/>
                  </a:lnTo>
                  <a:lnTo>
                    <a:pt x="1704" y="0"/>
                  </a:lnTo>
                  <a:lnTo>
                    <a:pt x="1708" y="0"/>
                  </a:lnTo>
                  <a:lnTo>
                    <a:pt x="1712" y="0"/>
                  </a:lnTo>
                  <a:lnTo>
                    <a:pt x="1716" y="0"/>
                  </a:lnTo>
                  <a:lnTo>
                    <a:pt x="1720" y="0"/>
                  </a:lnTo>
                  <a:lnTo>
                    <a:pt x="1724" y="0"/>
                  </a:lnTo>
                  <a:lnTo>
                    <a:pt x="1728" y="0"/>
                  </a:lnTo>
                  <a:lnTo>
                    <a:pt x="1732" y="0"/>
                  </a:lnTo>
                  <a:lnTo>
                    <a:pt x="1735" y="0"/>
                  </a:lnTo>
                  <a:lnTo>
                    <a:pt x="1739" y="0"/>
                  </a:lnTo>
                  <a:lnTo>
                    <a:pt x="1743" y="0"/>
                  </a:lnTo>
                  <a:lnTo>
                    <a:pt x="1747" y="0"/>
                  </a:lnTo>
                  <a:lnTo>
                    <a:pt x="1751" y="0"/>
                  </a:lnTo>
                  <a:lnTo>
                    <a:pt x="1754" y="0"/>
                  </a:lnTo>
                  <a:lnTo>
                    <a:pt x="1758" y="0"/>
                  </a:lnTo>
                  <a:lnTo>
                    <a:pt x="1762" y="0"/>
                  </a:lnTo>
                  <a:lnTo>
                    <a:pt x="1766" y="0"/>
                  </a:lnTo>
                  <a:lnTo>
                    <a:pt x="1770" y="0"/>
                  </a:lnTo>
                  <a:lnTo>
                    <a:pt x="1774" y="0"/>
                  </a:lnTo>
                  <a:lnTo>
                    <a:pt x="1777" y="0"/>
                  </a:lnTo>
                  <a:lnTo>
                    <a:pt x="1781" y="0"/>
                  </a:lnTo>
                  <a:lnTo>
                    <a:pt x="1785" y="0"/>
                  </a:lnTo>
                  <a:lnTo>
                    <a:pt x="1789" y="0"/>
                  </a:lnTo>
                  <a:lnTo>
                    <a:pt x="1793" y="0"/>
                  </a:lnTo>
                  <a:lnTo>
                    <a:pt x="1797" y="0"/>
                  </a:lnTo>
                  <a:lnTo>
                    <a:pt x="1800" y="0"/>
                  </a:lnTo>
                  <a:lnTo>
                    <a:pt x="1804" y="0"/>
                  </a:lnTo>
                  <a:lnTo>
                    <a:pt x="1808" y="0"/>
                  </a:lnTo>
                  <a:lnTo>
                    <a:pt x="1812" y="0"/>
                  </a:lnTo>
                  <a:lnTo>
                    <a:pt x="1816" y="0"/>
                  </a:lnTo>
                  <a:lnTo>
                    <a:pt x="1820" y="0"/>
                  </a:lnTo>
                  <a:lnTo>
                    <a:pt x="1823" y="0"/>
                  </a:lnTo>
                  <a:lnTo>
                    <a:pt x="1827" y="0"/>
                  </a:lnTo>
                  <a:lnTo>
                    <a:pt x="1831" y="0"/>
                  </a:lnTo>
                  <a:lnTo>
                    <a:pt x="1835" y="0"/>
                  </a:lnTo>
                  <a:lnTo>
                    <a:pt x="1839" y="0"/>
                  </a:lnTo>
                  <a:lnTo>
                    <a:pt x="1843" y="0"/>
                  </a:lnTo>
                  <a:lnTo>
                    <a:pt x="1846" y="0"/>
                  </a:lnTo>
                  <a:lnTo>
                    <a:pt x="1850" y="0"/>
                  </a:lnTo>
                  <a:lnTo>
                    <a:pt x="1854" y="0"/>
                  </a:lnTo>
                  <a:lnTo>
                    <a:pt x="1858" y="0"/>
                  </a:lnTo>
                  <a:lnTo>
                    <a:pt x="1862" y="0"/>
                  </a:lnTo>
                  <a:lnTo>
                    <a:pt x="1866" y="0"/>
                  </a:lnTo>
                  <a:lnTo>
                    <a:pt x="1870" y="0"/>
                  </a:lnTo>
                  <a:lnTo>
                    <a:pt x="1874" y="0"/>
                  </a:lnTo>
                  <a:lnTo>
                    <a:pt x="1877" y="0"/>
                  </a:lnTo>
                  <a:lnTo>
                    <a:pt x="1881" y="0"/>
                  </a:lnTo>
                  <a:lnTo>
                    <a:pt x="1885" y="0"/>
                  </a:lnTo>
                  <a:lnTo>
                    <a:pt x="1889" y="0"/>
                  </a:lnTo>
                  <a:lnTo>
                    <a:pt x="1893" y="0"/>
                  </a:lnTo>
                  <a:lnTo>
                    <a:pt x="1896" y="0"/>
                  </a:lnTo>
                  <a:lnTo>
                    <a:pt x="1900" y="0"/>
                  </a:lnTo>
                  <a:lnTo>
                    <a:pt x="1904" y="0"/>
                  </a:lnTo>
                  <a:lnTo>
                    <a:pt x="1908" y="0"/>
                  </a:lnTo>
                  <a:lnTo>
                    <a:pt x="1912" y="0"/>
                  </a:lnTo>
                  <a:lnTo>
                    <a:pt x="1916" y="0"/>
                  </a:lnTo>
                  <a:lnTo>
                    <a:pt x="1918" y="9"/>
                  </a:lnTo>
                  <a:lnTo>
                    <a:pt x="1919" y="0"/>
                  </a:lnTo>
                  <a:lnTo>
                    <a:pt x="1923" y="0"/>
                  </a:lnTo>
                  <a:lnTo>
                    <a:pt x="1927" y="0"/>
                  </a:lnTo>
                  <a:lnTo>
                    <a:pt x="1931" y="5"/>
                  </a:lnTo>
                  <a:lnTo>
                    <a:pt x="1933" y="0"/>
                  </a:lnTo>
                  <a:lnTo>
                    <a:pt x="1935" y="0"/>
                  </a:lnTo>
                  <a:lnTo>
                    <a:pt x="1939" y="0"/>
                  </a:lnTo>
                  <a:lnTo>
                    <a:pt x="1942" y="0"/>
                  </a:lnTo>
                  <a:lnTo>
                    <a:pt x="1946" y="0"/>
                  </a:lnTo>
                  <a:lnTo>
                    <a:pt x="1950" y="0"/>
                  </a:lnTo>
                  <a:lnTo>
                    <a:pt x="1954" y="0"/>
                  </a:lnTo>
                  <a:lnTo>
                    <a:pt x="1958" y="0"/>
                  </a:lnTo>
                  <a:lnTo>
                    <a:pt x="1962" y="0"/>
                  </a:lnTo>
                  <a:lnTo>
                    <a:pt x="1965" y="0"/>
                  </a:lnTo>
                  <a:lnTo>
                    <a:pt x="1969" y="0"/>
                  </a:lnTo>
                  <a:lnTo>
                    <a:pt x="1973" y="0"/>
                  </a:lnTo>
                  <a:lnTo>
                    <a:pt x="1977" y="0"/>
                  </a:lnTo>
                  <a:lnTo>
                    <a:pt x="1981" y="0"/>
                  </a:lnTo>
                  <a:lnTo>
                    <a:pt x="1985" y="0"/>
                  </a:lnTo>
                  <a:lnTo>
                    <a:pt x="1988" y="0"/>
                  </a:lnTo>
                  <a:lnTo>
                    <a:pt x="1992" y="0"/>
                  </a:lnTo>
                  <a:lnTo>
                    <a:pt x="1996" y="0"/>
                  </a:lnTo>
                  <a:lnTo>
                    <a:pt x="2000" y="0"/>
                  </a:lnTo>
                  <a:lnTo>
                    <a:pt x="2004" y="0"/>
                  </a:lnTo>
                  <a:lnTo>
                    <a:pt x="2008" y="0"/>
                  </a:lnTo>
                  <a:lnTo>
                    <a:pt x="2012" y="0"/>
                  </a:lnTo>
                  <a:lnTo>
                    <a:pt x="2016" y="0"/>
                  </a:lnTo>
                  <a:lnTo>
                    <a:pt x="2019" y="0"/>
                  </a:lnTo>
                  <a:lnTo>
                    <a:pt x="2023" y="0"/>
                  </a:lnTo>
                  <a:lnTo>
                    <a:pt x="2027" y="0"/>
                  </a:lnTo>
                  <a:lnTo>
                    <a:pt x="2031" y="0"/>
                  </a:lnTo>
                  <a:lnTo>
                    <a:pt x="2035" y="0"/>
                  </a:lnTo>
                  <a:lnTo>
                    <a:pt x="2038" y="0"/>
                  </a:lnTo>
                  <a:lnTo>
                    <a:pt x="2042" y="0"/>
                  </a:lnTo>
                  <a:lnTo>
                    <a:pt x="2046" y="0"/>
                  </a:lnTo>
                  <a:lnTo>
                    <a:pt x="2050" y="0"/>
                  </a:lnTo>
                  <a:lnTo>
                    <a:pt x="2054" y="0"/>
                  </a:lnTo>
                  <a:lnTo>
                    <a:pt x="2058" y="0"/>
                  </a:lnTo>
                  <a:lnTo>
                    <a:pt x="2061" y="0"/>
                  </a:lnTo>
                  <a:lnTo>
                    <a:pt x="2065" y="0"/>
                  </a:lnTo>
                  <a:lnTo>
                    <a:pt x="2069" y="0"/>
                  </a:lnTo>
                  <a:lnTo>
                    <a:pt x="2073" y="0"/>
                  </a:lnTo>
                  <a:lnTo>
                    <a:pt x="2077" y="0"/>
                  </a:lnTo>
                  <a:lnTo>
                    <a:pt x="2081" y="5"/>
                  </a:lnTo>
                  <a:lnTo>
                    <a:pt x="2083" y="0"/>
                  </a:lnTo>
                  <a:lnTo>
                    <a:pt x="2084" y="0"/>
                  </a:lnTo>
                  <a:lnTo>
                    <a:pt x="2088" y="0"/>
                  </a:lnTo>
                  <a:lnTo>
                    <a:pt x="2092" y="0"/>
                  </a:lnTo>
                  <a:lnTo>
                    <a:pt x="2096" y="0"/>
                  </a:lnTo>
                  <a:lnTo>
                    <a:pt x="2100" y="0"/>
                  </a:lnTo>
                  <a:lnTo>
                    <a:pt x="2104" y="0"/>
                  </a:lnTo>
                  <a:lnTo>
                    <a:pt x="2107" y="0"/>
                  </a:lnTo>
                  <a:lnTo>
                    <a:pt x="2111" y="0"/>
                  </a:lnTo>
                  <a:lnTo>
                    <a:pt x="2115" y="0"/>
                  </a:lnTo>
                  <a:lnTo>
                    <a:pt x="2119" y="0"/>
                  </a:lnTo>
                  <a:lnTo>
                    <a:pt x="2123" y="0"/>
                  </a:lnTo>
                  <a:lnTo>
                    <a:pt x="2127" y="0"/>
                  </a:lnTo>
                  <a:lnTo>
                    <a:pt x="2130" y="0"/>
                  </a:lnTo>
                  <a:lnTo>
                    <a:pt x="2135" y="0"/>
                  </a:lnTo>
                  <a:lnTo>
                    <a:pt x="2138" y="0"/>
                  </a:lnTo>
                  <a:lnTo>
                    <a:pt x="2142" y="0"/>
                  </a:lnTo>
                  <a:lnTo>
                    <a:pt x="2146" y="0"/>
                  </a:lnTo>
                  <a:lnTo>
                    <a:pt x="2150" y="0"/>
                  </a:lnTo>
                  <a:lnTo>
                    <a:pt x="2154" y="0"/>
                  </a:lnTo>
                  <a:lnTo>
                    <a:pt x="2158" y="0"/>
                  </a:lnTo>
                  <a:lnTo>
                    <a:pt x="2161" y="0"/>
                  </a:lnTo>
                  <a:lnTo>
                    <a:pt x="2165" y="0"/>
                  </a:lnTo>
                  <a:lnTo>
                    <a:pt x="2169" y="0"/>
                  </a:lnTo>
                  <a:lnTo>
                    <a:pt x="2173" y="0"/>
                  </a:lnTo>
                  <a:lnTo>
                    <a:pt x="2177" y="0"/>
                  </a:lnTo>
                  <a:lnTo>
                    <a:pt x="2180" y="0"/>
                  </a:lnTo>
                  <a:lnTo>
                    <a:pt x="2184" y="0"/>
                  </a:lnTo>
                  <a:lnTo>
                    <a:pt x="2188" y="0"/>
                  </a:lnTo>
                  <a:lnTo>
                    <a:pt x="2192" y="0"/>
                  </a:lnTo>
                  <a:lnTo>
                    <a:pt x="2196" y="0"/>
                  </a:lnTo>
                  <a:lnTo>
                    <a:pt x="2200" y="0"/>
                  </a:lnTo>
                  <a:lnTo>
                    <a:pt x="2203" y="0"/>
                  </a:lnTo>
                  <a:lnTo>
                    <a:pt x="2207" y="0"/>
                  </a:lnTo>
                  <a:lnTo>
                    <a:pt x="2211" y="0"/>
                  </a:lnTo>
                  <a:lnTo>
                    <a:pt x="2215" y="0"/>
                  </a:lnTo>
                  <a:lnTo>
                    <a:pt x="2219" y="0"/>
                  </a:lnTo>
                  <a:lnTo>
                    <a:pt x="2223" y="0"/>
                  </a:lnTo>
                  <a:lnTo>
                    <a:pt x="2226" y="0"/>
                  </a:lnTo>
                  <a:lnTo>
                    <a:pt x="2230" y="0"/>
                  </a:lnTo>
                  <a:lnTo>
                    <a:pt x="2234" y="0"/>
                  </a:lnTo>
                  <a:lnTo>
                    <a:pt x="2238" y="0"/>
                  </a:lnTo>
                  <a:lnTo>
                    <a:pt x="2242" y="0"/>
                  </a:lnTo>
                  <a:lnTo>
                    <a:pt x="2246" y="0"/>
                  </a:lnTo>
                  <a:lnTo>
                    <a:pt x="2249" y="0"/>
                  </a:lnTo>
                  <a:lnTo>
                    <a:pt x="2253" y="0"/>
                  </a:lnTo>
                  <a:lnTo>
                    <a:pt x="2257" y="0"/>
                  </a:lnTo>
                  <a:lnTo>
                    <a:pt x="2261" y="0"/>
                  </a:lnTo>
                  <a:lnTo>
                    <a:pt x="2265" y="0"/>
                  </a:lnTo>
                  <a:lnTo>
                    <a:pt x="2269" y="0"/>
                  </a:lnTo>
                  <a:lnTo>
                    <a:pt x="2273" y="0"/>
                  </a:lnTo>
                  <a:lnTo>
                    <a:pt x="2277" y="0"/>
                  </a:lnTo>
                  <a:lnTo>
                    <a:pt x="2280" y="0"/>
                  </a:lnTo>
                  <a:lnTo>
                    <a:pt x="2284" y="0"/>
                  </a:lnTo>
                  <a:lnTo>
                    <a:pt x="2288" y="5"/>
                  </a:lnTo>
                  <a:lnTo>
                    <a:pt x="2290" y="0"/>
                  </a:lnTo>
                  <a:lnTo>
                    <a:pt x="2292" y="0"/>
                  </a:lnTo>
                  <a:lnTo>
                    <a:pt x="2296" y="0"/>
                  </a:lnTo>
                  <a:lnTo>
                    <a:pt x="2300" y="0"/>
                  </a:lnTo>
                  <a:lnTo>
                    <a:pt x="2303" y="0"/>
                  </a:lnTo>
                  <a:lnTo>
                    <a:pt x="2307" y="0"/>
                  </a:lnTo>
                  <a:lnTo>
                    <a:pt x="2311" y="0"/>
                  </a:lnTo>
                  <a:lnTo>
                    <a:pt x="2315" y="0"/>
                  </a:lnTo>
                  <a:lnTo>
                    <a:pt x="2319" y="0"/>
                  </a:lnTo>
                  <a:lnTo>
                    <a:pt x="2322" y="0"/>
                  </a:lnTo>
                  <a:lnTo>
                    <a:pt x="2326" y="0"/>
                  </a:lnTo>
                  <a:lnTo>
                    <a:pt x="2330" y="0"/>
                  </a:lnTo>
                  <a:lnTo>
                    <a:pt x="2334" y="0"/>
                  </a:lnTo>
                  <a:lnTo>
                    <a:pt x="2338" y="0"/>
                  </a:lnTo>
                  <a:lnTo>
                    <a:pt x="2342" y="0"/>
                  </a:lnTo>
                  <a:lnTo>
                    <a:pt x="2345" y="0"/>
                  </a:lnTo>
                  <a:lnTo>
                    <a:pt x="2349" y="0"/>
                  </a:lnTo>
                  <a:lnTo>
                    <a:pt x="2353" y="0"/>
                  </a:lnTo>
                  <a:lnTo>
                    <a:pt x="2357" y="0"/>
                  </a:lnTo>
                  <a:lnTo>
                    <a:pt x="2361" y="0"/>
                  </a:lnTo>
                  <a:lnTo>
                    <a:pt x="2365" y="0"/>
                  </a:lnTo>
                  <a:lnTo>
                    <a:pt x="2368" y="0"/>
                  </a:lnTo>
                  <a:lnTo>
                    <a:pt x="2372" y="0"/>
                  </a:lnTo>
                  <a:lnTo>
                    <a:pt x="2376" y="0"/>
                  </a:lnTo>
                  <a:lnTo>
                    <a:pt x="2380" y="0"/>
                  </a:lnTo>
                  <a:lnTo>
                    <a:pt x="2384" y="0"/>
                  </a:lnTo>
                  <a:lnTo>
                    <a:pt x="2388" y="0"/>
                  </a:lnTo>
                  <a:lnTo>
                    <a:pt x="2391" y="0"/>
                  </a:lnTo>
                  <a:lnTo>
                    <a:pt x="2395" y="0"/>
                  </a:lnTo>
                  <a:lnTo>
                    <a:pt x="2399" y="0"/>
                  </a:lnTo>
                  <a:lnTo>
                    <a:pt x="2403" y="0"/>
                  </a:lnTo>
                  <a:lnTo>
                    <a:pt x="2407" y="0"/>
                  </a:lnTo>
                  <a:lnTo>
                    <a:pt x="2411" y="0"/>
                  </a:lnTo>
                  <a:lnTo>
                    <a:pt x="2415" y="0"/>
                  </a:lnTo>
                  <a:lnTo>
                    <a:pt x="2419" y="0"/>
                  </a:lnTo>
                  <a:lnTo>
                    <a:pt x="2422" y="0"/>
                  </a:lnTo>
                  <a:lnTo>
                    <a:pt x="2426" y="0"/>
                  </a:lnTo>
                  <a:lnTo>
                    <a:pt x="2430" y="0"/>
                  </a:lnTo>
                  <a:lnTo>
                    <a:pt x="2434" y="0"/>
                  </a:lnTo>
                  <a:lnTo>
                    <a:pt x="2438" y="0"/>
                  </a:lnTo>
                  <a:lnTo>
                    <a:pt x="2442" y="0"/>
                  </a:lnTo>
                  <a:lnTo>
                    <a:pt x="2445" y="0"/>
                  </a:lnTo>
                  <a:lnTo>
                    <a:pt x="2449" y="0"/>
                  </a:lnTo>
                  <a:lnTo>
                    <a:pt x="2453" y="0"/>
                  </a:lnTo>
                  <a:lnTo>
                    <a:pt x="2457" y="0"/>
                  </a:lnTo>
                  <a:lnTo>
                    <a:pt x="2461" y="0"/>
                  </a:lnTo>
                  <a:lnTo>
                    <a:pt x="2464" y="0"/>
                  </a:lnTo>
                  <a:lnTo>
                    <a:pt x="2468" y="0"/>
                  </a:lnTo>
                  <a:lnTo>
                    <a:pt x="2472" y="0"/>
                  </a:lnTo>
                  <a:lnTo>
                    <a:pt x="2476" y="0"/>
                  </a:lnTo>
                  <a:lnTo>
                    <a:pt x="2480" y="0"/>
                  </a:lnTo>
                  <a:lnTo>
                    <a:pt x="2484" y="0"/>
                  </a:lnTo>
                  <a:lnTo>
                    <a:pt x="2487" y="0"/>
                  </a:lnTo>
                  <a:lnTo>
                    <a:pt x="2491" y="0"/>
                  </a:lnTo>
                  <a:lnTo>
                    <a:pt x="2495" y="0"/>
                  </a:lnTo>
                  <a:lnTo>
                    <a:pt x="2499" y="0"/>
                  </a:lnTo>
                  <a:lnTo>
                    <a:pt x="2503" y="0"/>
                  </a:lnTo>
                  <a:lnTo>
                    <a:pt x="2507" y="0"/>
                  </a:lnTo>
                  <a:lnTo>
                    <a:pt x="2510" y="0"/>
                  </a:lnTo>
                  <a:lnTo>
                    <a:pt x="2514" y="0"/>
                  </a:lnTo>
                  <a:lnTo>
                    <a:pt x="2518" y="0"/>
                  </a:lnTo>
                  <a:lnTo>
                    <a:pt x="2522" y="0"/>
                  </a:lnTo>
                  <a:lnTo>
                    <a:pt x="2526" y="0"/>
                  </a:lnTo>
                  <a:lnTo>
                    <a:pt x="2530" y="0"/>
                  </a:lnTo>
                  <a:lnTo>
                    <a:pt x="2533" y="0"/>
                  </a:lnTo>
                  <a:lnTo>
                    <a:pt x="2537" y="0"/>
                  </a:lnTo>
                  <a:lnTo>
                    <a:pt x="2541" y="0"/>
                  </a:lnTo>
                  <a:lnTo>
                    <a:pt x="2545" y="0"/>
                  </a:lnTo>
                  <a:lnTo>
                    <a:pt x="2549" y="0"/>
                  </a:lnTo>
                  <a:lnTo>
                    <a:pt x="2553" y="0"/>
                  </a:lnTo>
                  <a:lnTo>
                    <a:pt x="2557" y="0"/>
                  </a:lnTo>
                  <a:lnTo>
                    <a:pt x="2561" y="0"/>
                  </a:lnTo>
                  <a:lnTo>
                    <a:pt x="2564" y="0"/>
                  </a:lnTo>
                  <a:lnTo>
                    <a:pt x="2568" y="0"/>
                  </a:lnTo>
                  <a:lnTo>
                    <a:pt x="2572" y="0"/>
                  </a:lnTo>
                  <a:lnTo>
                    <a:pt x="2576" y="0"/>
                  </a:lnTo>
                  <a:lnTo>
                    <a:pt x="2580" y="0"/>
                  </a:lnTo>
                  <a:lnTo>
                    <a:pt x="2584" y="0"/>
                  </a:lnTo>
                  <a:lnTo>
                    <a:pt x="2587" y="0"/>
                  </a:lnTo>
                  <a:lnTo>
                    <a:pt x="2591" y="10"/>
                  </a:lnTo>
                  <a:lnTo>
                    <a:pt x="2593" y="0"/>
                  </a:lnTo>
                  <a:lnTo>
                    <a:pt x="2595" y="0"/>
                  </a:lnTo>
                  <a:lnTo>
                    <a:pt x="2599" y="0"/>
                  </a:lnTo>
                  <a:lnTo>
                    <a:pt x="2603" y="0"/>
                  </a:lnTo>
                  <a:lnTo>
                    <a:pt x="2606" y="0"/>
                  </a:lnTo>
                  <a:lnTo>
                    <a:pt x="2610" y="0"/>
                  </a:lnTo>
                  <a:lnTo>
                    <a:pt x="2614" y="0"/>
                  </a:lnTo>
                  <a:lnTo>
                    <a:pt x="2618" y="0"/>
                  </a:lnTo>
                  <a:lnTo>
                    <a:pt x="2622" y="0"/>
                  </a:lnTo>
                  <a:lnTo>
                    <a:pt x="2626" y="0"/>
                  </a:lnTo>
                  <a:lnTo>
                    <a:pt x="2629" y="0"/>
                  </a:lnTo>
                  <a:lnTo>
                    <a:pt x="2633" y="0"/>
                  </a:lnTo>
                  <a:lnTo>
                    <a:pt x="2637" y="0"/>
                  </a:lnTo>
                  <a:lnTo>
                    <a:pt x="2641" y="6"/>
                  </a:lnTo>
                  <a:lnTo>
                    <a:pt x="2643" y="0"/>
                  </a:lnTo>
                  <a:lnTo>
                    <a:pt x="2645" y="0"/>
                  </a:lnTo>
                  <a:lnTo>
                    <a:pt x="2649" y="0"/>
                  </a:lnTo>
                  <a:lnTo>
                    <a:pt x="2652" y="0"/>
                  </a:lnTo>
                  <a:lnTo>
                    <a:pt x="2656" y="0"/>
                  </a:lnTo>
                  <a:lnTo>
                    <a:pt x="2660" y="0"/>
                  </a:lnTo>
                  <a:lnTo>
                    <a:pt x="2664" y="0"/>
                  </a:lnTo>
                  <a:lnTo>
                    <a:pt x="2668" y="0"/>
                  </a:lnTo>
                  <a:lnTo>
                    <a:pt x="2672" y="0"/>
                  </a:lnTo>
                  <a:lnTo>
                    <a:pt x="2675" y="0"/>
                  </a:lnTo>
                  <a:lnTo>
                    <a:pt x="2679" y="0"/>
                  </a:lnTo>
                  <a:lnTo>
                    <a:pt x="2683" y="0"/>
                  </a:lnTo>
                  <a:lnTo>
                    <a:pt x="2687" y="0"/>
                  </a:lnTo>
                  <a:lnTo>
                    <a:pt x="2691" y="0"/>
                  </a:lnTo>
                  <a:lnTo>
                    <a:pt x="2695" y="0"/>
                  </a:lnTo>
                  <a:lnTo>
                    <a:pt x="2699" y="0"/>
                  </a:lnTo>
                  <a:lnTo>
                    <a:pt x="2703" y="1"/>
                  </a:lnTo>
                  <a:lnTo>
                    <a:pt x="2705" y="0"/>
                  </a:lnTo>
                  <a:lnTo>
                    <a:pt x="2706" y="0"/>
                  </a:lnTo>
                  <a:lnTo>
                    <a:pt x="2710" y="0"/>
                  </a:lnTo>
                  <a:lnTo>
                    <a:pt x="2714" y="0"/>
                  </a:lnTo>
                  <a:lnTo>
                    <a:pt x="2718" y="0"/>
                  </a:lnTo>
                  <a:lnTo>
                    <a:pt x="2722" y="0"/>
                  </a:lnTo>
                  <a:lnTo>
                    <a:pt x="2726" y="0"/>
                  </a:lnTo>
                  <a:lnTo>
                    <a:pt x="2729" y="0"/>
                  </a:lnTo>
                  <a:lnTo>
                    <a:pt x="2733" y="0"/>
                  </a:lnTo>
                  <a:lnTo>
                    <a:pt x="2737" y="0"/>
                  </a:lnTo>
                  <a:lnTo>
                    <a:pt x="2741" y="0"/>
                  </a:lnTo>
                  <a:lnTo>
                    <a:pt x="2745" y="0"/>
                  </a:lnTo>
                  <a:lnTo>
                    <a:pt x="2749" y="0"/>
                  </a:lnTo>
                  <a:lnTo>
                    <a:pt x="2752" y="0"/>
                  </a:lnTo>
                  <a:lnTo>
                    <a:pt x="2756" y="0"/>
                  </a:lnTo>
                  <a:lnTo>
                    <a:pt x="2760" y="0"/>
                  </a:lnTo>
                  <a:lnTo>
                    <a:pt x="2764" y="0"/>
                  </a:lnTo>
                  <a:lnTo>
                    <a:pt x="2768" y="0"/>
                  </a:lnTo>
                  <a:lnTo>
                    <a:pt x="2771" y="0"/>
                  </a:lnTo>
                  <a:lnTo>
                    <a:pt x="2775" y="0"/>
                  </a:lnTo>
                  <a:lnTo>
                    <a:pt x="2779" y="0"/>
                  </a:lnTo>
                  <a:lnTo>
                    <a:pt x="2783" y="0"/>
                  </a:lnTo>
                  <a:lnTo>
                    <a:pt x="2787" y="0"/>
                  </a:lnTo>
                  <a:lnTo>
                    <a:pt x="2791" y="0"/>
                  </a:lnTo>
                  <a:lnTo>
                    <a:pt x="2794" y="0"/>
                  </a:lnTo>
                  <a:lnTo>
                    <a:pt x="2798" y="0"/>
                  </a:lnTo>
                  <a:lnTo>
                    <a:pt x="2802" y="0"/>
                  </a:lnTo>
                  <a:lnTo>
                    <a:pt x="2806" y="0"/>
                  </a:lnTo>
                  <a:lnTo>
                    <a:pt x="2810" y="0"/>
                  </a:lnTo>
                  <a:lnTo>
                    <a:pt x="2814" y="0"/>
                  </a:lnTo>
                  <a:lnTo>
                    <a:pt x="2817" y="0"/>
                  </a:lnTo>
                  <a:lnTo>
                    <a:pt x="2821" y="0"/>
                  </a:lnTo>
                  <a:lnTo>
                    <a:pt x="2825" y="0"/>
                  </a:lnTo>
                  <a:lnTo>
                    <a:pt x="2829" y="0"/>
                  </a:lnTo>
                  <a:lnTo>
                    <a:pt x="2833" y="0"/>
                  </a:lnTo>
                  <a:lnTo>
                    <a:pt x="2837" y="0"/>
                  </a:lnTo>
                  <a:lnTo>
                    <a:pt x="2841" y="0"/>
                  </a:lnTo>
                  <a:lnTo>
                    <a:pt x="2845" y="0"/>
                  </a:lnTo>
                  <a:lnTo>
                    <a:pt x="2848" y="0"/>
                  </a:lnTo>
                  <a:lnTo>
                    <a:pt x="2852" y="0"/>
                  </a:lnTo>
                  <a:lnTo>
                    <a:pt x="2856" y="0"/>
                  </a:lnTo>
                  <a:lnTo>
                    <a:pt x="2860" y="0"/>
                  </a:lnTo>
                  <a:lnTo>
                    <a:pt x="2864" y="0"/>
                  </a:lnTo>
                  <a:lnTo>
                    <a:pt x="2868" y="0"/>
                  </a:lnTo>
                  <a:lnTo>
                    <a:pt x="2871" y="0"/>
                  </a:lnTo>
                  <a:lnTo>
                    <a:pt x="2875" y="0"/>
                  </a:lnTo>
                  <a:lnTo>
                    <a:pt x="2877" y="5"/>
                  </a:lnTo>
                  <a:lnTo>
                    <a:pt x="2879" y="0"/>
                  </a:lnTo>
                  <a:lnTo>
                    <a:pt x="2883" y="0"/>
                  </a:lnTo>
                  <a:lnTo>
                    <a:pt x="2887" y="0"/>
                  </a:lnTo>
                  <a:lnTo>
                    <a:pt x="2891" y="0"/>
                  </a:lnTo>
                  <a:lnTo>
                    <a:pt x="2894" y="0"/>
                  </a:lnTo>
                  <a:lnTo>
                    <a:pt x="2898" y="0"/>
                  </a:lnTo>
                  <a:lnTo>
                    <a:pt x="2900" y="5"/>
                  </a:lnTo>
                  <a:lnTo>
                    <a:pt x="2902" y="0"/>
                  </a:lnTo>
                  <a:lnTo>
                    <a:pt x="2906" y="0"/>
                  </a:lnTo>
                  <a:lnTo>
                    <a:pt x="2910" y="0"/>
                  </a:lnTo>
                  <a:lnTo>
                    <a:pt x="2913" y="0"/>
                  </a:lnTo>
                  <a:lnTo>
                    <a:pt x="2917" y="0"/>
                  </a:lnTo>
                  <a:lnTo>
                    <a:pt x="2921" y="0"/>
                  </a:lnTo>
                  <a:lnTo>
                    <a:pt x="2925" y="0"/>
                  </a:lnTo>
                  <a:lnTo>
                    <a:pt x="2929" y="0"/>
                  </a:lnTo>
                  <a:lnTo>
                    <a:pt x="2933" y="0"/>
                  </a:lnTo>
                  <a:lnTo>
                    <a:pt x="2936" y="0"/>
                  </a:lnTo>
                  <a:lnTo>
                    <a:pt x="2940" y="0"/>
                  </a:lnTo>
                  <a:lnTo>
                    <a:pt x="2944" y="0"/>
                  </a:lnTo>
                  <a:lnTo>
                    <a:pt x="2948" y="0"/>
                  </a:lnTo>
                  <a:lnTo>
                    <a:pt x="2952" y="0"/>
                  </a:lnTo>
                  <a:lnTo>
                    <a:pt x="2956" y="0"/>
                  </a:lnTo>
                  <a:lnTo>
                    <a:pt x="2959" y="0"/>
                  </a:lnTo>
                  <a:lnTo>
                    <a:pt x="2964" y="0"/>
                  </a:lnTo>
                  <a:lnTo>
                    <a:pt x="2967" y="0"/>
                  </a:lnTo>
                  <a:lnTo>
                    <a:pt x="2971" y="0"/>
                  </a:lnTo>
                  <a:lnTo>
                    <a:pt x="2975" y="0"/>
                  </a:lnTo>
                  <a:lnTo>
                    <a:pt x="2979" y="0"/>
                  </a:lnTo>
                  <a:lnTo>
                    <a:pt x="2983" y="0"/>
                  </a:lnTo>
                  <a:lnTo>
                    <a:pt x="2987" y="0"/>
                  </a:lnTo>
                  <a:lnTo>
                    <a:pt x="2990" y="0"/>
                  </a:lnTo>
                  <a:lnTo>
                    <a:pt x="2994" y="0"/>
                  </a:lnTo>
                  <a:lnTo>
                    <a:pt x="2998" y="0"/>
                  </a:lnTo>
                  <a:lnTo>
                    <a:pt x="3002" y="0"/>
                  </a:lnTo>
                  <a:lnTo>
                    <a:pt x="3006" y="0"/>
                  </a:lnTo>
                  <a:lnTo>
                    <a:pt x="3010" y="0"/>
                  </a:lnTo>
                  <a:lnTo>
                    <a:pt x="3013" y="1"/>
                  </a:lnTo>
                  <a:lnTo>
                    <a:pt x="3015" y="0"/>
                  </a:lnTo>
                  <a:lnTo>
                    <a:pt x="3017" y="0"/>
                  </a:lnTo>
                  <a:lnTo>
                    <a:pt x="3021" y="0"/>
                  </a:lnTo>
                  <a:lnTo>
                    <a:pt x="3023" y="5"/>
                  </a:lnTo>
                  <a:lnTo>
                    <a:pt x="3025" y="0"/>
                  </a:lnTo>
                  <a:lnTo>
                    <a:pt x="3029" y="0"/>
                  </a:lnTo>
                  <a:lnTo>
                    <a:pt x="3033" y="0"/>
                  </a:lnTo>
                  <a:lnTo>
                    <a:pt x="3036" y="0"/>
                  </a:lnTo>
                  <a:lnTo>
                    <a:pt x="3040" y="0"/>
                  </a:lnTo>
                  <a:lnTo>
                    <a:pt x="3044" y="0"/>
                  </a:lnTo>
                  <a:lnTo>
                    <a:pt x="3048" y="0"/>
                  </a:lnTo>
                  <a:lnTo>
                    <a:pt x="3052" y="0"/>
                  </a:lnTo>
                  <a:lnTo>
                    <a:pt x="3055" y="0"/>
                  </a:lnTo>
                  <a:lnTo>
                    <a:pt x="3059" y="0"/>
                  </a:lnTo>
                  <a:lnTo>
                    <a:pt x="3063" y="0"/>
                  </a:lnTo>
                  <a:lnTo>
                    <a:pt x="3067" y="0"/>
                  </a:lnTo>
                  <a:lnTo>
                    <a:pt x="3071" y="0"/>
                  </a:lnTo>
                  <a:lnTo>
                    <a:pt x="3075" y="0"/>
                  </a:lnTo>
                  <a:lnTo>
                    <a:pt x="3078" y="0"/>
                  </a:lnTo>
                  <a:lnTo>
                    <a:pt x="3082" y="0"/>
                  </a:lnTo>
                  <a:lnTo>
                    <a:pt x="3086" y="0"/>
                  </a:lnTo>
                  <a:lnTo>
                    <a:pt x="3090" y="0"/>
                  </a:lnTo>
                  <a:lnTo>
                    <a:pt x="3094" y="0"/>
                  </a:lnTo>
                  <a:lnTo>
                    <a:pt x="3098" y="0"/>
                  </a:lnTo>
                  <a:lnTo>
                    <a:pt x="3102" y="0"/>
                  </a:lnTo>
                  <a:lnTo>
                    <a:pt x="3106" y="0"/>
                  </a:lnTo>
                  <a:lnTo>
                    <a:pt x="3109" y="0"/>
                  </a:lnTo>
                  <a:lnTo>
                    <a:pt x="3113" y="0"/>
                  </a:lnTo>
                  <a:lnTo>
                    <a:pt x="3117" y="0"/>
                  </a:lnTo>
                  <a:lnTo>
                    <a:pt x="3121" y="0"/>
                  </a:lnTo>
                  <a:lnTo>
                    <a:pt x="3125" y="0"/>
                  </a:lnTo>
                  <a:lnTo>
                    <a:pt x="3129" y="0"/>
                  </a:lnTo>
                  <a:lnTo>
                    <a:pt x="3132" y="0"/>
                  </a:lnTo>
                  <a:lnTo>
                    <a:pt x="3136" y="0"/>
                  </a:lnTo>
                  <a:lnTo>
                    <a:pt x="3140" y="0"/>
                  </a:lnTo>
                  <a:lnTo>
                    <a:pt x="3144" y="0"/>
                  </a:lnTo>
                  <a:lnTo>
                    <a:pt x="3148" y="0"/>
                  </a:lnTo>
                  <a:lnTo>
                    <a:pt x="3152" y="0"/>
                  </a:lnTo>
                  <a:lnTo>
                    <a:pt x="3155" y="0"/>
                  </a:lnTo>
                  <a:lnTo>
                    <a:pt x="3159" y="0"/>
                  </a:lnTo>
                  <a:lnTo>
                    <a:pt x="3163" y="0"/>
                  </a:lnTo>
                  <a:lnTo>
                    <a:pt x="3167" y="0"/>
                  </a:lnTo>
                  <a:lnTo>
                    <a:pt x="3171" y="0"/>
                  </a:lnTo>
                  <a:lnTo>
                    <a:pt x="3175" y="0"/>
                  </a:lnTo>
                  <a:lnTo>
                    <a:pt x="3178" y="0"/>
                  </a:lnTo>
                  <a:lnTo>
                    <a:pt x="3182" y="0"/>
                  </a:lnTo>
                  <a:lnTo>
                    <a:pt x="3186" y="0"/>
                  </a:lnTo>
                  <a:lnTo>
                    <a:pt x="3190" y="0"/>
                  </a:lnTo>
                  <a:lnTo>
                    <a:pt x="3194" y="0"/>
                  </a:lnTo>
                  <a:lnTo>
                    <a:pt x="3197" y="0"/>
                  </a:lnTo>
                  <a:lnTo>
                    <a:pt x="3201" y="0"/>
                  </a:lnTo>
                  <a:lnTo>
                    <a:pt x="3205" y="0"/>
                  </a:lnTo>
                  <a:lnTo>
                    <a:pt x="3209" y="0"/>
                  </a:lnTo>
                  <a:lnTo>
                    <a:pt x="3213" y="0"/>
                  </a:lnTo>
                  <a:lnTo>
                    <a:pt x="3217" y="0"/>
                  </a:lnTo>
                  <a:lnTo>
                    <a:pt x="3220" y="0"/>
                  </a:lnTo>
                  <a:lnTo>
                    <a:pt x="3224" y="0"/>
                  </a:lnTo>
                  <a:lnTo>
                    <a:pt x="3228" y="0"/>
                  </a:lnTo>
                  <a:lnTo>
                    <a:pt x="3232" y="0"/>
                  </a:lnTo>
                  <a:lnTo>
                    <a:pt x="3236" y="0"/>
                  </a:lnTo>
                  <a:lnTo>
                    <a:pt x="3240" y="0"/>
                  </a:lnTo>
                  <a:lnTo>
                    <a:pt x="3244" y="0"/>
                  </a:lnTo>
                  <a:lnTo>
                    <a:pt x="3248" y="0"/>
                  </a:lnTo>
                  <a:lnTo>
                    <a:pt x="3251" y="0"/>
                  </a:lnTo>
                  <a:lnTo>
                    <a:pt x="3255" y="0"/>
                  </a:lnTo>
                  <a:lnTo>
                    <a:pt x="3259" y="0"/>
                  </a:lnTo>
                  <a:lnTo>
                    <a:pt x="3263" y="0"/>
                  </a:lnTo>
                  <a:lnTo>
                    <a:pt x="3267" y="0"/>
                  </a:lnTo>
                  <a:lnTo>
                    <a:pt x="3271" y="0"/>
                  </a:lnTo>
                  <a:lnTo>
                    <a:pt x="3274" y="0"/>
                  </a:lnTo>
                  <a:lnTo>
                    <a:pt x="3278" y="0"/>
                  </a:lnTo>
                  <a:lnTo>
                    <a:pt x="3282" y="0"/>
                  </a:lnTo>
                  <a:lnTo>
                    <a:pt x="3286" y="0"/>
                  </a:lnTo>
                  <a:lnTo>
                    <a:pt x="3290" y="0"/>
                  </a:lnTo>
                  <a:lnTo>
                    <a:pt x="3294" y="0"/>
                  </a:lnTo>
                  <a:lnTo>
                    <a:pt x="3297" y="0"/>
                  </a:lnTo>
                  <a:lnTo>
                    <a:pt x="3301" y="0"/>
                  </a:lnTo>
                  <a:lnTo>
                    <a:pt x="3305" y="0"/>
                  </a:lnTo>
                  <a:lnTo>
                    <a:pt x="3309" y="0"/>
                  </a:lnTo>
                  <a:lnTo>
                    <a:pt x="3313" y="0"/>
                  </a:lnTo>
                  <a:lnTo>
                    <a:pt x="3317" y="0"/>
                  </a:lnTo>
                  <a:lnTo>
                    <a:pt x="3320" y="0"/>
                  </a:lnTo>
                  <a:lnTo>
                    <a:pt x="3324" y="0"/>
                  </a:lnTo>
                  <a:lnTo>
                    <a:pt x="3328" y="0"/>
                  </a:lnTo>
                  <a:lnTo>
                    <a:pt x="3330" y="113"/>
                  </a:lnTo>
                  <a:lnTo>
                    <a:pt x="3332" y="185"/>
                  </a:lnTo>
                  <a:lnTo>
                    <a:pt x="3334" y="111"/>
                  </a:lnTo>
                  <a:lnTo>
                    <a:pt x="3336" y="132"/>
                  </a:lnTo>
                  <a:lnTo>
                    <a:pt x="3338" y="113"/>
                  </a:lnTo>
                  <a:lnTo>
                    <a:pt x="3339" y="72"/>
                  </a:lnTo>
                  <a:lnTo>
                    <a:pt x="3341" y="64"/>
                  </a:lnTo>
                  <a:lnTo>
                    <a:pt x="3343" y="31"/>
                  </a:lnTo>
                  <a:lnTo>
                    <a:pt x="3345" y="82"/>
                  </a:lnTo>
                  <a:lnTo>
                    <a:pt x="3347" y="47"/>
                  </a:lnTo>
                  <a:lnTo>
                    <a:pt x="3349" y="63"/>
                  </a:lnTo>
                  <a:lnTo>
                    <a:pt x="3351" y="43"/>
                  </a:lnTo>
                  <a:lnTo>
                    <a:pt x="3353" y="34"/>
                  </a:lnTo>
                  <a:lnTo>
                    <a:pt x="3355" y="73"/>
                  </a:lnTo>
                  <a:lnTo>
                    <a:pt x="3357" y="43"/>
                  </a:lnTo>
                  <a:lnTo>
                    <a:pt x="3359" y="35"/>
                  </a:lnTo>
                  <a:lnTo>
                    <a:pt x="3360" y="60"/>
                  </a:lnTo>
                  <a:lnTo>
                    <a:pt x="3362" y="44"/>
                  </a:lnTo>
                  <a:lnTo>
                    <a:pt x="3364" y="69"/>
                  </a:lnTo>
                  <a:lnTo>
                    <a:pt x="3366" y="90"/>
                  </a:lnTo>
                  <a:lnTo>
                    <a:pt x="3368" y="26"/>
                  </a:lnTo>
                  <a:lnTo>
                    <a:pt x="3370" y="30"/>
                  </a:lnTo>
                  <a:lnTo>
                    <a:pt x="3372" y="72"/>
                  </a:lnTo>
                  <a:lnTo>
                    <a:pt x="3374" y="40"/>
                  </a:lnTo>
                  <a:lnTo>
                    <a:pt x="3376" y="60"/>
                  </a:lnTo>
                  <a:lnTo>
                    <a:pt x="3378" y="49"/>
                  </a:lnTo>
                  <a:lnTo>
                    <a:pt x="3380" y="63"/>
                  </a:lnTo>
                  <a:lnTo>
                    <a:pt x="3382" y="110"/>
                  </a:lnTo>
                  <a:lnTo>
                    <a:pt x="3384" y="28"/>
                  </a:lnTo>
                  <a:lnTo>
                    <a:pt x="3386" y="47"/>
                  </a:lnTo>
                  <a:lnTo>
                    <a:pt x="3388" y="49"/>
                  </a:lnTo>
                  <a:lnTo>
                    <a:pt x="3390" y="27"/>
                  </a:lnTo>
                  <a:lnTo>
                    <a:pt x="3392" y="67"/>
                  </a:lnTo>
                  <a:lnTo>
                    <a:pt x="3393" y="23"/>
                  </a:lnTo>
                  <a:lnTo>
                    <a:pt x="3395" y="36"/>
                  </a:lnTo>
                  <a:lnTo>
                    <a:pt x="3397" y="27"/>
                  </a:lnTo>
                  <a:lnTo>
                    <a:pt x="3399" y="40"/>
                  </a:lnTo>
                  <a:lnTo>
                    <a:pt x="3401" y="57"/>
                  </a:lnTo>
                  <a:lnTo>
                    <a:pt x="3403" y="89"/>
                  </a:lnTo>
                  <a:lnTo>
                    <a:pt x="3405" y="148"/>
                  </a:lnTo>
                  <a:lnTo>
                    <a:pt x="3407" y="115"/>
                  </a:lnTo>
                  <a:lnTo>
                    <a:pt x="3409" y="103"/>
                  </a:lnTo>
                  <a:lnTo>
                    <a:pt x="3411" y="53"/>
                  </a:lnTo>
                  <a:lnTo>
                    <a:pt x="3413" y="159"/>
                  </a:lnTo>
                  <a:lnTo>
                    <a:pt x="3414" y="128"/>
                  </a:lnTo>
                  <a:lnTo>
                    <a:pt x="3416" y="119"/>
                  </a:lnTo>
                  <a:lnTo>
                    <a:pt x="3418" y="94"/>
                  </a:lnTo>
                  <a:lnTo>
                    <a:pt x="3420" y="78"/>
                  </a:lnTo>
                  <a:lnTo>
                    <a:pt x="3422" y="126"/>
                  </a:lnTo>
                  <a:lnTo>
                    <a:pt x="3424" y="119"/>
                  </a:lnTo>
                  <a:lnTo>
                    <a:pt x="3426" y="115"/>
                  </a:lnTo>
                  <a:lnTo>
                    <a:pt x="3428" y="92"/>
                  </a:lnTo>
                  <a:lnTo>
                    <a:pt x="3430" y="144"/>
                  </a:lnTo>
                  <a:lnTo>
                    <a:pt x="3432" y="84"/>
                  </a:lnTo>
                  <a:lnTo>
                    <a:pt x="3434" y="98"/>
                  </a:lnTo>
                  <a:lnTo>
                    <a:pt x="3436" y="186"/>
                  </a:lnTo>
                  <a:lnTo>
                    <a:pt x="3437" y="69"/>
                  </a:lnTo>
                  <a:lnTo>
                    <a:pt x="3439" y="124"/>
                  </a:lnTo>
                  <a:lnTo>
                    <a:pt x="3441" y="147"/>
                  </a:lnTo>
                  <a:lnTo>
                    <a:pt x="3443" y="139"/>
                  </a:lnTo>
                  <a:lnTo>
                    <a:pt x="3445" y="118"/>
                  </a:lnTo>
                  <a:lnTo>
                    <a:pt x="3447" y="152"/>
                  </a:lnTo>
                  <a:lnTo>
                    <a:pt x="3449" y="123"/>
                  </a:lnTo>
                  <a:lnTo>
                    <a:pt x="3451" y="119"/>
                  </a:lnTo>
                  <a:lnTo>
                    <a:pt x="3453" y="94"/>
                  </a:lnTo>
                  <a:lnTo>
                    <a:pt x="3455" y="74"/>
                  </a:lnTo>
                  <a:lnTo>
                    <a:pt x="3457" y="191"/>
                  </a:lnTo>
                  <a:lnTo>
                    <a:pt x="3459" y="78"/>
                  </a:lnTo>
                  <a:lnTo>
                    <a:pt x="3460" y="102"/>
                  </a:lnTo>
                  <a:lnTo>
                    <a:pt x="3462" y="106"/>
                  </a:lnTo>
                  <a:lnTo>
                    <a:pt x="3464" y="38"/>
                  </a:lnTo>
                  <a:lnTo>
                    <a:pt x="3466" y="48"/>
                  </a:lnTo>
                  <a:lnTo>
                    <a:pt x="3468" y="74"/>
                  </a:lnTo>
                  <a:lnTo>
                    <a:pt x="3470" y="81"/>
                  </a:lnTo>
                  <a:lnTo>
                    <a:pt x="3472" y="74"/>
                  </a:lnTo>
                  <a:lnTo>
                    <a:pt x="3474" y="45"/>
                  </a:lnTo>
                  <a:lnTo>
                    <a:pt x="3476" y="61"/>
                  </a:lnTo>
                  <a:lnTo>
                    <a:pt x="3478" y="77"/>
                  </a:lnTo>
                  <a:lnTo>
                    <a:pt x="3480" y="53"/>
                  </a:lnTo>
                  <a:lnTo>
                    <a:pt x="3481" y="69"/>
                  </a:lnTo>
                  <a:lnTo>
                    <a:pt x="3483" y="48"/>
                  </a:lnTo>
                  <a:lnTo>
                    <a:pt x="3485" y="56"/>
                  </a:lnTo>
                  <a:lnTo>
                    <a:pt x="3487" y="65"/>
                  </a:lnTo>
                  <a:lnTo>
                    <a:pt x="3489" y="56"/>
                  </a:lnTo>
                  <a:lnTo>
                    <a:pt x="3491" y="57"/>
                  </a:lnTo>
                  <a:lnTo>
                    <a:pt x="3493" y="56"/>
                  </a:lnTo>
                  <a:lnTo>
                    <a:pt x="3495" y="93"/>
                  </a:lnTo>
                  <a:lnTo>
                    <a:pt x="3497" y="30"/>
                  </a:lnTo>
                  <a:lnTo>
                    <a:pt x="3499" y="32"/>
                  </a:lnTo>
                  <a:lnTo>
                    <a:pt x="3501" y="49"/>
                  </a:lnTo>
                  <a:lnTo>
                    <a:pt x="3503" y="27"/>
                  </a:lnTo>
                  <a:lnTo>
                    <a:pt x="3504" y="65"/>
                  </a:lnTo>
                  <a:lnTo>
                    <a:pt x="3506" y="39"/>
                  </a:lnTo>
                  <a:lnTo>
                    <a:pt x="3508" y="68"/>
                  </a:lnTo>
                  <a:lnTo>
                    <a:pt x="3510" y="60"/>
                  </a:lnTo>
                  <a:lnTo>
                    <a:pt x="3512" y="38"/>
                  </a:lnTo>
                  <a:lnTo>
                    <a:pt x="3514" y="55"/>
                  </a:lnTo>
                  <a:lnTo>
                    <a:pt x="3516" y="61"/>
                  </a:lnTo>
                  <a:lnTo>
                    <a:pt x="3518" y="34"/>
                  </a:lnTo>
                  <a:lnTo>
                    <a:pt x="3520" y="35"/>
                  </a:lnTo>
                  <a:lnTo>
                    <a:pt x="3522" y="63"/>
                  </a:lnTo>
                  <a:lnTo>
                    <a:pt x="3524" y="7"/>
                  </a:lnTo>
                  <a:lnTo>
                    <a:pt x="3526" y="72"/>
                  </a:lnTo>
                  <a:lnTo>
                    <a:pt x="3528" y="30"/>
                  </a:lnTo>
                  <a:lnTo>
                    <a:pt x="3530" y="48"/>
                  </a:lnTo>
                  <a:lnTo>
                    <a:pt x="3532" y="56"/>
                  </a:lnTo>
                  <a:lnTo>
                    <a:pt x="3534" y="38"/>
                  </a:lnTo>
                  <a:lnTo>
                    <a:pt x="3535" y="56"/>
                  </a:lnTo>
                  <a:lnTo>
                    <a:pt x="3537" y="17"/>
                  </a:lnTo>
                  <a:lnTo>
                    <a:pt x="3539" y="36"/>
                  </a:lnTo>
                  <a:lnTo>
                    <a:pt x="3541" y="47"/>
                  </a:lnTo>
                  <a:lnTo>
                    <a:pt x="3543" y="42"/>
                  </a:lnTo>
                  <a:lnTo>
                    <a:pt x="3545" y="13"/>
                  </a:lnTo>
                  <a:lnTo>
                    <a:pt x="3547" y="65"/>
                  </a:lnTo>
                  <a:lnTo>
                    <a:pt x="3549" y="82"/>
                  </a:lnTo>
                  <a:lnTo>
                    <a:pt x="3551" y="76"/>
                  </a:lnTo>
                  <a:lnTo>
                    <a:pt x="3553" y="39"/>
                  </a:lnTo>
                  <a:lnTo>
                    <a:pt x="3555" y="56"/>
                  </a:lnTo>
                  <a:lnTo>
                    <a:pt x="3557" y="28"/>
                  </a:lnTo>
                  <a:lnTo>
                    <a:pt x="3558" y="34"/>
                  </a:lnTo>
                  <a:lnTo>
                    <a:pt x="3560" y="55"/>
                  </a:lnTo>
                  <a:lnTo>
                    <a:pt x="3562" y="34"/>
                  </a:lnTo>
                  <a:lnTo>
                    <a:pt x="3564" y="40"/>
                  </a:lnTo>
                  <a:lnTo>
                    <a:pt x="3566" y="53"/>
                  </a:lnTo>
                  <a:lnTo>
                    <a:pt x="3568" y="38"/>
                  </a:lnTo>
                  <a:lnTo>
                    <a:pt x="3570" y="31"/>
                  </a:lnTo>
                  <a:lnTo>
                    <a:pt x="3572" y="61"/>
                  </a:lnTo>
                  <a:lnTo>
                    <a:pt x="3574" y="30"/>
                  </a:lnTo>
                  <a:lnTo>
                    <a:pt x="3576" y="40"/>
                  </a:lnTo>
                  <a:lnTo>
                    <a:pt x="3578" y="47"/>
                  </a:lnTo>
                  <a:lnTo>
                    <a:pt x="3579" y="36"/>
                  </a:lnTo>
                  <a:lnTo>
                    <a:pt x="3581" y="52"/>
                  </a:lnTo>
                  <a:lnTo>
                    <a:pt x="3583" y="26"/>
                  </a:lnTo>
                  <a:lnTo>
                    <a:pt x="3585" y="47"/>
                  </a:lnTo>
                  <a:lnTo>
                    <a:pt x="3587" y="64"/>
                  </a:lnTo>
                  <a:lnTo>
                    <a:pt x="3589" y="28"/>
                  </a:lnTo>
                  <a:lnTo>
                    <a:pt x="3591" y="34"/>
                  </a:lnTo>
                  <a:lnTo>
                    <a:pt x="3593" y="49"/>
                  </a:lnTo>
                  <a:lnTo>
                    <a:pt x="3595" y="27"/>
                  </a:lnTo>
                  <a:lnTo>
                    <a:pt x="3597" y="47"/>
                  </a:lnTo>
                  <a:lnTo>
                    <a:pt x="3599" y="30"/>
                  </a:lnTo>
                  <a:lnTo>
                    <a:pt x="3601" y="43"/>
                  </a:lnTo>
                  <a:lnTo>
                    <a:pt x="3602" y="31"/>
                  </a:lnTo>
                  <a:lnTo>
                    <a:pt x="3604" y="42"/>
                  </a:lnTo>
                  <a:lnTo>
                    <a:pt x="3606" y="35"/>
                  </a:lnTo>
                  <a:lnTo>
                    <a:pt x="3608" y="88"/>
                  </a:lnTo>
                  <a:lnTo>
                    <a:pt x="3610" y="15"/>
                  </a:lnTo>
                  <a:lnTo>
                    <a:pt x="3612" y="55"/>
                  </a:lnTo>
                  <a:lnTo>
                    <a:pt x="3614" y="31"/>
                  </a:lnTo>
                  <a:lnTo>
                    <a:pt x="3616" y="61"/>
                  </a:lnTo>
                  <a:lnTo>
                    <a:pt x="3618" y="55"/>
                  </a:lnTo>
                  <a:lnTo>
                    <a:pt x="3620" y="67"/>
                  </a:lnTo>
                  <a:lnTo>
                    <a:pt x="3622" y="39"/>
                  </a:lnTo>
                  <a:lnTo>
                    <a:pt x="3623" y="53"/>
                  </a:lnTo>
                  <a:lnTo>
                    <a:pt x="3625" y="47"/>
                  </a:lnTo>
                  <a:lnTo>
                    <a:pt x="3627" y="30"/>
                  </a:lnTo>
                  <a:lnTo>
                    <a:pt x="3631" y="72"/>
                  </a:lnTo>
                  <a:lnTo>
                    <a:pt x="3633" y="38"/>
                  </a:lnTo>
                  <a:lnTo>
                    <a:pt x="3635" y="39"/>
                  </a:lnTo>
                  <a:lnTo>
                    <a:pt x="3637" y="53"/>
                  </a:lnTo>
                  <a:lnTo>
                    <a:pt x="3639" y="47"/>
                  </a:lnTo>
                  <a:lnTo>
                    <a:pt x="3641" y="72"/>
                  </a:lnTo>
                  <a:lnTo>
                    <a:pt x="3643" y="36"/>
                  </a:lnTo>
                  <a:lnTo>
                    <a:pt x="3645" y="28"/>
                  </a:lnTo>
                  <a:lnTo>
                    <a:pt x="3646" y="72"/>
                  </a:lnTo>
                  <a:lnTo>
                    <a:pt x="3648" y="40"/>
                  </a:lnTo>
                  <a:lnTo>
                    <a:pt x="3650" y="24"/>
                  </a:lnTo>
                  <a:lnTo>
                    <a:pt x="3653" y="44"/>
                  </a:lnTo>
                  <a:lnTo>
                    <a:pt x="3654" y="47"/>
                  </a:lnTo>
                  <a:lnTo>
                    <a:pt x="3656" y="43"/>
                  </a:lnTo>
                  <a:lnTo>
                    <a:pt x="3658" y="51"/>
                  </a:lnTo>
                  <a:lnTo>
                    <a:pt x="3660" y="47"/>
                  </a:lnTo>
                  <a:lnTo>
                    <a:pt x="3662" y="18"/>
                  </a:lnTo>
                  <a:lnTo>
                    <a:pt x="3664" y="85"/>
                  </a:lnTo>
                  <a:lnTo>
                    <a:pt x="3666" y="70"/>
                  </a:lnTo>
                  <a:lnTo>
                    <a:pt x="3668" y="43"/>
                  </a:lnTo>
                  <a:lnTo>
                    <a:pt x="3670" y="47"/>
                  </a:lnTo>
                  <a:lnTo>
                    <a:pt x="3672" y="30"/>
                  </a:lnTo>
                  <a:lnTo>
                    <a:pt x="3674" y="85"/>
                  </a:lnTo>
                  <a:lnTo>
                    <a:pt x="3676" y="38"/>
                  </a:lnTo>
                  <a:lnTo>
                    <a:pt x="3677" y="92"/>
                  </a:lnTo>
                  <a:lnTo>
                    <a:pt x="3679" y="57"/>
                  </a:lnTo>
                  <a:lnTo>
                    <a:pt x="3681" y="61"/>
                  </a:lnTo>
                  <a:lnTo>
                    <a:pt x="3683" y="40"/>
                  </a:lnTo>
                  <a:lnTo>
                    <a:pt x="3685" y="57"/>
                  </a:lnTo>
                  <a:lnTo>
                    <a:pt x="3687" y="39"/>
                  </a:lnTo>
                  <a:lnTo>
                    <a:pt x="3689" y="23"/>
                  </a:lnTo>
                  <a:lnTo>
                    <a:pt x="3691" y="39"/>
                  </a:lnTo>
                  <a:lnTo>
                    <a:pt x="3693" y="49"/>
                  </a:lnTo>
                  <a:lnTo>
                    <a:pt x="3695" y="73"/>
                  </a:lnTo>
                  <a:lnTo>
                    <a:pt x="3697" y="94"/>
                  </a:lnTo>
                  <a:lnTo>
                    <a:pt x="3698" y="5"/>
                  </a:lnTo>
                  <a:lnTo>
                    <a:pt x="3700" y="34"/>
                  </a:lnTo>
                  <a:lnTo>
                    <a:pt x="3702" y="40"/>
                  </a:lnTo>
                  <a:lnTo>
                    <a:pt x="3704" y="59"/>
                  </a:lnTo>
                  <a:lnTo>
                    <a:pt x="3706" y="63"/>
                  </a:lnTo>
                  <a:lnTo>
                    <a:pt x="3708" y="22"/>
                  </a:lnTo>
                  <a:lnTo>
                    <a:pt x="3710" y="44"/>
                  </a:lnTo>
                  <a:lnTo>
                    <a:pt x="3712" y="80"/>
                  </a:lnTo>
                  <a:lnTo>
                    <a:pt x="3714" y="74"/>
                  </a:lnTo>
                  <a:lnTo>
                    <a:pt x="3716" y="34"/>
                  </a:lnTo>
                  <a:lnTo>
                    <a:pt x="3718" y="84"/>
                  </a:lnTo>
                  <a:lnTo>
                    <a:pt x="3720" y="5"/>
                  </a:lnTo>
                  <a:lnTo>
                    <a:pt x="3721" y="47"/>
                  </a:lnTo>
                  <a:lnTo>
                    <a:pt x="3723" y="63"/>
                  </a:lnTo>
                  <a:lnTo>
                    <a:pt x="3725" y="30"/>
                  </a:lnTo>
                  <a:lnTo>
                    <a:pt x="3727" y="53"/>
                  </a:lnTo>
                  <a:lnTo>
                    <a:pt x="3729" y="47"/>
                  </a:lnTo>
                  <a:lnTo>
                    <a:pt x="3731" y="40"/>
                  </a:lnTo>
                  <a:lnTo>
                    <a:pt x="3733" y="84"/>
                  </a:lnTo>
                  <a:lnTo>
                    <a:pt x="3735" y="39"/>
                  </a:lnTo>
                  <a:lnTo>
                    <a:pt x="3737" y="89"/>
                  </a:lnTo>
                  <a:lnTo>
                    <a:pt x="3739" y="45"/>
                  </a:lnTo>
                  <a:lnTo>
                    <a:pt x="3741" y="68"/>
                  </a:lnTo>
                  <a:lnTo>
                    <a:pt x="3743" y="23"/>
                  </a:lnTo>
                  <a:lnTo>
                    <a:pt x="3744" y="44"/>
                  </a:lnTo>
                  <a:lnTo>
                    <a:pt x="3746" y="23"/>
                  </a:lnTo>
                  <a:lnTo>
                    <a:pt x="3748" y="77"/>
                  </a:lnTo>
                  <a:lnTo>
                    <a:pt x="3750" y="64"/>
                  </a:lnTo>
                  <a:lnTo>
                    <a:pt x="3752" y="80"/>
                  </a:lnTo>
                  <a:lnTo>
                    <a:pt x="3754" y="45"/>
                  </a:lnTo>
                  <a:lnTo>
                    <a:pt x="3756" y="72"/>
                  </a:lnTo>
                  <a:lnTo>
                    <a:pt x="3758" y="99"/>
                  </a:lnTo>
                  <a:lnTo>
                    <a:pt x="3760" y="134"/>
                  </a:lnTo>
                  <a:lnTo>
                    <a:pt x="3762" y="60"/>
                  </a:lnTo>
                  <a:lnTo>
                    <a:pt x="3764" y="89"/>
                  </a:lnTo>
                  <a:lnTo>
                    <a:pt x="3766" y="42"/>
                  </a:lnTo>
                  <a:lnTo>
                    <a:pt x="3767" y="15"/>
                  </a:lnTo>
                  <a:lnTo>
                    <a:pt x="3769" y="114"/>
                  </a:lnTo>
                  <a:lnTo>
                    <a:pt x="3771" y="35"/>
                  </a:lnTo>
                  <a:lnTo>
                    <a:pt x="3773" y="78"/>
                  </a:lnTo>
                  <a:lnTo>
                    <a:pt x="3775" y="106"/>
                  </a:lnTo>
                  <a:lnTo>
                    <a:pt x="3777" y="39"/>
                  </a:lnTo>
                  <a:lnTo>
                    <a:pt x="3779" y="44"/>
                  </a:lnTo>
                  <a:lnTo>
                    <a:pt x="3781" y="63"/>
                  </a:lnTo>
                  <a:lnTo>
                    <a:pt x="3783" y="109"/>
                  </a:lnTo>
                  <a:lnTo>
                    <a:pt x="3785" y="137"/>
                  </a:lnTo>
                  <a:lnTo>
                    <a:pt x="3787" y="39"/>
                  </a:lnTo>
                  <a:lnTo>
                    <a:pt x="3788" y="34"/>
                  </a:lnTo>
                  <a:lnTo>
                    <a:pt x="3791" y="93"/>
                  </a:lnTo>
                  <a:lnTo>
                    <a:pt x="3793" y="45"/>
                  </a:lnTo>
                  <a:lnTo>
                    <a:pt x="3795" y="38"/>
                  </a:lnTo>
                  <a:lnTo>
                    <a:pt x="3796" y="84"/>
                  </a:lnTo>
                  <a:lnTo>
                    <a:pt x="3798" y="47"/>
                  </a:lnTo>
                  <a:lnTo>
                    <a:pt x="3800" y="35"/>
                  </a:lnTo>
                  <a:lnTo>
                    <a:pt x="3802" y="93"/>
                  </a:lnTo>
                  <a:lnTo>
                    <a:pt x="3804" y="63"/>
                  </a:lnTo>
                  <a:lnTo>
                    <a:pt x="3806" y="82"/>
                  </a:lnTo>
                  <a:lnTo>
                    <a:pt x="3808" y="98"/>
                  </a:lnTo>
                  <a:lnTo>
                    <a:pt x="3810" y="78"/>
                  </a:lnTo>
                  <a:lnTo>
                    <a:pt x="3812" y="103"/>
                  </a:lnTo>
                  <a:lnTo>
                    <a:pt x="3814" y="45"/>
                  </a:lnTo>
                  <a:lnTo>
                    <a:pt x="3816" y="81"/>
                  </a:lnTo>
                  <a:lnTo>
                    <a:pt x="3818" y="65"/>
                  </a:lnTo>
                  <a:lnTo>
                    <a:pt x="3819" y="110"/>
                  </a:lnTo>
                  <a:lnTo>
                    <a:pt x="3821" y="55"/>
                  </a:lnTo>
                  <a:lnTo>
                    <a:pt x="3823" y="60"/>
                  </a:lnTo>
                  <a:lnTo>
                    <a:pt x="3825" y="52"/>
                  </a:lnTo>
                  <a:lnTo>
                    <a:pt x="3827" y="31"/>
                  </a:lnTo>
                  <a:lnTo>
                    <a:pt x="3829" y="65"/>
                  </a:lnTo>
                  <a:lnTo>
                    <a:pt x="3831" y="52"/>
                  </a:lnTo>
                  <a:lnTo>
                    <a:pt x="3833" y="89"/>
                  </a:lnTo>
                  <a:lnTo>
                    <a:pt x="3835" y="61"/>
                  </a:lnTo>
                  <a:lnTo>
                    <a:pt x="3837" y="93"/>
                  </a:lnTo>
                  <a:lnTo>
                    <a:pt x="3839" y="77"/>
                  </a:lnTo>
                  <a:lnTo>
                    <a:pt x="3840" y="149"/>
                  </a:lnTo>
                  <a:lnTo>
                    <a:pt x="3842" y="99"/>
                  </a:lnTo>
                  <a:lnTo>
                    <a:pt x="3844" y="82"/>
                  </a:lnTo>
                  <a:lnTo>
                    <a:pt x="3846" y="111"/>
                  </a:lnTo>
                  <a:lnTo>
                    <a:pt x="3848" y="80"/>
                  </a:lnTo>
                  <a:lnTo>
                    <a:pt x="3850" y="76"/>
                  </a:lnTo>
                  <a:lnTo>
                    <a:pt x="3852" y="74"/>
                  </a:lnTo>
                  <a:lnTo>
                    <a:pt x="3854" y="111"/>
                  </a:lnTo>
                  <a:lnTo>
                    <a:pt x="3856" y="74"/>
                  </a:lnTo>
                  <a:lnTo>
                    <a:pt x="3858" y="34"/>
                  </a:lnTo>
                  <a:lnTo>
                    <a:pt x="3860" y="68"/>
                  </a:lnTo>
                  <a:lnTo>
                    <a:pt x="3862" y="85"/>
                  </a:lnTo>
                  <a:lnTo>
                    <a:pt x="3865" y="130"/>
                  </a:lnTo>
                  <a:lnTo>
                    <a:pt x="3867" y="128"/>
                  </a:lnTo>
                  <a:lnTo>
                    <a:pt x="3869" y="111"/>
                  </a:lnTo>
                  <a:lnTo>
                    <a:pt x="3871" y="127"/>
                  </a:lnTo>
                  <a:lnTo>
                    <a:pt x="3873" y="72"/>
                  </a:lnTo>
                  <a:lnTo>
                    <a:pt x="3875" y="119"/>
                  </a:lnTo>
                  <a:lnTo>
                    <a:pt x="3877" y="69"/>
                  </a:lnTo>
                  <a:lnTo>
                    <a:pt x="3879" y="132"/>
                  </a:lnTo>
                  <a:lnTo>
                    <a:pt x="3881" y="80"/>
                  </a:lnTo>
                  <a:lnTo>
                    <a:pt x="3883" y="130"/>
                  </a:lnTo>
                  <a:lnTo>
                    <a:pt x="3885" y="170"/>
                  </a:lnTo>
                  <a:lnTo>
                    <a:pt x="3886" y="99"/>
                  </a:lnTo>
                  <a:lnTo>
                    <a:pt x="3888" y="113"/>
                  </a:lnTo>
                  <a:lnTo>
                    <a:pt x="3890" y="111"/>
                  </a:lnTo>
                  <a:lnTo>
                    <a:pt x="3892" y="189"/>
                  </a:lnTo>
                  <a:lnTo>
                    <a:pt x="3894" y="147"/>
                  </a:lnTo>
                  <a:lnTo>
                    <a:pt x="3896" y="128"/>
                  </a:lnTo>
                  <a:lnTo>
                    <a:pt x="3898" y="77"/>
                  </a:lnTo>
                  <a:lnTo>
                    <a:pt x="3900" y="116"/>
                  </a:lnTo>
                  <a:lnTo>
                    <a:pt x="3902" y="98"/>
                  </a:lnTo>
                  <a:lnTo>
                    <a:pt x="3904" y="144"/>
                  </a:lnTo>
                  <a:lnTo>
                    <a:pt x="3906" y="98"/>
                  </a:lnTo>
                  <a:lnTo>
                    <a:pt x="3907" y="111"/>
                  </a:lnTo>
                  <a:lnTo>
                    <a:pt x="3909" y="145"/>
                  </a:lnTo>
                  <a:lnTo>
                    <a:pt x="3911" y="220"/>
                  </a:lnTo>
                  <a:lnTo>
                    <a:pt x="3913" y="139"/>
                  </a:lnTo>
                  <a:lnTo>
                    <a:pt x="3915" y="193"/>
                  </a:lnTo>
                  <a:lnTo>
                    <a:pt x="3917" y="202"/>
                  </a:lnTo>
                  <a:lnTo>
                    <a:pt x="3919" y="169"/>
                  </a:lnTo>
                  <a:lnTo>
                    <a:pt x="3921" y="181"/>
                  </a:lnTo>
                  <a:lnTo>
                    <a:pt x="3923" y="156"/>
                  </a:lnTo>
                  <a:lnTo>
                    <a:pt x="3925" y="153"/>
                  </a:lnTo>
                  <a:lnTo>
                    <a:pt x="3927" y="182"/>
                  </a:lnTo>
                  <a:lnTo>
                    <a:pt x="3929" y="303"/>
                  </a:lnTo>
                  <a:lnTo>
                    <a:pt x="3931" y="277"/>
                  </a:lnTo>
                  <a:lnTo>
                    <a:pt x="3933" y="147"/>
                  </a:lnTo>
                  <a:lnTo>
                    <a:pt x="3935" y="231"/>
                  </a:lnTo>
                  <a:lnTo>
                    <a:pt x="3937" y="115"/>
                  </a:lnTo>
                  <a:lnTo>
                    <a:pt x="3939" y="222"/>
                  </a:lnTo>
                  <a:lnTo>
                    <a:pt x="3940" y="126"/>
                  </a:lnTo>
                  <a:lnTo>
                    <a:pt x="3942" y="318"/>
                  </a:lnTo>
                  <a:lnTo>
                    <a:pt x="3944" y="155"/>
                  </a:lnTo>
                  <a:lnTo>
                    <a:pt x="3946" y="169"/>
                  </a:lnTo>
                  <a:lnTo>
                    <a:pt x="3948" y="156"/>
                  </a:lnTo>
                  <a:lnTo>
                    <a:pt x="3950" y="174"/>
                  </a:lnTo>
                  <a:lnTo>
                    <a:pt x="3952" y="85"/>
                  </a:lnTo>
                  <a:lnTo>
                    <a:pt x="3954" y="211"/>
                  </a:lnTo>
                  <a:lnTo>
                    <a:pt x="3956" y="172"/>
                  </a:lnTo>
                  <a:lnTo>
                    <a:pt x="3958" y="230"/>
                  </a:lnTo>
                  <a:lnTo>
                    <a:pt x="3960" y="124"/>
                  </a:lnTo>
                  <a:lnTo>
                    <a:pt x="3961" y="152"/>
                  </a:lnTo>
                  <a:lnTo>
                    <a:pt x="3963" y="139"/>
                  </a:lnTo>
                  <a:lnTo>
                    <a:pt x="3965" y="72"/>
                  </a:lnTo>
                  <a:lnTo>
                    <a:pt x="3967" y="172"/>
                  </a:lnTo>
                  <a:lnTo>
                    <a:pt x="3969" y="90"/>
                  </a:lnTo>
                  <a:lnTo>
                    <a:pt x="3971" y="166"/>
                  </a:lnTo>
                  <a:lnTo>
                    <a:pt x="3973" y="224"/>
                  </a:lnTo>
                  <a:lnTo>
                    <a:pt x="3975" y="195"/>
                  </a:lnTo>
                  <a:lnTo>
                    <a:pt x="3977" y="111"/>
                  </a:lnTo>
                  <a:lnTo>
                    <a:pt x="3979" y="173"/>
                  </a:lnTo>
                  <a:lnTo>
                    <a:pt x="3981" y="140"/>
                  </a:lnTo>
                  <a:lnTo>
                    <a:pt x="3982" y="212"/>
                  </a:lnTo>
                  <a:lnTo>
                    <a:pt x="3984" y="99"/>
                  </a:lnTo>
                  <a:lnTo>
                    <a:pt x="3986" y="118"/>
                  </a:lnTo>
                  <a:lnTo>
                    <a:pt x="3988" y="160"/>
                  </a:lnTo>
                  <a:lnTo>
                    <a:pt x="3990" y="115"/>
                  </a:lnTo>
                  <a:lnTo>
                    <a:pt x="3992" y="103"/>
                  </a:lnTo>
                  <a:lnTo>
                    <a:pt x="3994" y="53"/>
                  </a:lnTo>
                  <a:lnTo>
                    <a:pt x="3996" y="134"/>
                  </a:lnTo>
                  <a:lnTo>
                    <a:pt x="3998" y="197"/>
                  </a:lnTo>
                  <a:lnTo>
                    <a:pt x="4000" y="109"/>
                  </a:lnTo>
                  <a:lnTo>
                    <a:pt x="4002" y="90"/>
                  </a:lnTo>
                  <a:lnTo>
                    <a:pt x="4004" y="201"/>
                  </a:lnTo>
                  <a:lnTo>
                    <a:pt x="4005" y="178"/>
                  </a:lnTo>
                  <a:lnTo>
                    <a:pt x="4007" y="151"/>
                  </a:lnTo>
                  <a:lnTo>
                    <a:pt x="4009" y="145"/>
                  </a:lnTo>
                  <a:lnTo>
                    <a:pt x="4011" y="156"/>
                  </a:lnTo>
                  <a:lnTo>
                    <a:pt x="4013" y="126"/>
                  </a:lnTo>
                  <a:lnTo>
                    <a:pt x="4015" y="168"/>
                  </a:lnTo>
                  <a:lnTo>
                    <a:pt x="4017" y="118"/>
                  </a:lnTo>
                  <a:lnTo>
                    <a:pt x="4019" y="92"/>
                  </a:lnTo>
                  <a:lnTo>
                    <a:pt x="4021" y="153"/>
                  </a:lnTo>
                  <a:lnTo>
                    <a:pt x="4023" y="89"/>
                  </a:lnTo>
                  <a:lnTo>
                    <a:pt x="4025" y="186"/>
                  </a:lnTo>
                  <a:lnTo>
                    <a:pt x="4027" y="155"/>
                  </a:lnTo>
                  <a:lnTo>
                    <a:pt x="4029" y="95"/>
                  </a:lnTo>
                  <a:lnTo>
                    <a:pt x="4030" y="139"/>
                  </a:lnTo>
                  <a:lnTo>
                    <a:pt x="4032" y="88"/>
                  </a:lnTo>
                  <a:lnTo>
                    <a:pt x="4034" y="174"/>
                  </a:lnTo>
                  <a:lnTo>
                    <a:pt x="4036" y="152"/>
                  </a:lnTo>
                  <a:lnTo>
                    <a:pt x="4038" y="106"/>
                  </a:lnTo>
                  <a:lnTo>
                    <a:pt x="4040" y="123"/>
                  </a:lnTo>
                  <a:lnTo>
                    <a:pt x="4042" y="103"/>
                  </a:lnTo>
                  <a:lnTo>
                    <a:pt x="4044" y="116"/>
                  </a:lnTo>
                  <a:lnTo>
                    <a:pt x="4046" y="109"/>
                  </a:lnTo>
                  <a:lnTo>
                    <a:pt x="4048" y="103"/>
                  </a:lnTo>
                  <a:lnTo>
                    <a:pt x="4050" y="145"/>
                  </a:lnTo>
                  <a:lnTo>
                    <a:pt x="4051" y="113"/>
                  </a:lnTo>
                  <a:lnTo>
                    <a:pt x="4053" y="143"/>
                  </a:lnTo>
                  <a:lnTo>
                    <a:pt x="4055" y="99"/>
                  </a:lnTo>
                  <a:lnTo>
                    <a:pt x="4057" y="126"/>
                  </a:lnTo>
                  <a:lnTo>
                    <a:pt x="4059" y="160"/>
                  </a:lnTo>
                  <a:lnTo>
                    <a:pt x="4061" y="147"/>
                  </a:lnTo>
                  <a:lnTo>
                    <a:pt x="4063" y="55"/>
                  </a:lnTo>
                  <a:lnTo>
                    <a:pt x="4065" y="140"/>
                  </a:lnTo>
                  <a:lnTo>
                    <a:pt x="4067" y="124"/>
                  </a:lnTo>
                  <a:lnTo>
                    <a:pt x="4069" y="90"/>
                  </a:lnTo>
                  <a:lnTo>
                    <a:pt x="4071" y="218"/>
                  </a:lnTo>
                  <a:lnTo>
                    <a:pt x="4073" y="135"/>
                  </a:lnTo>
                  <a:lnTo>
                    <a:pt x="4075" y="123"/>
                  </a:lnTo>
                  <a:lnTo>
                    <a:pt x="4077" y="186"/>
                  </a:lnTo>
                  <a:lnTo>
                    <a:pt x="4079" y="160"/>
                  </a:lnTo>
                  <a:lnTo>
                    <a:pt x="4081" y="134"/>
                  </a:lnTo>
                  <a:lnTo>
                    <a:pt x="4082" y="151"/>
                  </a:lnTo>
                  <a:lnTo>
                    <a:pt x="4084" y="135"/>
                  </a:lnTo>
                  <a:lnTo>
                    <a:pt x="4086" y="110"/>
                  </a:lnTo>
                  <a:lnTo>
                    <a:pt x="4088" y="153"/>
                  </a:lnTo>
                  <a:lnTo>
                    <a:pt x="4092" y="185"/>
                  </a:lnTo>
                  <a:lnTo>
                    <a:pt x="4096" y="124"/>
                  </a:lnTo>
                  <a:lnTo>
                    <a:pt x="4099" y="137"/>
                  </a:lnTo>
                  <a:lnTo>
                    <a:pt x="4103" y="160"/>
                  </a:lnTo>
                  <a:lnTo>
                    <a:pt x="4107" y="214"/>
                  </a:lnTo>
                  <a:lnTo>
                    <a:pt x="4110" y="183"/>
                  </a:lnTo>
                  <a:lnTo>
                    <a:pt x="4114" y="126"/>
                  </a:lnTo>
                  <a:lnTo>
                    <a:pt x="4118" y="151"/>
                  </a:lnTo>
                  <a:lnTo>
                    <a:pt x="4121" y="149"/>
                  </a:lnTo>
                  <a:lnTo>
                    <a:pt x="4125" y="151"/>
                  </a:lnTo>
                  <a:lnTo>
                    <a:pt x="4129" y="162"/>
                  </a:lnTo>
                  <a:lnTo>
                    <a:pt x="4132" y="131"/>
                  </a:lnTo>
                  <a:lnTo>
                    <a:pt x="4136" y="80"/>
                  </a:lnTo>
                  <a:lnTo>
                    <a:pt x="4140" y="99"/>
                  </a:lnTo>
                  <a:lnTo>
                    <a:pt x="4143" y="122"/>
                  </a:lnTo>
                  <a:lnTo>
                    <a:pt x="4147" y="140"/>
                  </a:lnTo>
                  <a:lnTo>
                    <a:pt x="4151" y="98"/>
                  </a:lnTo>
                  <a:lnTo>
                    <a:pt x="4155" y="127"/>
                  </a:lnTo>
                  <a:lnTo>
                    <a:pt x="4158" y="94"/>
                  </a:lnTo>
                  <a:lnTo>
                    <a:pt x="4162" y="152"/>
                  </a:lnTo>
                  <a:lnTo>
                    <a:pt x="4166" y="119"/>
                  </a:lnTo>
                  <a:lnTo>
                    <a:pt x="4169" y="56"/>
                  </a:lnTo>
                  <a:lnTo>
                    <a:pt x="4173" y="111"/>
                  </a:lnTo>
                  <a:lnTo>
                    <a:pt x="4177" y="90"/>
                  </a:lnTo>
                  <a:lnTo>
                    <a:pt x="4180" y="38"/>
                  </a:lnTo>
                  <a:lnTo>
                    <a:pt x="4184" y="113"/>
                  </a:lnTo>
                  <a:lnTo>
                    <a:pt x="4188" y="70"/>
                  </a:lnTo>
                  <a:lnTo>
                    <a:pt x="4191" y="218"/>
                  </a:lnTo>
                  <a:lnTo>
                    <a:pt x="4195" y="99"/>
                  </a:lnTo>
                  <a:lnTo>
                    <a:pt x="4199" y="105"/>
                  </a:lnTo>
                  <a:lnTo>
                    <a:pt x="4202" y="118"/>
                  </a:lnTo>
                  <a:lnTo>
                    <a:pt x="4206" y="81"/>
                  </a:lnTo>
                  <a:lnTo>
                    <a:pt x="4210" y="44"/>
                  </a:lnTo>
                  <a:lnTo>
                    <a:pt x="4214" y="134"/>
                  </a:lnTo>
                  <a:lnTo>
                    <a:pt x="4217" y="67"/>
                  </a:lnTo>
                  <a:lnTo>
                    <a:pt x="4221" y="101"/>
                  </a:lnTo>
                  <a:lnTo>
                    <a:pt x="4225" y="106"/>
                  </a:lnTo>
                  <a:lnTo>
                    <a:pt x="4228" y="74"/>
                  </a:lnTo>
                  <a:lnTo>
                    <a:pt x="4232" y="101"/>
                  </a:lnTo>
                  <a:lnTo>
                    <a:pt x="4236" y="64"/>
                  </a:lnTo>
                  <a:lnTo>
                    <a:pt x="4239" y="85"/>
                  </a:lnTo>
                  <a:lnTo>
                    <a:pt x="4243" y="63"/>
                  </a:lnTo>
                  <a:lnTo>
                    <a:pt x="4247" y="51"/>
                  </a:lnTo>
                  <a:lnTo>
                    <a:pt x="4250" y="110"/>
                  </a:lnTo>
                  <a:lnTo>
                    <a:pt x="4254" y="140"/>
                  </a:lnTo>
                  <a:lnTo>
                    <a:pt x="4258" y="95"/>
                  </a:lnTo>
                  <a:lnTo>
                    <a:pt x="4261" y="43"/>
                  </a:lnTo>
                  <a:lnTo>
                    <a:pt x="4265" y="84"/>
                  </a:lnTo>
                  <a:lnTo>
                    <a:pt x="4269" y="85"/>
                  </a:lnTo>
                  <a:lnTo>
                    <a:pt x="4272" y="55"/>
                  </a:lnTo>
                  <a:lnTo>
                    <a:pt x="4276" y="90"/>
                  </a:lnTo>
                  <a:lnTo>
                    <a:pt x="4280" y="94"/>
                  </a:lnTo>
                  <a:lnTo>
                    <a:pt x="4284" y="118"/>
                  </a:lnTo>
                  <a:lnTo>
                    <a:pt x="4287" y="120"/>
                  </a:lnTo>
                  <a:lnTo>
                    <a:pt x="4291" y="105"/>
                  </a:lnTo>
                  <a:lnTo>
                    <a:pt x="4295" y="110"/>
                  </a:lnTo>
                  <a:lnTo>
                    <a:pt x="4298" y="102"/>
                  </a:lnTo>
                  <a:lnTo>
                    <a:pt x="4302" y="77"/>
                  </a:lnTo>
                  <a:lnTo>
                    <a:pt x="4306" y="99"/>
                  </a:lnTo>
                  <a:lnTo>
                    <a:pt x="4309" y="111"/>
                  </a:lnTo>
                  <a:lnTo>
                    <a:pt x="4316" y="45"/>
                  </a:lnTo>
                  <a:lnTo>
                    <a:pt x="4322" y="193"/>
                  </a:lnTo>
                  <a:lnTo>
                    <a:pt x="4329" y="157"/>
                  </a:lnTo>
                  <a:lnTo>
                    <a:pt x="4335" y="147"/>
                  </a:lnTo>
                  <a:lnTo>
                    <a:pt x="4353" y="126"/>
                  </a:lnTo>
                  <a:lnTo>
                    <a:pt x="4363" y="130"/>
                  </a:lnTo>
                  <a:lnTo>
                    <a:pt x="4372" y="160"/>
                  </a:lnTo>
                  <a:lnTo>
                    <a:pt x="4381" y="99"/>
                  </a:lnTo>
                  <a:lnTo>
                    <a:pt x="4390" y="151"/>
                  </a:lnTo>
                  <a:lnTo>
                    <a:pt x="4399" y="141"/>
                  </a:lnTo>
                  <a:lnTo>
                    <a:pt x="4408" y="120"/>
                  </a:lnTo>
                  <a:lnTo>
                    <a:pt x="4417" y="64"/>
                  </a:lnTo>
                  <a:lnTo>
                    <a:pt x="4427" y="80"/>
                  </a:lnTo>
                  <a:lnTo>
                    <a:pt x="4436" y="127"/>
                  </a:lnTo>
                  <a:lnTo>
                    <a:pt x="4445" y="360"/>
                  </a:lnTo>
                  <a:lnTo>
                    <a:pt x="4454" y="127"/>
                  </a:lnTo>
                  <a:lnTo>
                    <a:pt x="4463" y="231"/>
                  </a:lnTo>
                  <a:lnTo>
                    <a:pt x="4472" y="303"/>
                  </a:lnTo>
                  <a:lnTo>
                    <a:pt x="4482" y="315"/>
                  </a:lnTo>
                  <a:lnTo>
                    <a:pt x="4491" y="318"/>
                  </a:lnTo>
                  <a:lnTo>
                    <a:pt x="4500" y="295"/>
                  </a:lnTo>
                  <a:lnTo>
                    <a:pt x="4509" y="320"/>
                  </a:lnTo>
                  <a:lnTo>
                    <a:pt x="4518" y="248"/>
                  </a:lnTo>
                  <a:lnTo>
                    <a:pt x="4527" y="233"/>
                  </a:lnTo>
                  <a:lnTo>
                    <a:pt x="4537" y="164"/>
                  </a:lnTo>
                  <a:lnTo>
                    <a:pt x="4547" y="251"/>
                  </a:lnTo>
                  <a:lnTo>
                    <a:pt x="4558" y="176"/>
                  </a:lnTo>
                  <a:lnTo>
                    <a:pt x="4570" y="216"/>
                  </a:lnTo>
                  <a:lnTo>
                    <a:pt x="4581" y="157"/>
                  </a:lnTo>
                  <a:lnTo>
                    <a:pt x="4593" y="177"/>
                  </a:lnTo>
                  <a:lnTo>
                    <a:pt x="4605" y="181"/>
                  </a:lnTo>
                  <a:lnTo>
                    <a:pt x="4617" y="348"/>
                  </a:lnTo>
                  <a:lnTo>
                    <a:pt x="4629" y="546"/>
                  </a:lnTo>
                  <a:lnTo>
                    <a:pt x="4641" y="646"/>
                  </a:lnTo>
                  <a:lnTo>
                    <a:pt x="4653" y="855"/>
                  </a:lnTo>
                  <a:lnTo>
                    <a:pt x="4664" y="1163"/>
                  </a:lnTo>
                  <a:lnTo>
                    <a:pt x="4676" y="1103"/>
                  </a:lnTo>
                  <a:lnTo>
                    <a:pt x="4688" y="1119"/>
                  </a:lnTo>
                  <a:lnTo>
                    <a:pt x="4700" y="1009"/>
                  </a:lnTo>
                  <a:lnTo>
                    <a:pt x="4712" y="763"/>
                  </a:lnTo>
                  <a:lnTo>
                    <a:pt x="4724" y="697"/>
                  </a:lnTo>
                  <a:lnTo>
                    <a:pt x="4736" y="533"/>
                  </a:lnTo>
                  <a:lnTo>
                    <a:pt x="4748" y="431"/>
                  </a:lnTo>
                  <a:lnTo>
                    <a:pt x="4760" y="402"/>
                  </a:lnTo>
                  <a:lnTo>
                    <a:pt x="4771" y="394"/>
                  </a:lnTo>
                  <a:lnTo>
                    <a:pt x="4783" y="224"/>
                  </a:lnTo>
                  <a:lnTo>
                    <a:pt x="4795" y="151"/>
                  </a:lnTo>
                  <a:lnTo>
                    <a:pt x="4807" y="177"/>
                  </a:lnTo>
                  <a:lnTo>
                    <a:pt x="4819" y="265"/>
                  </a:lnTo>
                  <a:lnTo>
                    <a:pt x="4831" y="308"/>
                  </a:lnTo>
                  <a:lnTo>
                    <a:pt x="4843" y="147"/>
                  </a:lnTo>
                  <a:lnTo>
                    <a:pt x="4854" y="181"/>
                  </a:lnTo>
                  <a:lnTo>
                    <a:pt x="4866" y="143"/>
                  </a:lnTo>
                  <a:lnTo>
                    <a:pt x="4878" y="130"/>
                  </a:lnTo>
                  <a:lnTo>
                    <a:pt x="4890" y="115"/>
                  </a:lnTo>
                  <a:lnTo>
                    <a:pt x="4914" y="115"/>
                  </a:lnTo>
                  <a:lnTo>
                    <a:pt x="4926" y="169"/>
                  </a:lnTo>
                  <a:lnTo>
                    <a:pt x="4938" y="149"/>
                  </a:lnTo>
                  <a:lnTo>
                    <a:pt x="4950" y="131"/>
                  </a:lnTo>
                  <a:lnTo>
                    <a:pt x="4961" y="183"/>
                  </a:lnTo>
                  <a:lnTo>
                    <a:pt x="4973" y="115"/>
                  </a:lnTo>
                  <a:lnTo>
                    <a:pt x="4985" y="206"/>
                  </a:lnTo>
                  <a:lnTo>
                    <a:pt x="4997" y="109"/>
                  </a:lnTo>
                  <a:lnTo>
                    <a:pt x="5009" y="248"/>
                  </a:lnTo>
                  <a:lnTo>
                    <a:pt x="5021" y="206"/>
                  </a:lnTo>
                  <a:lnTo>
                    <a:pt x="5033" y="153"/>
                  </a:lnTo>
                  <a:lnTo>
                    <a:pt x="5045" y="183"/>
                  </a:lnTo>
                  <a:lnTo>
                    <a:pt x="5056" y="106"/>
                  </a:lnTo>
                  <a:lnTo>
                    <a:pt x="5068" y="236"/>
                  </a:lnTo>
                  <a:lnTo>
                    <a:pt x="5080" y="103"/>
                  </a:lnTo>
                  <a:lnTo>
                    <a:pt x="5092" y="132"/>
                  </a:lnTo>
                  <a:lnTo>
                    <a:pt x="5104" y="137"/>
                  </a:lnTo>
                  <a:lnTo>
                    <a:pt x="5116" y="153"/>
                  </a:lnTo>
                  <a:lnTo>
                    <a:pt x="5128" y="124"/>
                  </a:lnTo>
                  <a:lnTo>
                    <a:pt x="5140" y="164"/>
                  </a:lnTo>
                  <a:lnTo>
                    <a:pt x="5151" y="207"/>
                  </a:lnTo>
                  <a:lnTo>
                    <a:pt x="5163" y="82"/>
                  </a:lnTo>
                  <a:lnTo>
                    <a:pt x="5175" y="226"/>
                  </a:lnTo>
                  <a:lnTo>
                    <a:pt x="5187" y="416"/>
                  </a:lnTo>
                  <a:lnTo>
                    <a:pt x="5199" y="858"/>
                  </a:lnTo>
                  <a:lnTo>
                    <a:pt x="5211" y="1506"/>
                  </a:lnTo>
                  <a:lnTo>
                    <a:pt x="5223" y="2005"/>
                  </a:lnTo>
                  <a:lnTo>
                    <a:pt x="5235" y="2210"/>
                  </a:lnTo>
                  <a:lnTo>
                    <a:pt x="5246" y="2671"/>
                  </a:lnTo>
                  <a:lnTo>
                    <a:pt x="5258" y="2299"/>
                  </a:lnTo>
                  <a:lnTo>
                    <a:pt x="5270" y="2627"/>
                  </a:lnTo>
                  <a:lnTo>
                    <a:pt x="5282" y="1825"/>
                  </a:lnTo>
                  <a:lnTo>
                    <a:pt x="5294" y="1641"/>
                  </a:lnTo>
                  <a:lnTo>
                    <a:pt x="5306" y="1370"/>
                  </a:lnTo>
                  <a:lnTo>
                    <a:pt x="5318" y="923"/>
                  </a:lnTo>
                  <a:lnTo>
                    <a:pt x="5330" y="558"/>
                  </a:lnTo>
                  <a:lnTo>
                    <a:pt x="5341" y="350"/>
                  </a:lnTo>
                  <a:lnTo>
                    <a:pt x="5353" y="435"/>
                  </a:lnTo>
                  <a:lnTo>
                    <a:pt x="5365" y="281"/>
                  </a:lnTo>
                  <a:lnTo>
                    <a:pt x="5377" y="299"/>
                  </a:lnTo>
                  <a:lnTo>
                    <a:pt x="5389" y="270"/>
                  </a:lnTo>
                  <a:lnTo>
                    <a:pt x="5401" y="177"/>
                  </a:lnTo>
                  <a:lnTo>
                    <a:pt x="5413" y="178"/>
                  </a:lnTo>
                  <a:lnTo>
                    <a:pt x="5425" y="165"/>
                  </a:lnTo>
                  <a:lnTo>
                    <a:pt x="5436" y="170"/>
                  </a:lnTo>
                  <a:lnTo>
                    <a:pt x="5448" y="178"/>
                  </a:lnTo>
                  <a:lnTo>
                    <a:pt x="5460" y="147"/>
                  </a:lnTo>
                  <a:lnTo>
                    <a:pt x="5472" y="261"/>
                  </a:lnTo>
                  <a:lnTo>
                    <a:pt x="5484" y="270"/>
                  </a:lnTo>
                  <a:lnTo>
                    <a:pt x="5496" y="166"/>
                  </a:lnTo>
                  <a:lnTo>
                    <a:pt x="5508" y="153"/>
                  </a:lnTo>
                  <a:lnTo>
                    <a:pt x="5520" y="106"/>
                  </a:lnTo>
                  <a:lnTo>
                    <a:pt x="5532" y="139"/>
                  </a:lnTo>
                  <a:lnTo>
                    <a:pt x="5544" y="144"/>
                  </a:lnTo>
                  <a:lnTo>
                    <a:pt x="5555" y="140"/>
                  </a:lnTo>
                  <a:lnTo>
                    <a:pt x="5567" y="111"/>
                  </a:lnTo>
                  <a:lnTo>
                    <a:pt x="5579" y="164"/>
                  </a:lnTo>
                  <a:lnTo>
                    <a:pt x="5591" y="107"/>
                  </a:lnTo>
                  <a:lnTo>
                    <a:pt x="5603" y="132"/>
                  </a:lnTo>
                  <a:lnTo>
                    <a:pt x="5615" y="39"/>
                  </a:lnTo>
                  <a:lnTo>
                    <a:pt x="5627" y="124"/>
                  </a:lnTo>
                  <a:lnTo>
                    <a:pt x="5639" y="115"/>
                  </a:lnTo>
                  <a:lnTo>
                    <a:pt x="5650" y="159"/>
                  </a:lnTo>
                  <a:lnTo>
                    <a:pt x="5662" y="94"/>
                  </a:lnTo>
                  <a:lnTo>
                    <a:pt x="5674" y="124"/>
                  </a:lnTo>
                  <a:lnTo>
                    <a:pt x="5686" y="48"/>
                  </a:lnTo>
                  <a:lnTo>
                    <a:pt x="5698" y="65"/>
                  </a:lnTo>
                  <a:lnTo>
                    <a:pt x="5710" y="115"/>
                  </a:lnTo>
                  <a:lnTo>
                    <a:pt x="5722" y="97"/>
                  </a:lnTo>
                  <a:lnTo>
                    <a:pt x="5734" y="80"/>
                  </a:lnTo>
                  <a:lnTo>
                    <a:pt x="5745" y="118"/>
                  </a:lnTo>
                  <a:lnTo>
                    <a:pt x="5757" y="126"/>
                  </a:lnTo>
                  <a:lnTo>
                    <a:pt x="5769" y="126"/>
                  </a:lnTo>
                  <a:lnTo>
                    <a:pt x="5781" y="165"/>
                  </a:lnTo>
                  <a:lnTo>
                    <a:pt x="5793" y="113"/>
                  </a:lnTo>
                  <a:lnTo>
                    <a:pt x="5805" y="39"/>
                  </a:lnTo>
                  <a:lnTo>
                    <a:pt x="5817" y="57"/>
                  </a:lnTo>
                  <a:lnTo>
                    <a:pt x="5829" y="155"/>
                  </a:lnTo>
                  <a:lnTo>
                    <a:pt x="5840" y="48"/>
                  </a:lnTo>
                  <a:lnTo>
                    <a:pt x="5852" y="144"/>
                  </a:lnTo>
                  <a:lnTo>
                    <a:pt x="5864" y="111"/>
                  </a:lnTo>
                  <a:lnTo>
                    <a:pt x="5876" y="73"/>
                  </a:lnTo>
                  <a:lnTo>
                    <a:pt x="5888" y="99"/>
                  </a:lnTo>
                  <a:lnTo>
                    <a:pt x="5900" y="80"/>
                  </a:lnTo>
                  <a:lnTo>
                    <a:pt x="5912" y="72"/>
                  </a:lnTo>
                  <a:lnTo>
                    <a:pt x="5924" y="145"/>
                  </a:lnTo>
                  <a:lnTo>
                    <a:pt x="5935" y="128"/>
                  </a:lnTo>
                  <a:lnTo>
                    <a:pt x="5947" y="141"/>
                  </a:lnTo>
                  <a:lnTo>
                    <a:pt x="5961" y="156"/>
                  </a:lnTo>
                  <a:lnTo>
                    <a:pt x="5975" y="106"/>
                  </a:lnTo>
                  <a:lnTo>
                    <a:pt x="5993" y="72"/>
                  </a:lnTo>
                  <a:lnTo>
                    <a:pt x="6010" y="162"/>
                  </a:lnTo>
                  <a:lnTo>
                    <a:pt x="6030" y="141"/>
                  </a:lnTo>
                  <a:lnTo>
                    <a:pt x="6050" y="76"/>
                  </a:lnTo>
                  <a:lnTo>
                    <a:pt x="6070" y="148"/>
                  </a:lnTo>
                  <a:lnTo>
                    <a:pt x="6089" y="164"/>
                  </a:lnTo>
                  <a:lnTo>
                    <a:pt x="6109" y="132"/>
                  </a:lnTo>
                  <a:lnTo>
                    <a:pt x="6129" y="149"/>
                  </a:lnTo>
                  <a:lnTo>
                    <a:pt x="6148" y="59"/>
                  </a:lnTo>
                  <a:lnTo>
                    <a:pt x="6168" y="88"/>
                  </a:lnTo>
                  <a:lnTo>
                    <a:pt x="6188" y="67"/>
                  </a:lnTo>
                  <a:lnTo>
                    <a:pt x="6204" y="0"/>
                  </a:lnTo>
                  <a:lnTo>
                    <a:pt x="6220" y="0"/>
                  </a:lnTo>
                  <a:lnTo>
                    <a:pt x="6252" y="0"/>
                  </a:lnTo>
                  <a:lnTo>
                    <a:pt x="6284" y="0"/>
                  </a:lnTo>
                  <a:lnTo>
                    <a:pt x="6317" y="0"/>
                  </a:lnTo>
                  <a:lnTo>
                    <a:pt x="6349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49"/>
            <p:cNvSpPr>
              <a:spLocks/>
            </p:cNvSpPr>
            <p:nvPr/>
          </p:nvSpPr>
          <p:spPr bwMode="auto">
            <a:xfrm flipV="1">
              <a:off x="306388" y="6398254"/>
              <a:ext cx="14100175" cy="93664"/>
            </a:xfrm>
            <a:custGeom>
              <a:avLst/>
              <a:gdLst/>
              <a:ahLst/>
              <a:cxnLst>
                <a:cxn ang="0">
                  <a:pos x="17058" y="0"/>
                </a:cxn>
                <a:cxn ang="0">
                  <a:pos x="17115" y="0"/>
                </a:cxn>
                <a:cxn ang="0">
                  <a:pos x="17173" y="0"/>
                </a:cxn>
                <a:cxn ang="0">
                  <a:pos x="17250" y="0"/>
                </a:cxn>
                <a:cxn ang="0">
                  <a:pos x="17328" y="0"/>
                </a:cxn>
                <a:cxn ang="0">
                  <a:pos x="17405" y="7"/>
                </a:cxn>
                <a:cxn ang="0">
                  <a:pos x="17482" y="0"/>
                </a:cxn>
                <a:cxn ang="0">
                  <a:pos x="17530" y="0"/>
                </a:cxn>
                <a:cxn ang="0">
                  <a:pos x="17579" y="0"/>
                </a:cxn>
                <a:cxn ang="0">
                  <a:pos x="17627" y="0"/>
                </a:cxn>
                <a:cxn ang="0">
                  <a:pos x="17675" y="0"/>
                </a:cxn>
                <a:cxn ang="0">
                  <a:pos x="17723" y="0"/>
                </a:cxn>
                <a:cxn ang="0">
                  <a:pos x="17772" y="4"/>
                </a:cxn>
                <a:cxn ang="0">
                  <a:pos x="17820" y="3"/>
                </a:cxn>
                <a:cxn ang="0">
                  <a:pos x="17868" y="0"/>
                </a:cxn>
                <a:cxn ang="0">
                  <a:pos x="17916" y="0"/>
                </a:cxn>
                <a:cxn ang="0">
                  <a:pos x="17964" y="11"/>
                </a:cxn>
                <a:cxn ang="0">
                  <a:pos x="18013" y="14"/>
                </a:cxn>
                <a:cxn ang="0">
                  <a:pos x="18061" y="0"/>
                </a:cxn>
                <a:cxn ang="0">
                  <a:pos x="18109" y="16"/>
                </a:cxn>
                <a:cxn ang="0">
                  <a:pos x="18157" y="50"/>
                </a:cxn>
                <a:cxn ang="0">
                  <a:pos x="18206" y="91"/>
                </a:cxn>
                <a:cxn ang="0">
                  <a:pos x="18254" y="132"/>
                </a:cxn>
                <a:cxn ang="0">
                  <a:pos x="18302" y="297"/>
                </a:cxn>
                <a:cxn ang="0">
                  <a:pos x="18350" y="321"/>
                </a:cxn>
                <a:cxn ang="0">
                  <a:pos x="18398" y="252"/>
                </a:cxn>
                <a:cxn ang="0">
                  <a:pos x="18447" y="188"/>
                </a:cxn>
                <a:cxn ang="0">
                  <a:pos x="18495" y="201"/>
                </a:cxn>
                <a:cxn ang="0">
                  <a:pos x="18543" y="112"/>
                </a:cxn>
                <a:cxn ang="0">
                  <a:pos x="18591" y="27"/>
                </a:cxn>
                <a:cxn ang="0">
                  <a:pos x="18640" y="46"/>
                </a:cxn>
                <a:cxn ang="0">
                  <a:pos x="18688" y="11"/>
                </a:cxn>
                <a:cxn ang="0">
                  <a:pos x="18733" y="9"/>
                </a:cxn>
                <a:cxn ang="0">
                  <a:pos x="18760" y="23"/>
                </a:cxn>
                <a:cxn ang="0">
                  <a:pos x="18780" y="0"/>
                </a:cxn>
                <a:cxn ang="0">
                  <a:pos x="18801" y="0"/>
                </a:cxn>
                <a:cxn ang="0">
                  <a:pos x="18821" y="0"/>
                </a:cxn>
                <a:cxn ang="0">
                  <a:pos x="18842" y="11"/>
                </a:cxn>
                <a:cxn ang="0">
                  <a:pos x="18862" y="12"/>
                </a:cxn>
                <a:cxn ang="0">
                  <a:pos x="18883" y="0"/>
                </a:cxn>
                <a:cxn ang="0">
                  <a:pos x="18903" y="0"/>
                </a:cxn>
                <a:cxn ang="0">
                  <a:pos x="18924" y="1"/>
                </a:cxn>
                <a:cxn ang="0">
                  <a:pos x="18944" y="0"/>
                </a:cxn>
                <a:cxn ang="0">
                  <a:pos x="18965" y="13"/>
                </a:cxn>
                <a:cxn ang="0">
                  <a:pos x="18985" y="0"/>
                </a:cxn>
                <a:cxn ang="0">
                  <a:pos x="19005" y="0"/>
                </a:cxn>
                <a:cxn ang="0">
                  <a:pos x="19026" y="14"/>
                </a:cxn>
                <a:cxn ang="0">
                  <a:pos x="19046" y="0"/>
                </a:cxn>
                <a:cxn ang="0">
                  <a:pos x="19067" y="0"/>
                </a:cxn>
                <a:cxn ang="0">
                  <a:pos x="19087" y="4"/>
                </a:cxn>
                <a:cxn ang="0">
                  <a:pos x="19108" y="0"/>
                </a:cxn>
                <a:cxn ang="0">
                  <a:pos x="19128" y="6"/>
                </a:cxn>
                <a:cxn ang="0">
                  <a:pos x="19149" y="11"/>
                </a:cxn>
                <a:cxn ang="0">
                  <a:pos x="19169" y="8"/>
                </a:cxn>
                <a:cxn ang="0">
                  <a:pos x="19190" y="13"/>
                </a:cxn>
                <a:cxn ang="0">
                  <a:pos x="19210" y="0"/>
                </a:cxn>
                <a:cxn ang="0">
                  <a:pos x="19231" y="0"/>
                </a:cxn>
                <a:cxn ang="0">
                  <a:pos x="19249" y="0"/>
                </a:cxn>
                <a:cxn ang="0">
                  <a:pos x="19260" y="0"/>
                </a:cxn>
              </a:cxnLst>
              <a:rect l="0" t="0" r="r" b="b"/>
              <a:pathLst>
                <a:path w="44214" h="381">
                  <a:moveTo>
                    <a:pt x="0" y="0"/>
                  </a:moveTo>
                  <a:lnTo>
                    <a:pt x="0" y="0"/>
                  </a:lnTo>
                  <a:lnTo>
                    <a:pt x="17044" y="0"/>
                  </a:lnTo>
                  <a:lnTo>
                    <a:pt x="17058" y="0"/>
                  </a:lnTo>
                  <a:lnTo>
                    <a:pt x="17072" y="0"/>
                  </a:lnTo>
                  <a:lnTo>
                    <a:pt x="17087" y="0"/>
                  </a:lnTo>
                  <a:lnTo>
                    <a:pt x="17101" y="0"/>
                  </a:lnTo>
                  <a:lnTo>
                    <a:pt x="17115" y="0"/>
                  </a:lnTo>
                  <a:lnTo>
                    <a:pt x="17130" y="0"/>
                  </a:lnTo>
                  <a:lnTo>
                    <a:pt x="17144" y="0"/>
                  </a:lnTo>
                  <a:lnTo>
                    <a:pt x="17158" y="0"/>
                  </a:lnTo>
                  <a:lnTo>
                    <a:pt x="17173" y="0"/>
                  </a:lnTo>
                  <a:lnTo>
                    <a:pt x="17192" y="9"/>
                  </a:lnTo>
                  <a:lnTo>
                    <a:pt x="17212" y="0"/>
                  </a:lnTo>
                  <a:lnTo>
                    <a:pt x="17231" y="0"/>
                  </a:lnTo>
                  <a:lnTo>
                    <a:pt x="17250" y="0"/>
                  </a:lnTo>
                  <a:lnTo>
                    <a:pt x="17269" y="0"/>
                  </a:lnTo>
                  <a:lnTo>
                    <a:pt x="17289" y="9"/>
                  </a:lnTo>
                  <a:lnTo>
                    <a:pt x="17308" y="0"/>
                  </a:lnTo>
                  <a:lnTo>
                    <a:pt x="17328" y="0"/>
                  </a:lnTo>
                  <a:lnTo>
                    <a:pt x="17347" y="0"/>
                  </a:lnTo>
                  <a:lnTo>
                    <a:pt x="17366" y="16"/>
                  </a:lnTo>
                  <a:lnTo>
                    <a:pt x="17386" y="6"/>
                  </a:lnTo>
                  <a:lnTo>
                    <a:pt x="17405" y="7"/>
                  </a:lnTo>
                  <a:lnTo>
                    <a:pt x="17424" y="0"/>
                  </a:lnTo>
                  <a:lnTo>
                    <a:pt x="17444" y="12"/>
                  </a:lnTo>
                  <a:lnTo>
                    <a:pt x="17463" y="0"/>
                  </a:lnTo>
                  <a:lnTo>
                    <a:pt x="17482" y="0"/>
                  </a:lnTo>
                  <a:lnTo>
                    <a:pt x="17494" y="0"/>
                  </a:lnTo>
                  <a:lnTo>
                    <a:pt x="17506" y="0"/>
                  </a:lnTo>
                  <a:lnTo>
                    <a:pt x="17518" y="0"/>
                  </a:lnTo>
                  <a:lnTo>
                    <a:pt x="17530" y="0"/>
                  </a:lnTo>
                  <a:lnTo>
                    <a:pt x="17543" y="1"/>
                  </a:lnTo>
                  <a:lnTo>
                    <a:pt x="17555" y="11"/>
                  </a:lnTo>
                  <a:lnTo>
                    <a:pt x="17567" y="0"/>
                  </a:lnTo>
                  <a:lnTo>
                    <a:pt x="17579" y="0"/>
                  </a:lnTo>
                  <a:lnTo>
                    <a:pt x="17591" y="0"/>
                  </a:lnTo>
                  <a:lnTo>
                    <a:pt x="17603" y="0"/>
                  </a:lnTo>
                  <a:lnTo>
                    <a:pt x="17615" y="13"/>
                  </a:lnTo>
                  <a:lnTo>
                    <a:pt x="17627" y="0"/>
                  </a:lnTo>
                  <a:lnTo>
                    <a:pt x="17639" y="0"/>
                  </a:lnTo>
                  <a:lnTo>
                    <a:pt x="17651" y="13"/>
                  </a:lnTo>
                  <a:lnTo>
                    <a:pt x="17663" y="9"/>
                  </a:lnTo>
                  <a:lnTo>
                    <a:pt x="17675" y="0"/>
                  </a:lnTo>
                  <a:lnTo>
                    <a:pt x="17687" y="0"/>
                  </a:lnTo>
                  <a:lnTo>
                    <a:pt x="17699" y="0"/>
                  </a:lnTo>
                  <a:lnTo>
                    <a:pt x="17711" y="0"/>
                  </a:lnTo>
                  <a:lnTo>
                    <a:pt x="17723" y="0"/>
                  </a:lnTo>
                  <a:lnTo>
                    <a:pt x="17735" y="7"/>
                  </a:lnTo>
                  <a:lnTo>
                    <a:pt x="17747" y="8"/>
                  </a:lnTo>
                  <a:lnTo>
                    <a:pt x="17759" y="0"/>
                  </a:lnTo>
                  <a:lnTo>
                    <a:pt x="17772" y="4"/>
                  </a:lnTo>
                  <a:lnTo>
                    <a:pt x="17784" y="4"/>
                  </a:lnTo>
                  <a:lnTo>
                    <a:pt x="17796" y="0"/>
                  </a:lnTo>
                  <a:lnTo>
                    <a:pt x="17808" y="0"/>
                  </a:lnTo>
                  <a:lnTo>
                    <a:pt x="17820" y="3"/>
                  </a:lnTo>
                  <a:lnTo>
                    <a:pt x="17832" y="3"/>
                  </a:lnTo>
                  <a:lnTo>
                    <a:pt x="17844" y="16"/>
                  </a:lnTo>
                  <a:lnTo>
                    <a:pt x="17856" y="1"/>
                  </a:lnTo>
                  <a:lnTo>
                    <a:pt x="17868" y="0"/>
                  </a:lnTo>
                  <a:lnTo>
                    <a:pt x="17880" y="5"/>
                  </a:lnTo>
                  <a:lnTo>
                    <a:pt x="17892" y="0"/>
                  </a:lnTo>
                  <a:lnTo>
                    <a:pt x="17904" y="5"/>
                  </a:lnTo>
                  <a:lnTo>
                    <a:pt x="17916" y="0"/>
                  </a:lnTo>
                  <a:lnTo>
                    <a:pt x="17928" y="0"/>
                  </a:lnTo>
                  <a:lnTo>
                    <a:pt x="17940" y="7"/>
                  </a:lnTo>
                  <a:lnTo>
                    <a:pt x="17952" y="15"/>
                  </a:lnTo>
                  <a:lnTo>
                    <a:pt x="17964" y="11"/>
                  </a:lnTo>
                  <a:lnTo>
                    <a:pt x="17976" y="12"/>
                  </a:lnTo>
                  <a:lnTo>
                    <a:pt x="17989" y="0"/>
                  </a:lnTo>
                  <a:lnTo>
                    <a:pt x="18001" y="0"/>
                  </a:lnTo>
                  <a:lnTo>
                    <a:pt x="18013" y="14"/>
                  </a:lnTo>
                  <a:lnTo>
                    <a:pt x="18025" y="8"/>
                  </a:lnTo>
                  <a:lnTo>
                    <a:pt x="18037" y="32"/>
                  </a:lnTo>
                  <a:lnTo>
                    <a:pt x="18049" y="0"/>
                  </a:lnTo>
                  <a:lnTo>
                    <a:pt x="18061" y="0"/>
                  </a:lnTo>
                  <a:lnTo>
                    <a:pt x="18073" y="26"/>
                  </a:lnTo>
                  <a:lnTo>
                    <a:pt x="18085" y="3"/>
                  </a:lnTo>
                  <a:lnTo>
                    <a:pt x="18097" y="13"/>
                  </a:lnTo>
                  <a:lnTo>
                    <a:pt x="18109" y="16"/>
                  </a:lnTo>
                  <a:lnTo>
                    <a:pt x="18121" y="33"/>
                  </a:lnTo>
                  <a:lnTo>
                    <a:pt x="18133" y="55"/>
                  </a:lnTo>
                  <a:lnTo>
                    <a:pt x="18145" y="42"/>
                  </a:lnTo>
                  <a:lnTo>
                    <a:pt x="18157" y="50"/>
                  </a:lnTo>
                  <a:lnTo>
                    <a:pt x="18169" y="63"/>
                  </a:lnTo>
                  <a:lnTo>
                    <a:pt x="18182" y="92"/>
                  </a:lnTo>
                  <a:lnTo>
                    <a:pt x="18194" y="90"/>
                  </a:lnTo>
                  <a:lnTo>
                    <a:pt x="18206" y="91"/>
                  </a:lnTo>
                  <a:lnTo>
                    <a:pt x="18218" y="135"/>
                  </a:lnTo>
                  <a:lnTo>
                    <a:pt x="18230" y="134"/>
                  </a:lnTo>
                  <a:lnTo>
                    <a:pt x="18242" y="176"/>
                  </a:lnTo>
                  <a:lnTo>
                    <a:pt x="18254" y="132"/>
                  </a:lnTo>
                  <a:lnTo>
                    <a:pt x="18266" y="252"/>
                  </a:lnTo>
                  <a:lnTo>
                    <a:pt x="18278" y="190"/>
                  </a:lnTo>
                  <a:lnTo>
                    <a:pt x="18290" y="265"/>
                  </a:lnTo>
                  <a:lnTo>
                    <a:pt x="18302" y="297"/>
                  </a:lnTo>
                  <a:lnTo>
                    <a:pt x="18314" y="324"/>
                  </a:lnTo>
                  <a:lnTo>
                    <a:pt x="18326" y="297"/>
                  </a:lnTo>
                  <a:lnTo>
                    <a:pt x="18338" y="305"/>
                  </a:lnTo>
                  <a:lnTo>
                    <a:pt x="18350" y="321"/>
                  </a:lnTo>
                  <a:lnTo>
                    <a:pt x="18362" y="285"/>
                  </a:lnTo>
                  <a:lnTo>
                    <a:pt x="18374" y="381"/>
                  </a:lnTo>
                  <a:lnTo>
                    <a:pt x="18386" y="280"/>
                  </a:lnTo>
                  <a:lnTo>
                    <a:pt x="18398" y="252"/>
                  </a:lnTo>
                  <a:lnTo>
                    <a:pt x="18411" y="248"/>
                  </a:lnTo>
                  <a:lnTo>
                    <a:pt x="18423" y="225"/>
                  </a:lnTo>
                  <a:lnTo>
                    <a:pt x="18435" y="290"/>
                  </a:lnTo>
                  <a:lnTo>
                    <a:pt x="18447" y="188"/>
                  </a:lnTo>
                  <a:lnTo>
                    <a:pt x="18459" y="278"/>
                  </a:lnTo>
                  <a:lnTo>
                    <a:pt x="18471" y="253"/>
                  </a:lnTo>
                  <a:lnTo>
                    <a:pt x="18483" y="164"/>
                  </a:lnTo>
                  <a:lnTo>
                    <a:pt x="18495" y="201"/>
                  </a:lnTo>
                  <a:lnTo>
                    <a:pt x="18507" y="143"/>
                  </a:lnTo>
                  <a:lnTo>
                    <a:pt x="18519" y="89"/>
                  </a:lnTo>
                  <a:lnTo>
                    <a:pt x="18531" y="125"/>
                  </a:lnTo>
                  <a:lnTo>
                    <a:pt x="18543" y="112"/>
                  </a:lnTo>
                  <a:lnTo>
                    <a:pt x="18555" y="81"/>
                  </a:lnTo>
                  <a:lnTo>
                    <a:pt x="18567" y="45"/>
                  </a:lnTo>
                  <a:lnTo>
                    <a:pt x="18579" y="77"/>
                  </a:lnTo>
                  <a:lnTo>
                    <a:pt x="18591" y="27"/>
                  </a:lnTo>
                  <a:lnTo>
                    <a:pt x="18603" y="5"/>
                  </a:lnTo>
                  <a:lnTo>
                    <a:pt x="18615" y="43"/>
                  </a:lnTo>
                  <a:lnTo>
                    <a:pt x="18628" y="72"/>
                  </a:lnTo>
                  <a:lnTo>
                    <a:pt x="18640" y="46"/>
                  </a:lnTo>
                  <a:lnTo>
                    <a:pt x="18652" y="4"/>
                  </a:lnTo>
                  <a:lnTo>
                    <a:pt x="18664" y="19"/>
                  </a:lnTo>
                  <a:lnTo>
                    <a:pt x="18676" y="22"/>
                  </a:lnTo>
                  <a:lnTo>
                    <a:pt x="18688" y="11"/>
                  </a:lnTo>
                  <a:lnTo>
                    <a:pt x="18700" y="3"/>
                  </a:lnTo>
                  <a:lnTo>
                    <a:pt x="18712" y="13"/>
                  </a:lnTo>
                  <a:lnTo>
                    <a:pt x="18724" y="13"/>
                  </a:lnTo>
                  <a:lnTo>
                    <a:pt x="18733" y="9"/>
                  </a:lnTo>
                  <a:lnTo>
                    <a:pt x="18741" y="15"/>
                  </a:lnTo>
                  <a:lnTo>
                    <a:pt x="18750" y="25"/>
                  </a:lnTo>
                  <a:lnTo>
                    <a:pt x="18755" y="20"/>
                  </a:lnTo>
                  <a:lnTo>
                    <a:pt x="18760" y="23"/>
                  </a:lnTo>
                  <a:lnTo>
                    <a:pt x="18765" y="0"/>
                  </a:lnTo>
                  <a:lnTo>
                    <a:pt x="18770" y="5"/>
                  </a:lnTo>
                  <a:lnTo>
                    <a:pt x="18775" y="6"/>
                  </a:lnTo>
                  <a:lnTo>
                    <a:pt x="18780" y="0"/>
                  </a:lnTo>
                  <a:lnTo>
                    <a:pt x="18786" y="4"/>
                  </a:lnTo>
                  <a:lnTo>
                    <a:pt x="18791" y="8"/>
                  </a:lnTo>
                  <a:lnTo>
                    <a:pt x="18796" y="0"/>
                  </a:lnTo>
                  <a:lnTo>
                    <a:pt x="18801" y="0"/>
                  </a:lnTo>
                  <a:lnTo>
                    <a:pt x="18806" y="13"/>
                  </a:lnTo>
                  <a:lnTo>
                    <a:pt x="18811" y="8"/>
                  </a:lnTo>
                  <a:lnTo>
                    <a:pt x="18816" y="0"/>
                  </a:lnTo>
                  <a:lnTo>
                    <a:pt x="18821" y="0"/>
                  </a:lnTo>
                  <a:lnTo>
                    <a:pt x="18826" y="0"/>
                  </a:lnTo>
                  <a:lnTo>
                    <a:pt x="18832" y="4"/>
                  </a:lnTo>
                  <a:lnTo>
                    <a:pt x="18837" y="6"/>
                  </a:lnTo>
                  <a:lnTo>
                    <a:pt x="18842" y="11"/>
                  </a:lnTo>
                  <a:lnTo>
                    <a:pt x="18847" y="8"/>
                  </a:lnTo>
                  <a:lnTo>
                    <a:pt x="18852" y="15"/>
                  </a:lnTo>
                  <a:lnTo>
                    <a:pt x="18857" y="0"/>
                  </a:lnTo>
                  <a:lnTo>
                    <a:pt x="18862" y="12"/>
                  </a:lnTo>
                  <a:lnTo>
                    <a:pt x="18867" y="2"/>
                  </a:lnTo>
                  <a:lnTo>
                    <a:pt x="18873" y="6"/>
                  </a:lnTo>
                  <a:lnTo>
                    <a:pt x="18878" y="0"/>
                  </a:lnTo>
                  <a:lnTo>
                    <a:pt x="18883" y="0"/>
                  </a:lnTo>
                  <a:lnTo>
                    <a:pt x="18888" y="0"/>
                  </a:lnTo>
                  <a:lnTo>
                    <a:pt x="18893" y="0"/>
                  </a:lnTo>
                  <a:lnTo>
                    <a:pt x="18898" y="9"/>
                  </a:lnTo>
                  <a:lnTo>
                    <a:pt x="18903" y="0"/>
                  </a:lnTo>
                  <a:lnTo>
                    <a:pt x="18908" y="3"/>
                  </a:lnTo>
                  <a:lnTo>
                    <a:pt x="18913" y="10"/>
                  </a:lnTo>
                  <a:lnTo>
                    <a:pt x="18919" y="9"/>
                  </a:lnTo>
                  <a:lnTo>
                    <a:pt x="18924" y="1"/>
                  </a:lnTo>
                  <a:lnTo>
                    <a:pt x="18929" y="3"/>
                  </a:lnTo>
                  <a:lnTo>
                    <a:pt x="18934" y="0"/>
                  </a:lnTo>
                  <a:lnTo>
                    <a:pt x="18939" y="0"/>
                  </a:lnTo>
                  <a:lnTo>
                    <a:pt x="18944" y="0"/>
                  </a:lnTo>
                  <a:lnTo>
                    <a:pt x="18949" y="0"/>
                  </a:lnTo>
                  <a:lnTo>
                    <a:pt x="18954" y="0"/>
                  </a:lnTo>
                  <a:lnTo>
                    <a:pt x="18959" y="9"/>
                  </a:lnTo>
                  <a:lnTo>
                    <a:pt x="18965" y="13"/>
                  </a:lnTo>
                  <a:lnTo>
                    <a:pt x="18970" y="0"/>
                  </a:lnTo>
                  <a:lnTo>
                    <a:pt x="18975" y="20"/>
                  </a:lnTo>
                  <a:lnTo>
                    <a:pt x="18980" y="0"/>
                  </a:lnTo>
                  <a:lnTo>
                    <a:pt x="18985" y="0"/>
                  </a:lnTo>
                  <a:lnTo>
                    <a:pt x="18990" y="0"/>
                  </a:lnTo>
                  <a:lnTo>
                    <a:pt x="18995" y="2"/>
                  </a:lnTo>
                  <a:lnTo>
                    <a:pt x="19000" y="0"/>
                  </a:lnTo>
                  <a:lnTo>
                    <a:pt x="19005" y="0"/>
                  </a:lnTo>
                  <a:lnTo>
                    <a:pt x="19011" y="0"/>
                  </a:lnTo>
                  <a:lnTo>
                    <a:pt x="19016" y="0"/>
                  </a:lnTo>
                  <a:lnTo>
                    <a:pt x="19021" y="5"/>
                  </a:lnTo>
                  <a:lnTo>
                    <a:pt x="19026" y="14"/>
                  </a:lnTo>
                  <a:lnTo>
                    <a:pt x="19031" y="9"/>
                  </a:lnTo>
                  <a:lnTo>
                    <a:pt x="19036" y="0"/>
                  </a:lnTo>
                  <a:lnTo>
                    <a:pt x="19041" y="0"/>
                  </a:lnTo>
                  <a:lnTo>
                    <a:pt x="19046" y="0"/>
                  </a:lnTo>
                  <a:lnTo>
                    <a:pt x="19052" y="0"/>
                  </a:lnTo>
                  <a:lnTo>
                    <a:pt x="19057" y="2"/>
                  </a:lnTo>
                  <a:lnTo>
                    <a:pt x="19062" y="0"/>
                  </a:lnTo>
                  <a:lnTo>
                    <a:pt x="19067" y="0"/>
                  </a:lnTo>
                  <a:lnTo>
                    <a:pt x="19072" y="0"/>
                  </a:lnTo>
                  <a:lnTo>
                    <a:pt x="19077" y="2"/>
                  </a:lnTo>
                  <a:lnTo>
                    <a:pt x="19082" y="8"/>
                  </a:lnTo>
                  <a:lnTo>
                    <a:pt x="19087" y="4"/>
                  </a:lnTo>
                  <a:lnTo>
                    <a:pt x="19092" y="0"/>
                  </a:lnTo>
                  <a:lnTo>
                    <a:pt x="19098" y="0"/>
                  </a:lnTo>
                  <a:lnTo>
                    <a:pt x="19103" y="0"/>
                  </a:lnTo>
                  <a:lnTo>
                    <a:pt x="19108" y="0"/>
                  </a:lnTo>
                  <a:lnTo>
                    <a:pt x="19113" y="0"/>
                  </a:lnTo>
                  <a:lnTo>
                    <a:pt x="19118" y="8"/>
                  </a:lnTo>
                  <a:lnTo>
                    <a:pt x="19123" y="9"/>
                  </a:lnTo>
                  <a:lnTo>
                    <a:pt x="19128" y="6"/>
                  </a:lnTo>
                  <a:lnTo>
                    <a:pt x="19133" y="5"/>
                  </a:lnTo>
                  <a:lnTo>
                    <a:pt x="19139" y="0"/>
                  </a:lnTo>
                  <a:lnTo>
                    <a:pt x="19144" y="0"/>
                  </a:lnTo>
                  <a:lnTo>
                    <a:pt x="19149" y="11"/>
                  </a:lnTo>
                  <a:lnTo>
                    <a:pt x="19154" y="0"/>
                  </a:lnTo>
                  <a:lnTo>
                    <a:pt x="19159" y="1"/>
                  </a:lnTo>
                  <a:lnTo>
                    <a:pt x="19164" y="4"/>
                  </a:lnTo>
                  <a:lnTo>
                    <a:pt x="19169" y="8"/>
                  </a:lnTo>
                  <a:lnTo>
                    <a:pt x="19174" y="0"/>
                  </a:lnTo>
                  <a:lnTo>
                    <a:pt x="19179" y="0"/>
                  </a:lnTo>
                  <a:lnTo>
                    <a:pt x="19185" y="8"/>
                  </a:lnTo>
                  <a:lnTo>
                    <a:pt x="19190" y="13"/>
                  </a:lnTo>
                  <a:lnTo>
                    <a:pt x="19195" y="5"/>
                  </a:lnTo>
                  <a:lnTo>
                    <a:pt x="19200" y="0"/>
                  </a:lnTo>
                  <a:lnTo>
                    <a:pt x="19205" y="4"/>
                  </a:lnTo>
                  <a:lnTo>
                    <a:pt x="19210" y="0"/>
                  </a:lnTo>
                  <a:lnTo>
                    <a:pt x="19215" y="5"/>
                  </a:lnTo>
                  <a:lnTo>
                    <a:pt x="19220" y="0"/>
                  </a:lnTo>
                  <a:lnTo>
                    <a:pt x="19226" y="2"/>
                  </a:lnTo>
                  <a:lnTo>
                    <a:pt x="19231" y="0"/>
                  </a:lnTo>
                  <a:lnTo>
                    <a:pt x="19236" y="0"/>
                  </a:lnTo>
                  <a:lnTo>
                    <a:pt x="19241" y="0"/>
                  </a:lnTo>
                  <a:lnTo>
                    <a:pt x="19246" y="0"/>
                  </a:lnTo>
                  <a:lnTo>
                    <a:pt x="19249" y="0"/>
                  </a:lnTo>
                  <a:lnTo>
                    <a:pt x="19251" y="0"/>
                  </a:lnTo>
                  <a:lnTo>
                    <a:pt x="19254" y="0"/>
                  </a:lnTo>
                  <a:lnTo>
                    <a:pt x="19257" y="0"/>
                  </a:lnTo>
                  <a:lnTo>
                    <a:pt x="19260" y="0"/>
                  </a:lnTo>
                  <a:lnTo>
                    <a:pt x="19263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50"/>
            <p:cNvSpPr>
              <a:spLocks/>
            </p:cNvSpPr>
            <p:nvPr/>
          </p:nvSpPr>
          <p:spPr bwMode="auto">
            <a:xfrm flipV="1">
              <a:off x="306388" y="6355392"/>
              <a:ext cx="14100175" cy="136525"/>
            </a:xfrm>
            <a:custGeom>
              <a:avLst/>
              <a:gdLst/>
              <a:ahLst/>
              <a:cxnLst>
                <a:cxn ang="0">
                  <a:pos x="10967" y="0"/>
                </a:cxn>
                <a:cxn ang="0">
                  <a:pos x="10994" y="0"/>
                </a:cxn>
                <a:cxn ang="0">
                  <a:pos x="11034" y="0"/>
                </a:cxn>
                <a:cxn ang="0">
                  <a:pos x="11077" y="0"/>
                </a:cxn>
                <a:cxn ang="0">
                  <a:pos x="11120" y="0"/>
                </a:cxn>
                <a:cxn ang="0">
                  <a:pos x="11163" y="0"/>
                </a:cxn>
                <a:cxn ang="0">
                  <a:pos x="11206" y="0"/>
                </a:cxn>
                <a:cxn ang="0">
                  <a:pos x="11248" y="0"/>
                </a:cxn>
                <a:cxn ang="0">
                  <a:pos x="11291" y="10"/>
                </a:cxn>
                <a:cxn ang="0">
                  <a:pos x="11334" y="7"/>
                </a:cxn>
                <a:cxn ang="0">
                  <a:pos x="11377" y="0"/>
                </a:cxn>
                <a:cxn ang="0">
                  <a:pos x="11420" y="0"/>
                </a:cxn>
                <a:cxn ang="0">
                  <a:pos x="11462" y="0"/>
                </a:cxn>
                <a:cxn ang="0">
                  <a:pos x="11505" y="0"/>
                </a:cxn>
                <a:cxn ang="0">
                  <a:pos x="11548" y="6"/>
                </a:cxn>
                <a:cxn ang="0">
                  <a:pos x="11591" y="0"/>
                </a:cxn>
                <a:cxn ang="0">
                  <a:pos x="11634" y="2"/>
                </a:cxn>
                <a:cxn ang="0">
                  <a:pos x="11677" y="0"/>
                </a:cxn>
                <a:cxn ang="0">
                  <a:pos x="11719" y="0"/>
                </a:cxn>
                <a:cxn ang="0">
                  <a:pos x="11762" y="0"/>
                </a:cxn>
                <a:cxn ang="0">
                  <a:pos x="11805" y="2"/>
                </a:cxn>
                <a:cxn ang="0">
                  <a:pos x="11848" y="0"/>
                </a:cxn>
                <a:cxn ang="0">
                  <a:pos x="11891" y="5"/>
                </a:cxn>
                <a:cxn ang="0">
                  <a:pos x="11934" y="10"/>
                </a:cxn>
                <a:cxn ang="0">
                  <a:pos x="11976" y="27"/>
                </a:cxn>
                <a:cxn ang="0">
                  <a:pos x="12019" y="89"/>
                </a:cxn>
                <a:cxn ang="0">
                  <a:pos x="12062" y="201"/>
                </a:cxn>
                <a:cxn ang="0">
                  <a:pos x="12105" y="199"/>
                </a:cxn>
                <a:cxn ang="0">
                  <a:pos x="12148" y="387"/>
                </a:cxn>
                <a:cxn ang="0">
                  <a:pos x="12191" y="469"/>
                </a:cxn>
                <a:cxn ang="0">
                  <a:pos x="12233" y="384"/>
                </a:cxn>
                <a:cxn ang="0">
                  <a:pos x="12276" y="257"/>
                </a:cxn>
                <a:cxn ang="0">
                  <a:pos x="12319" y="221"/>
                </a:cxn>
                <a:cxn ang="0">
                  <a:pos x="12362" y="80"/>
                </a:cxn>
                <a:cxn ang="0">
                  <a:pos x="12405" y="34"/>
                </a:cxn>
                <a:cxn ang="0">
                  <a:pos x="12448" y="9"/>
                </a:cxn>
                <a:cxn ang="0">
                  <a:pos x="12490" y="23"/>
                </a:cxn>
                <a:cxn ang="0">
                  <a:pos x="12533" y="19"/>
                </a:cxn>
                <a:cxn ang="0">
                  <a:pos x="12576" y="5"/>
                </a:cxn>
                <a:cxn ang="0">
                  <a:pos x="12619" y="15"/>
                </a:cxn>
                <a:cxn ang="0">
                  <a:pos x="12662" y="15"/>
                </a:cxn>
                <a:cxn ang="0">
                  <a:pos x="12705" y="3"/>
                </a:cxn>
                <a:cxn ang="0">
                  <a:pos x="12747" y="7"/>
                </a:cxn>
                <a:cxn ang="0">
                  <a:pos x="12790" y="13"/>
                </a:cxn>
                <a:cxn ang="0">
                  <a:pos x="12833" y="0"/>
                </a:cxn>
                <a:cxn ang="0">
                  <a:pos x="12876" y="0"/>
                </a:cxn>
                <a:cxn ang="0">
                  <a:pos x="12919" y="0"/>
                </a:cxn>
                <a:cxn ang="0">
                  <a:pos x="12962" y="0"/>
                </a:cxn>
                <a:cxn ang="0">
                  <a:pos x="13004" y="0"/>
                </a:cxn>
                <a:cxn ang="0">
                  <a:pos x="13045" y="6"/>
                </a:cxn>
                <a:cxn ang="0">
                  <a:pos x="13066" y="0"/>
                </a:cxn>
                <a:cxn ang="0">
                  <a:pos x="13077" y="0"/>
                </a:cxn>
                <a:cxn ang="0">
                  <a:pos x="13091" y="0"/>
                </a:cxn>
                <a:cxn ang="0">
                  <a:pos x="13106" y="0"/>
                </a:cxn>
              </a:cxnLst>
              <a:rect l="0" t="0" r="r" b="b"/>
              <a:pathLst>
                <a:path w="44214" h="558">
                  <a:moveTo>
                    <a:pt x="0" y="0"/>
                  </a:moveTo>
                  <a:lnTo>
                    <a:pt x="0" y="0"/>
                  </a:lnTo>
                  <a:lnTo>
                    <a:pt x="10964" y="0"/>
                  </a:lnTo>
                  <a:lnTo>
                    <a:pt x="10967" y="0"/>
                  </a:lnTo>
                  <a:lnTo>
                    <a:pt x="10970" y="0"/>
                  </a:lnTo>
                  <a:lnTo>
                    <a:pt x="10978" y="0"/>
                  </a:lnTo>
                  <a:lnTo>
                    <a:pt x="10986" y="0"/>
                  </a:lnTo>
                  <a:lnTo>
                    <a:pt x="10994" y="0"/>
                  </a:lnTo>
                  <a:lnTo>
                    <a:pt x="11002" y="0"/>
                  </a:lnTo>
                  <a:lnTo>
                    <a:pt x="11013" y="0"/>
                  </a:lnTo>
                  <a:lnTo>
                    <a:pt x="11023" y="0"/>
                  </a:lnTo>
                  <a:lnTo>
                    <a:pt x="11034" y="0"/>
                  </a:lnTo>
                  <a:lnTo>
                    <a:pt x="11045" y="8"/>
                  </a:lnTo>
                  <a:lnTo>
                    <a:pt x="11056" y="3"/>
                  </a:lnTo>
                  <a:lnTo>
                    <a:pt x="11066" y="0"/>
                  </a:lnTo>
                  <a:lnTo>
                    <a:pt x="11077" y="0"/>
                  </a:lnTo>
                  <a:lnTo>
                    <a:pt x="11088" y="0"/>
                  </a:lnTo>
                  <a:lnTo>
                    <a:pt x="11098" y="0"/>
                  </a:lnTo>
                  <a:lnTo>
                    <a:pt x="11109" y="0"/>
                  </a:lnTo>
                  <a:lnTo>
                    <a:pt x="11120" y="0"/>
                  </a:lnTo>
                  <a:lnTo>
                    <a:pt x="11131" y="9"/>
                  </a:lnTo>
                  <a:lnTo>
                    <a:pt x="11141" y="0"/>
                  </a:lnTo>
                  <a:lnTo>
                    <a:pt x="11152" y="0"/>
                  </a:lnTo>
                  <a:lnTo>
                    <a:pt x="11163" y="0"/>
                  </a:lnTo>
                  <a:lnTo>
                    <a:pt x="11173" y="0"/>
                  </a:lnTo>
                  <a:lnTo>
                    <a:pt x="11184" y="0"/>
                  </a:lnTo>
                  <a:lnTo>
                    <a:pt x="11195" y="0"/>
                  </a:lnTo>
                  <a:lnTo>
                    <a:pt x="11206" y="0"/>
                  </a:lnTo>
                  <a:lnTo>
                    <a:pt x="11216" y="0"/>
                  </a:lnTo>
                  <a:lnTo>
                    <a:pt x="11227" y="2"/>
                  </a:lnTo>
                  <a:lnTo>
                    <a:pt x="11238" y="3"/>
                  </a:lnTo>
                  <a:lnTo>
                    <a:pt x="11248" y="0"/>
                  </a:lnTo>
                  <a:lnTo>
                    <a:pt x="11259" y="5"/>
                  </a:lnTo>
                  <a:lnTo>
                    <a:pt x="11270" y="2"/>
                  </a:lnTo>
                  <a:lnTo>
                    <a:pt x="11280" y="0"/>
                  </a:lnTo>
                  <a:lnTo>
                    <a:pt x="11291" y="10"/>
                  </a:lnTo>
                  <a:lnTo>
                    <a:pt x="11302" y="12"/>
                  </a:lnTo>
                  <a:lnTo>
                    <a:pt x="11313" y="3"/>
                  </a:lnTo>
                  <a:lnTo>
                    <a:pt x="11323" y="0"/>
                  </a:lnTo>
                  <a:lnTo>
                    <a:pt x="11334" y="7"/>
                  </a:lnTo>
                  <a:lnTo>
                    <a:pt x="11345" y="0"/>
                  </a:lnTo>
                  <a:lnTo>
                    <a:pt x="11355" y="0"/>
                  </a:lnTo>
                  <a:lnTo>
                    <a:pt x="11366" y="0"/>
                  </a:lnTo>
                  <a:lnTo>
                    <a:pt x="11377" y="0"/>
                  </a:lnTo>
                  <a:lnTo>
                    <a:pt x="11387" y="2"/>
                  </a:lnTo>
                  <a:lnTo>
                    <a:pt x="11398" y="3"/>
                  </a:lnTo>
                  <a:lnTo>
                    <a:pt x="11409" y="0"/>
                  </a:lnTo>
                  <a:lnTo>
                    <a:pt x="11420" y="0"/>
                  </a:lnTo>
                  <a:lnTo>
                    <a:pt x="11430" y="0"/>
                  </a:lnTo>
                  <a:lnTo>
                    <a:pt x="11441" y="0"/>
                  </a:lnTo>
                  <a:lnTo>
                    <a:pt x="11452" y="0"/>
                  </a:lnTo>
                  <a:lnTo>
                    <a:pt x="11462" y="0"/>
                  </a:lnTo>
                  <a:lnTo>
                    <a:pt x="11473" y="0"/>
                  </a:lnTo>
                  <a:lnTo>
                    <a:pt x="11484" y="10"/>
                  </a:lnTo>
                  <a:lnTo>
                    <a:pt x="11495" y="0"/>
                  </a:lnTo>
                  <a:lnTo>
                    <a:pt x="11505" y="0"/>
                  </a:lnTo>
                  <a:lnTo>
                    <a:pt x="11516" y="0"/>
                  </a:lnTo>
                  <a:lnTo>
                    <a:pt x="11527" y="0"/>
                  </a:lnTo>
                  <a:lnTo>
                    <a:pt x="11537" y="1"/>
                  </a:lnTo>
                  <a:lnTo>
                    <a:pt x="11548" y="6"/>
                  </a:lnTo>
                  <a:lnTo>
                    <a:pt x="11559" y="0"/>
                  </a:lnTo>
                  <a:lnTo>
                    <a:pt x="11570" y="0"/>
                  </a:lnTo>
                  <a:lnTo>
                    <a:pt x="11580" y="2"/>
                  </a:lnTo>
                  <a:lnTo>
                    <a:pt x="11591" y="0"/>
                  </a:lnTo>
                  <a:lnTo>
                    <a:pt x="11602" y="4"/>
                  </a:lnTo>
                  <a:lnTo>
                    <a:pt x="11612" y="0"/>
                  </a:lnTo>
                  <a:lnTo>
                    <a:pt x="11623" y="0"/>
                  </a:lnTo>
                  <a:lnTo>
                    <a:pt x="11634" y="2"/>
                  </a:lnTo>
                  <a:lnTo>
                    <a:pt x="11644" y="5"/>
                  </a:lnTo>
                  <a:lnTo>
                    <a:pt x="11655" y="16"/>
                  </a:lnTo>
                  <a:lnTo>
                    <a:pt x="11666" y="1"/>
                  </a:lnTo>
                  <a:lnTo>
                    <a:pt x="11677" y="0"/>
                  </a:lnTo>
                  <a:lnTo>
                    <a:pt x="11687" y="1"/>
                  </a:lnTo>
                  <a:lnTo>
                    <a:pt x="11698" y="1"/>
                  </a:lnTo>
                  <a:lnTo>
                    <a:pt x="11709" y="0"/>
                  </a:lnTo>
                  <a:lnTo>
                    <a:pt x="11719" y="0"/>
                  </a:lnTo>
                  <a:lnTo>
                    <a:pt x="11730" y="10"/>
                  </a:lnTo>
                  <a:lnTo>
                    <a:pt x="11741" y="5"/>
                  </a:lnTo>
                  <a:lnTo>
                    <a:pt x="11752" y="0"/>
                  </a:lnTo>
                  <a:lnTo>
                    <a:pt x="11762" y="0"/>
                  </a:lnTo>
                  <a:lnTo>
                    <a:pt x="11773" y="0"/>
                  </a:lnTo>
                  <a:lnTo>
                    <a:pt x="11784" y="5"/>
                  </a:lnTo>
                  <a:lnTo>
                    <a:pt x="11794" y="0"/>
                  </a:lnTo>
                  <a:lnTo>
                    <a:pt x="11805" y="2"/>
                  </a:lnTo>
                  <a:lnTo>
                    <a:pt x="11816" y="1"/>
                  </a:lnTo>
                  <a:lnTo>
                    <a:pt x="11826" y="20"/>
                  </a:lnTo>
                  <a:lnTo>
                    <a:pt x="11837" y="2"/>
                  </a:lnTo>
                  <a:lnTo>
                    <a:pt x="11848" y="0"/>
                  </a:lnTo>
                  <a:lnTo>
                    <a:pt x="11859" y="0"/>
                  </a:lnTo>
                  <a:lnTo>
                    <a:pt x="11869" y="20"/>
                  </a:lnTo>
                  <a:lnTo>
                    <a:pt x="11880" y="6"/>
                  </a:lnTo>
                  <a:lnTo>
                    <a:pt x="11891" y="5"/>
                  </a:lnTo>
                  <a:lnTo>
                    <a:pt x="11901" y="4"/>
                  </a:lnTo>
                  <a:lnTo>
                    <a:pt x="11912" y="3"/>
                  </a:lnTo>
                  <a:lnTo>
                    <a:pt x="11923" y="3"/>
                  </a:lnTo>
                  <a:lnTo>
                    <a:pt x="11934" y="10"/>
                  </a:lnTo>
                  <a:lnTo>
                    <a:pt x="11944" y="0"/>
                  </a:lnTo>
                  <a:lnTo>
                    <a:pt x="11955" y="20"/>
                  </a:lnTo>
                  <a:lnTo>
                    <a:pt x="11966" y="7"/>
                  </a:lnTo>
                  <a:lnTo>
                    <a:pt x="11976" y="27"/>
                  </a:lnTo>
                  <a:lnTo>
                    <a:pt x="11987" y="35"/>
                  </a:lnTo>
                  <a:lnTo>
                    <a:pt x="11998" y="76"/>
                  </a:lnTo>
                  <a:lnTo>
                    <a:pt x="12009" y="47"/>
                  </a:lnTo>
                  <a:lnTo>
                    <a:pt x="12019" y="89"/>
                  </a:lnTo>
                  <a:lnTo>
                    <a:pt x="12030" y="72"/>
                  </a:lnTo>
                  <a:lnTo>
                    <a:pt x="12041" y="173"/>
                  </a:lnTo>
                  <a:lnTo>
                    <a:pt x="12051" y="169"/>
                  </a:lnTo>
                  <a:lnTo>
                    <a:pt x="12062" y="201"/>
                  </a:lnTo>
                  <a:lnTo>
                    <a:pt x="12073" y="175"/>
                  </a:lnTo>
                  <a:lnTo>
                    <a:pt x="12083" y="240"/>
                  </a:lnTo>
                  <a:lnTo>
                    <a:pt x="12094" y="259"/>
                  </a:lnTo>
                  <a:lnTo>
                    <a:pt x="12105" y="199"/>
                  </a:lnTo>
                  <a:lnTo>
                    <a:pt x="12116" y="334"/>
                  </a:lnTo>
                  <a:lnTo>
                    <a:pt x="12126" y="291"/>
                  </a:lnTo>
                  <a:lnTo>
                    <a:pt x="12137" y="376"/>
                  </a:lnTo>
                  <a:lnTo>
                    <a:pt x="12148" y="387"/>
                  </a:lnTo>
                  <a:lnTo>
                    <a:pt x="12158" y="320"/>
                  </a:lnTo>
                  <a:lnTo>
                    <a:pt x="12169" y="386"/>
                  </a:lnTo>
                  <a:lnTo>
                    <a:pt x="12180" y="558"/>
                  </a:lnTo>
                  <a:lnTo>
                    <a:pt x="12191" y="469"/>
                  </a:lnTo>
                  <a:lnTo>
                    <a:pt x="12201" y="398"/>
                  </a:lnTo>
                  <a:lnTo>
                    <a:pt x="12212" y="431"/>
                  </a:lnTo>
                  <a:lnTo>
                    <a:pt x="12223" y="363"/>
                  </a:lnTo>
                  <a:lnTo>
                    <a:pt x="12233" y="384"/>
                  </a:lnTo>
                  <a:lnTo>
                    <a:pt x="12244" y="361"/>
                  </a:lnTo>
                  <a:lnTo>
                    <a:pt x="12255" y="293"/>
                  </a:lnTo>
                  <a:lnTo>
                    <a:pt x="12266" y="276"/>
                  </a:lnTo>
                  <a:lnTo>
                    <a:pt x="12276" y="257"/>
                  </a:lnTo>
                  <a:lnTo>
                    <a:pt x="12287" y="232"/>
                  </a:lnTo>
                  <a:lnTo>
                    <a:pt x="12298" y="165"/>
                  </a:lnTo>
                  <a:lnTo>
                    <a:pt x="12308" y="169"/>
                  </a:lnTo>
                  <a:lnTo>
                    <a:pt x="12319" y="221"/>
                  </a:lnTo>
                  <a:lnTo>
                    <a:pt x="12330" y="94"/>
                  </a:lnTo>
                  <a:lnTo>
                    <a:pt x="12340" y="100"/>
                  </a:lnTo>
                  <a:lnTo>
                    <a:pt x="12351" y="51"/>
                  </a:lnTo>
                  <a:lnTo>
                    <a:pt x="12362" y="80"/>
                  </a:lnTo>
                  <a:lnTo>
                    <a:pt x="12373" y="98"/>
                  </a:lnTo>
                  <a:lnTo>
                    <a:pt x="12383" y="67"/>
                  </a:lnTo>
                  <a:lnTo>
                    <a:pt x="12394" y="32"/>
                  </a:lnTo>
                  <a:lnTo>
                    <a:pt x="12405" y="34"/>
                  </a:lnTo>
                  <a:lnTo>
                    <a:pt x="12415" y="59"/>
                  </a:lnTo>
                  <a:lnTo>
                    <a:pt x="12426" y="20"/>
                  </a:lnTo>
                  <a:lnTo>
                    <a:pt x="12437" y="17"/>
                  </a:lnTo>
                  <a:lnTo>
                    <a:pt x="12448" y="9"/>
                  </a:lnTo>
                  <a:lnTo>
                    <a:pt x="12458" y="19"/>
                  </a:lnTo>
                  <a:lnTo>
                    <a:pt x="12469" y="24"/>
                  </a:lnTo>
                  <a:lnTo>
                    <a:pt x="12480" y="4"/>
                  </a:lnTo>
                  <a:lnTo>
                    <a:pt x="12490" y="23"/>
                  </a:lnTo>
                  <a:lnTo>
                    <a:pt x="12501" y="14"/>
                  </a:lnTo>
                  <a:lnTo>
                    <a:pt x="12512" y="15"/>
                  </a:lnTo>
                  <a:lnTo>
                    <a:pt x="12522" y="25"/>
                  </a:lnTo>
                  <a:lnTo>
                    <a:pt x="12533" y="19"/>
                  </a:lnTo>
                  <a:lnTo>
                    <a:pt x="12544" y="0"/>
                  </a:lnTo>
                  <a:lnTo>
                    <a:pt x="12555" y="3"/>
                  </a:lnTo>
                  <a:lnTo>
                    <a:pt x="12565" y="5"/>
                  </a:lnTo>
                  <a:lnTo>
                    <a:pt x="12576" y="5"/>
                  </a:lnTo>
                  <a:lnTo>
                    <a:pt x="12587" y="35"/>
                  </a:lnTo>
                  <a:lnTo>
                    <a:pt x="12597" y="23"/>
                  </a:lnTo>
                  <a:lnTo>
                    <a:pt x="12608" y="10"/>
                  </a:lnTo>
                  <a:lnTo>
                    <a:pt x="12619" y="15"/>
                  </a:lnTo>
                  <a:lnTo>
                    <a:pt x="12630" y="4"/>
                  </a:lnTo>
                  <a:lnTo>
                    <a:pt x="12640" y="12"/>
                  </a:lnTo>
                  <a:lnTo>
                    <a:pt x="12651" y="25"/>
                  </a:lnTo>
                  <a:lnTo>
                    <a:pt x="12662" y="15"/>
                  </a:lnTo>
                  <a:lnTo>
                    <a:pt x="12672" y="2"/>
                  </a:lnTo>
                  <a:lnTo>
                    <a:pt x="12683" y="4"/>
                  </a:lnTo>
                  <a:lnTo>
                    <a:pt x="12694" y="7"/>
                  </a:lnTo>
                  <a:lnTo>
                    <a:pt x="12705" y="3"/>
                  </a:lnTo>
                  <a:lnTo>
                    <a:pt x="12715" y="0"/>
                  </a:lnTo>
                  <a:lnTo>
                    <a:pt x="12726" y="3"/>
                  </a:lnTo>
                  <a:lnTo>
                    <a:pt x="12737" y="0"/>
                  </a:lnTo>
                  <a:lnTo>
                    <a:pt x="12747" y="7"/>
                  </a:lnTo>
                  <a:lnTo>
                    <a:pt x="12758" y="0"/>
                  </a:lnTo>
                  <a:lnTo>
                    <a:pt x="12769" y="0"/>
                  </a:lnTo>
                  <a:lnTo>
                    <a:pt x="12780" y="11"/>
                  </a:lnTo>
                  <a:lnTo>
                    <a:pt x="12790" y="13"/>
                  </a:lnTo>
                  <a:lnTo>
                    <a:pt x="12801" y="1"/>
                  </a:lnTo>
                  <a:lnTo>
                    <a:pt x="12812" y="0"/>
                  </a:lnTo>
                  <a:lnTo>
                    <a:pt x="12822" y="0"/>
                  </a:lnTo>
                  <a:lnTo>
                    <a:pt x="12833" y="0"/>
                  </a:lnTo>
                  <a:lnTo>
                    <a:pt x="12844" y="0"/>
                  </a:lnTo>
                  <a:lnTo>
                    <a:pt x="12854" y="3"/>
                  </a:lnTo>
                  <a:lnTo>
                    <a:pt x="12865" y="1"/>
                  </a:lnTo>
                  <a:lnTo>
                    <a:pt x="12876" y="0"/>
                  </a:lnTo>
                  <a:lnTo>
                    <a:pt x="12887" y="10"/>
                  </a:lnTo>
                  <a:lnTo>
                    <a:pt x="12897" y="0"/>
                  </a:lnTo>
                  <a:lnTo>
                    <a:pt x="12908" y="0"/>
                  </a:lnTo>
                  <a:lnTo>
                    <a:pt x="12919" y="0"/>
                  </a:lnTo>
                  <a:lnTo>
                    <a:pt x="12929" y="3"/>
                  </a:lnTo>
                  <a:lnTo>
                    <a:pt x="12940" y="0"/>
                  </a:lnTo>
                  <a:lnTo>
                    <a:pt x="12951" y="0"/>
                  </a:lnTo>
                  <a:lnTo>
                    <a:pt x="12962" y="0"/>
                  </a:lnTo>
                  <a:lnTo>
                    <a:pt x="12972" y="0"/>
                  </a:lnTo>
                  <a:lnTo>
                    <a:pt x="12983" y="1"/>
                  </a:lnTo>
                  <a:lnTo>
                    <a:pt x="12994" y="0"/>
                  </a:lnTo>
                  <a:lnTo>
                    <a:pt x="13004" y="0"/>
                  </a:lnTo>
                  <a:lnTo>
                    <a:pt x="13015" y="18"/>
                  </a:lnTo>
                  <a:lnTo>
                    <a:pt x="13026" y="3"/>
                  </a:lnTo>
                  <a:lnTo>
                    <a:pt x="13036" y="0"/>
                  </a:lnTo>
                  <a:lnTo>
                    <a:pt x="13045" y="6"/>
                  </a:lnTo>
                  <a:lnTo>
                    <a:pt x="13053" y="2"/>
                  </a:lnTo>
                  <a:lnTo>
                    <a:pt x="13061" y="8"/>
                  </a:lnTo>
                  <a:lnTo>
                    <a:pt x="13063" y="3"/>
                  </a:lnTo>
                  <a:lnTo>
                    <a:pt x="13066" y="0"/>
                  </a:lnTo>
                  <a:lnTo>
                    <a:pt x="13069" y="6"/>
                  </a:lnTo>
                  <a:lnTo>
                    <a:pt x="13072" y="10"/>
                  </a:lnTo>
                  <a:lnTo>
                    <a:pt x="13075" y="0"/>
                  </a:lnTo>
                  <a:lnTo>
                    <a:pt x="13077" y="0"/>
                  </a:lnTo>
                  <a:lnTo>
                    <a:pt x="13080" y="0"/>
                  </a:lnTo>
                  <a:lnTo>
                    <a:pt x="13083" y="0"/>
                  </a:lnTo>
                  <a:lnTo>
                    <a:pt x="13087" y="0"/>
                  </a:lnTo>
                  <a:lnTo>
                    <a:pt x="13091" y="0"/>
                  </a:lnTo>
                  <a:lnTo>
                    <a:pt x="13094" y="0"/>
                  </a:lnTo>
                  <a:lnTo>
                    <a:pt x="13098" y="0"/>
                  </a:lnTo>
                  <a:lnTo>
                    <a:pt x="13102" y="0"/>
                  </a:lnTo>
                  <a:lnTo>
                    <a:pt x="13106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51"/>
            <p:cNvSpPr>
              <a:spLocks/>
            </p:cNvSpPr>
            <p:nvPr/>
          </p:nvSpPr>
          <p:spPr bwMode="auto">
            <a:xfrm flipV="1">
              <a:off x="306388" y="200654"/>
              <a:ext cx="14100175" cy="6291263"/>
            </a:xfrm>
            <a:custGeom>
              <a:avLst/>
              <a:gdLst/>
              <a:ahLst/>
              <a:cxnLst>
                <a:cxn ang="0">
                  <a:pos x="5902" y="0"/>
                </a:cxn>
                <a:cxn ang="0">
                  <a:pos x="5949" y="0"/>
                </a:cxn>
                <a:cxn ang="0">
                  <a:pos x="6012" y="0"/>
                </a:cxn>
                <a:cxn ang="0">
                  <a:pos x="6091" y="68"/>
                </a:cxn>
                <a:cxn ang="0">
                  <a:pos x="6170" y="23"/>
                </a:cxn>
                <a:cxn ang="0">
                  <a:pos x="6238" y="18"/>
                </a:cxn>
                <a:cxn ang="0">
                  <a:pos x="6303" y="47"/>
                </a:cxn>
                <a:cxn ang="0">
                  <a:pos x="6367" y="2"/>
                </a:cxn>
                <a:cxn ang="0">
                  <a:pos x="6426" y="165"/>
                </a:cxn>
                <a:cxn ang="0">
                  <a:pos x="6469" y="605"/>
                </a:cxn>
                <a:cxn ang="0">
                  <a:pos x="6511" y="959"/>
                </a:cxn>
                <a:cxn ang="0">
                  <a:pos x="6554" y="420"/>
                </a:cxn>
                <a:cxn ang="0">
                  <a:pos x="6597" y="139"/>
                </a:cxn>
                <a:cxn ang="0">
                  <a:pos x="6637" y="93"/>
                </a:cxn>
                <a:cxn ang="0">
                  <a:pos x="6670" y="205"/>
                </a:cxn>
                <a:cxn ang="0">
                  <a:pos x="6702" y="253"/>
                </a:cxn>
                <a:cxn ang="0">
                  <a:pos x="6733" y="313"/>
                </a:cxn>
                <a:cxn ang="0">
                  <a:pos x="6765" y="133"/>
                </a:cxn>
                <a:cxn ang="0">
                  <a:pos x="6797" y="77"/>
                </a:cxn>
                <a:cxn ang="0">
                  <a:pos x="6829" y="28"/>
                </a:cxn>
                <a:cxn ang="0">
                  <a:pos x="6860" y="40"/>
                </a:cxn>
                <a:cxn ang="0">
                  <a:pos x="6892" y="17"/>
                </a:cxn>
                <a:cxn ang="0">
                  <a:pos x="6924" y="35"/>
                </a:cxn>
                <a:cxn ang="0">
                  <a:pos x="6956" y="11"/>
                </a:cxn>
                <a:cxn ang="0">
                  <a:pos x="6987" y="86"/>
                </a:cxn>
                <a:cxn ang="0">
                  <a:pos x="7019" y="494"/>
                </a:cxn>
                <a:cxn ang="0">
                  <a:pos x="7051" y="2933"/>
                </a:cxn>
                <a:cxn ang="0">
                  <a:pos x="7083" y="10529"/>
                </a:cxn>
                <a:cxn ang="0">
                  <a:pos x="7114" y="21373"/>
                </a:cxn>
                <a:cxn ang="0">
                  <a:pos x="7146" y="25570"/>
                </a:cxn>
                <a:cxn ang="0">
                  <a:pos x="7178" y="19614"/>
                </a:cxn>
                <a:cxn ang="0">
                  <a:pos x="7209" y="11032"/>
                </a:cxn>
                <a:cxn ang="0">
                  <a:pos x="7241" y="5529"/>
                </a:cxn>
                <a:cxn ang="0">
                  <a:pos x="7273" y="2213"/>
                </a:cxn>
                <a:cxn ang="0">
                  <a:pos x="7305" y="1014"/>
                </a:cxn>
                <a:cxn ang="0">
                  <a:pos x="7336" y="331"/>
                </a:cxn>
                <a:cxn ang="0">
                  <a:pos x="7368" y="293"/>
                </a:cxn>
                <a:cxn ang="0">
                  <a:pos x="7400" y="146"/>
                </a:cxn>
                <a:cxn ang="0">
                  <a:pos x="7432" y="149"/>
                </a:cxn>
                <a:cxn ang="0">
                  <a:pos x="7488" y="107"/>
                </a:cxn>
                <a:cxn ang="0">
                  <a:pos x="7552" y="70"/>
                </a:cxn>
                <a:cxn ang="0">
                  <a:pos x="7615" y="24"/>
                </a:cxn>
                <a:cxn ang="0">
                  <a:pos x="7679" y="32"/>
                </a:cxn>
                <a:cxn ang="0">
                  <a:pos x="7743" y="31"/>
                </a:cxn>
                <a:cxn ang="0">
                  <a:pos x="7807" y="15"/>
                </a:cxn>
                <a:cxn ang="0">
                  <a:pos x="7871" y="22"/>
                </a:cxn>
                <a:cxn ang="0">
                  <a:pos x="7935" y="0"/>
                </a:cxn>
                <a:cxn ang="0">
                  <a:pos x="7999" y="7"/>
                </a:cxn>
                <a:cxn ang="0">
                  <a:pos x="8059" y="17"/>
                </a:cxn>
                <a:cxn ang="0">
                  <a:pos x="8096" y="0"/>
                </a:cxn>
                <a:cxn ang="0">
                  <a:pos x="8128" y="0"/>
                </a:cxn>
                <a:cxn ang="0">
                  <a:pos x="8161" y="0"/>
                </a:cxn>
              </a:cxnLst>
              <a:rect l="0" t="0" r="r" b="b"/>
              <a:pathLst>
                <a:path w="44214" h="25855">
                  <a:moveTo>
                    <a:pt x="0" y="0"/>
                  </a:moveTo>
                  <a:lnTo>
                    <a:pt x="0" y="0"/>
                  </a:lnTo>
                  <a:lnTo>
                    <a:pt x="5890" y="0"/>
                  </a:lnTo>
                  <a:lnTo>
                    <a:pt x="5902" y="0"/>
                  </a:lnTo>
                  <a:lnTo>
                    <a:pt x="5914" y="0"/>
                  </a:lnTo>
                  <a:lnTo>
                    <a:pt x="5926" y="0"/>
                  </a:lnTo>
                  <a:lnTo>
                    <a:pt x="5937" y="0"/>
                  </a:lnTo>
                  <a:lnTo>
                    <a:pt x="5949" y="0"/>
                  </a:lnTo>
                  <a:lnTo>
                    <a:pt x="5963" y="0"/>
                  </a:lnTo>
                  <a:lnTo>
                    <a:pt x="5977" y="0"/>
                  </a:lnTo>
                  <a:lnTo>
                    <a:pt x="5995" y="0"/>
                  </a:lnTo>
                  <a:lnTo>
                    <a:pt x="6012" y="0"/>
                  </a:lnTo>
                  <a:lnTo>
                    <a:pt x="6032" y="7"/>
                  </a:lnTo>
                  <a:lnTo>
                    <a:pt x="6052" y="40"/>
                  </a:lnTo>
                  <a:lnTo>
                    <a:pt x="6072" y="19"/>
                  </a:lnTo>
                  <a:lnTo>
                    <a:pt x="6091" y="68"/>
                  </a:lnTo>
                  <a:lnTo>
                    <a:pt x="6111" y="56"/>
                  </a:lnTo>
                  <a:lnTo>
                    <a:pt x="6131" y="24"/>
                  </a:lnTo>
                  <a:lnTo>
                    <a:pt x="6150" y="15"/>
                  </a:lnTo>
                  <a:lnTo>
                    <a:pt x="6170" y="23"/>
                  </a:lnTo>
                  <a:lnTo>
                    <a:pt x="6190" y="24"/>
                  </a:lnTo>
                  <a:lnTo>
                    <a:pt x="6206" y="14"/>
                  </a:lnTo>
                  <a:lnTo>
                    <a:pt x="6222" y="44"/>
                  </a:lnTo>
                  <a:lnTo>
                    <a:pt x="6238" y="18"/>
                  </a:lnTo>
                  <a:lnTo>
                    <a:pt x="6254" y="47"/>
                  </a:lnTo>
                  <a:lnTo>
                    <a:pt x="6270" y="10"/>
                  </a:lnTo>
                  <a:lnTo>
                    <a:pt x="6286" y="21"/>
                  </a:lnTo>
                  <a:lnTo>
                    <a:pt x="6303" y="47"/>
                  </a:lnTo>
                  <a:lnTo>
                    <a:pt x="6319" y="12"/>
                  </a:lnTo>
                  <a:lnTo>
                    <a:pt x="6335" y="46"/>
                  </a:lnTo>
                  <a:lnTo>
                    <a:pt x="6351" y="46"/>
                  </a:lnTo>
                  <a:lnTo>
                    <a:pt x="6367" y="2"/>
                  </a:lnTo>
                  <a:lnTo>
                    <a:pt x="6383" y="18"/>
                  </a:lnTo>
                  <a:lnTo>
                    <a:pt x="6399" y="75"/>
                  </a:lnTo>
                  <a:lnTo>
                    <a:pt x="6413" y="160"/>
                  </a:lnTo>
                  <a:lnTo>
                    <a:pt x="6426" y="165"/>
                  </a:lnTo>
                  <a:lnTo>
                    <a:pt x="6437" y="290"/>
                  </a:lnTo>
                  <a:lnTo>
                    <a:pt x="6447" y="342"/>
                  </a:lnTo>
                  <a:lnTo>
                    <a:pt x="6458" y="622"/>
                  </a:lnTo>
                  <a:lnTo>
                    <a:pt x="6469" y="605"/>
                  </a:lnTo>
                  <a:lnTo>
                    <a:pt x="6479" y="729"/>
                  </a:lnTo>
                  <a:lnTo>
                    <a:pt x="6490" y="892"/>
                  </a:lnTo>
                  <a:lnTo>
                    <a:pt x="6501" y="754"/>
                  </a:lnTo>
                  <a:lnTo>
                    <a:pt x="6511" y="959"/>
                  </a:lnTo>
                  <a:lnTo>
                    <a:pt x="6522" y="594"/>
                  </a:lnTo>
                  <a:lnTo>
                    <a:pt x="6533" y="657"/>
                  </a:lnTo>
                  <a:lnTo>
                    <a:pt x="6543" y="470"/>
                  </a:lnTo>
                  <a:lnTo>
                    <a:pt x="6554" y="420"/>
                  </a:lnTo>
                  <a:lnTo>
                    <a:pt x="6565" y="317"/>
                  </a:lnTo>
                  <a:lnTo>
                    <a:pt x="6575" y="258"/>
                  </a:lnTo>
                  <a:lnTo>
                    <a:pt x="6586" y="193"/>
                  </a:lnTo>
                  <a:lnTo>
                    <a:pt x="6597" y="139"/>
                  </a:lnTo>
                  <a:lnTo>
                    <a:pt x="6607" y="113"/>
                  </a:lnTo>
                  <a:lnTo>
                    <a:pt x="6618" y="137"/>
                  </a:lnTo>
                  <a:lnTo>
                    <a:pt x="6627" y="47"/>
                  </a:lnTo>
                  <a:lnTo>
                    <a:pt x="6637" y="93"/>
                  </a:lnTo>
                  <a:lnTo>
                    <a:pt x="6646" y="109"/>
                  </a:lnTo>
                  <a:lnTo>
                    <a:pt x="6654" y="114"/>
                  </a:lnTo>
                  <a:lnTo>
                    <a:pt x="6662" y="101"/>
                  </a:lnTo>
                  <a:lnTo>
                    <a:pt x="6670" y="205"/>
                  </a:lnTo>
                  <a:lnTo>
                    <a:pt x="6678" y="186"/>
                  </a:lnTo>
                  <a:lnTo>
                    <a:pt x="6686" y="224"/>
                  </a:lnTo>
                  <a:lnTo>
                    <a:pt x="6694" y="191"/>
                  </a:lnTo>
                  <a:lnTo>
                    <a:pt x="6702" y="253"/>
                  </a:lnTo>
                  <a:lnTo>
                    <a:pt x="6709" y="202"/>
                  </a:lnTo>
                  <a:lnTo>
                    <a:pt x="6717" y="142"/>
                  </a:lnTo>
                  <a:lnTo>
                    <a:pt x="6725" y="303"/>
                  </a:lnTo>
                  <a:lnTo>
                    <a:pt x="6733" y="313"/>
                  </a:lnTo>
                  <a:lnTo>
                    <a:pt x="6741" y="299"/>
                  </a:lnTo>
                  <a:lnTo>
                    <a:pt x="6749" y="172"/>
                  </a:lnTo>
                  <a:lnTo>
                    <a:pt x="6757" y="196"/>
                  </a:lnTo>
                  <a:lnTo>
                    <a:pt x="6765" y="133"/>
                  </a:lnTo>
                  <a:lnTo>
                    <a:pt x="6773" y="120"/>
                  </a:lnTo>
                  <a:lnTo>
                    <a:pt x="6781" y="142"/>
                  </a:lnTo>
                  <a:lnTo>
                    <a:pt x="6789" y="139"/>
                  </a:lnTo>
                  <a:lnTo>
                    <a:pt x="6797" y="77"/>
                  </a:lnTo>
                  <a:lnTo>
                    <a:pt x="6805" y="75"/>
                  </a:lnTo>
                  <a:lnTo>
                    <a:pt x="6813" y="63"/>
                  </a:lnTo>
                  <a:lnTo>
                    <a:pt x="6821" y="86"/>
                  </a:lnTo>
                  <a:lnTo>
                    <a:pt x="6829" y="28"/>
                  </a:lnTo>
                  <a:lnTo>
                    <a:pt x="6836" y="12"/>
                  </a:lnTo>
                  <a:lnTo>
                    <a:pt x="6844" y="57"/>
                  </a:lnTo>
                  <a:lnTo>
                    <a:pt x="6852" y="31"/>
                  </a:lnTo>
                  <a:lnTo>
                    <a:pt x="6860" y="40"/>
                  </a:lnTo>
                  <a:lnTo>
                    <a:pt x="6868" y="14"/>
                  </a:lnTo>
                  <a:lnTo>
                    <a:pt x="6876" y="63"/>
                  </a:lnTo>
                  <a:lnTo>
                    <a:pt x="6884" y="30"/>
                  </a:lnTo>
                  <a:lnTo>
                    <a:pt x="6892" y="17"/>
                  </a:lnTo>
                  <a:lnTo>
                    <a:pt x="6900" y="26"/>
                  </a:lnTo>
                  <a:lnTo>
                    <a:pt x="6908" y="0"/>
                  </a:lnTo>
                  <a:lnTo>
                    <a:pt x="6916" y="35"/>
                  </a:lnTo>
                  <a:lnTo>
                    <a:pt x="6924" y="35"/>
                  </a:lnTo>
                  <a:lnTo>
                    <a:pt x="6932" y="30"/>
                  </a:lnTo>
                  <a:lnTo>
                    <a:pt x="6940" y="66"/>
                  </a:lnTo>
                  <a:lnTo>
                    <a:pt x="6948" y="43"/>
                  </a:lnTo>
                  <a:lnTo>
                    <a:pt x="6956" y="11"/>
                  </a:lnTo>
                  <a:lnTo>
                    <a:pt x="6963" y="71"/>
                  </a:lnTo>
                  <a:lnTo>
                    <a:pt x="6971" y="14"/>
                  </a:lnTo>
                  <a:lnTo>
                    <a:pt x="6979" y="88"/>
                  </a:lnTo>
                  <a:lnTo>
                    <a:pt x="6987" y="86"/>
                  </a:lnTo>
                  <a:lnTo>
                    <a:pt x="6995" y="193"/>
                  </a:lnTo>
                  <a:lnTo>
                    <a:pt x="7003" y="328"/>
                  </a:lnTo>
                  <a:lnTo>
                    <a:pt x="7011" y="319"/>
                  </a:lnTo>
                  <a:lnTo>
                    <a:pt x="7019" y="494"/>
                  </a:lnTo>
                  <a:lnTo>
                    <a:pt x="7027" y="817"/>
                  </a:lnTo>
                  <a:lnTo>
                    <a:pt x="7035" y="1431"/>
                  </a:lnTo>
                  <a:lnTo>
                    <a:pt x="7043" y="2227"/>
                  </a:lnTo>
                  <a:lnTo>
                    <a:pt x="7051" y="2933"/>
                  </a:lnTo>
                  <a:lnTo>
                    <a:pt x="7059" y="4285"/>
                  </a:lnTo>
                  <a:lnTo>
                    <a:pt x="7067" y="6008"/>
                  </a:lnTo>
                  <a:lnTo>
                    <a:pt x="7075" y="6781"/>
                  </a:lnTo>
                  <a:lnTo>
                    <a:pt x="7083" y="10529"/>
                  </a:lnTo>
                  <a:lnTo>
                    <a:pt x="7090" y="12210"/>
                  </a:lnTo>
                  <a:lnTo>
                    <a:pt x="7098" y="16145"/>
                  </a:lnTo>
                  <a:lnTo>
                    <a:pt x="7106" y="19044"/>
                  </a:lnTo>
                  <a:lnTo>
                    <a:pt x="7114" y="21373"/>
                  </a:lnTo>
                  <a:lnTo>
                    <a:pt x="7122" y="22750"/>
                  </a:lnTo>
                  <a:lnTo>
                    <a:pt x="7130" y="22956"/>
                  </a:lnTo>
                  <a:lnTo>
                    <a:pt x="7138" y="25369"/>
                  </a:lnTo>
                  <a:lnTo>
                    <a:pt x="7146" y="25570"/>
                  </a:lnTo>
                  <a:lnTo>
                    <a:pt x="7154" y="25855"/>
                  </a:lnTo>
                  <a:lnTo>
                    <a:pt x="7162" y="23846"/>
                  </a:lnTo>
                  <a:lnTo>
                    <a:pt x="7170" y="21763"/>
                  </a:lnTo>
                  <a:lnTo>
                    <a:pt x="7178" y="19614"/>
                  </a:lnTo>
                  <a:lnTo>
                    <a:pt x="7186" y="16021"/>
                  </a:lnTo>
                  <a:lnTo>
                    <a:pt x="7194" y="15536"/>
                  </a:lnTo>
                  <a:lnTo>
                    <a:pt x="7202" y="14554"/>
                  </a:lnTo>
                  <a:lnTo>
                    <a:pt x="7209" y="11032"/>
                  </a:lnTo>
                  <a:lnTo>
                    <a:pt x="7217" y="10548"/>
                  </a:lnTo>
                  <a:lnTo>
                    <a:pt x="7225" y="7678"/>
                  </a:lnTo>
                  <a:lnTo>
                    <a:pt x="7233" y="7594"/>
                  </a:lnTo>
                  <a:lnTo>
                    <a:pt x="7241" y="5529"/>
                  </a:lnTo>
                  <a:lnTo>
                    <a:pt x="7249" y="4625"/>
                  </a:lnTo>
                  <a:lnTo>
                    <a:pt x="7257" y="3451"/>
                  </a:lnTo>
                  <a:lnTo>
                    <a:pt x="7265" y="2741"/>
                  </a:lnTo>
                  <a:lnTo>
                    <a:pt x="7273" y="2213"/>
                  </a:lnTo>
                  <a:lnTo>
                    <a:pt x="7281" y="1479"/>
                  </a:lnTo>
                  <a:lnTo>
                    <a:pt x="7289" y="1254"/>
                  </a:lnTo>
                  <a:lnTo>
                    <a:pt x="7297" y="982"/>
                  </a:lnTo>
                  <a:lnTo>
                    <a:pt x="7305" y="1014"/>
                  </a:lnTo>
                  <a:lnTo>
                    <a:pt x="7313" y="715"/>
                  </a:lnTo>
                  <a:lnTo>
                    <a:pt x="7321" y="558"/>
                  </a:lnTo>
                  <a:lnTo>
                    <a:pt x="7329" y="465"/>
                  </a:lnTo>
                  <a:lnTo>
                    <a:pt x="7336" y="331"/>
                  </a:lnTo>
                  <a:lnTo>
                    <a:pt x="7344" y="334"/>
                  </a:lnTo>
                  <a:lnTo>
                    <a:pt x="7352" y="271"/>
                  </a:lnTo>
                  <a:lnTo>
                    <a:pt x="7360" y="248"/>
                  </a:lnTo>
                  <a:lnTo>
                    <a:pt x="7368" y="293"/>
                  </a:lnTo>
                  <a:lnTo>
                    <a:pt x="7376" y="230"/>
                  </a:lnTo>
                  <a:lnTo>
                    <a:pt x="7384" y="193"/>
                  </a:lnTo>
                  <a:lnTo>
                    <a:pt x="7392" y="149"/>
                  </a:lnTo>
                  <a:lnTo>
                    <a:pt x="7400" y="146"/>
                  </a:lnTo>
                  <a:lnTo>
                    <a:pt x="7408" y="127"/>
                  </a:lnTo>
                  <a:lnTo>
                    <a:pt x="7416" y="65"/>
                  </a:lnTo>
                  <a:lnTo>
                    <a:pt x="7424" y="111"/>
                  </a:lnTo>
                  <a:lnTo>
                    <a:pt x="7432" y="149"/>
                  </a:lnTo>
                  <a:lnTo>
                    <a:pt x="7440" y="127"/>
                  </a:lnTo>
                  <a:lnTo>
                    <a:pt x="7456" y="105"/>
                  </a:lnTo>
                  <a:lnTo>
                    <a:pt x="7472" y="74"/>
                  </a:lnTo>
                  <a:lnTo>
                    <a:pt x="7488" y="107"/>
                  </a:lnTo>
                  <a:lnTo>
                    <a:pt x="7504" y="45"/>
                  </a:lnTo>
                  <a:lnTo>
                    <a:pt x="7520" y="73"/>
                  </a:lnTo>
                  <a:lnTo>
                    <a:pt x="7536" y="74"/>
                  </a:lnTo>
                  <a:lnTo>
                    <a:pt x="7552" y="70"/>
                  </a:lnTo>
                  <a:lnTo>
                    <a:pt x="7568" y="66"/>
                  </a:lnTo>
                  <a:lnTo>
                    <a:pt x="7584" y="67"/>
                  </a:lnTo>
                  <a:lnTo>
                    <a:pt x="7599" y="57"/>
                  </a:lnTo>
                  <a:lnTo>
                    <a:pt x="7615" y="24"/>
                  </a:lnTo>
                  <a:lnTo>
                    <a:pt x="7631" y="19"/>
                  </a:lnTo>
                  <a:lnTo>
                    <a:pt x="7647" y="38"/>
                  </a:lnTo>
                  <a:lnTo>
                    <a:pt x="7663" y="103"/>
                  </a:lnTo>
                  <a:lnTo>
                    <a:pt x="7679" y="32"/>
                  </a:lnTo>
                  <a:lnTo>
                    <a:pt x="7695" y="0"/>
                  </a:lnTo>
                  <a:lnTo>
                    <a:pt x="7711" y="36"/>
                  </a:lnTo>
                  <a:lnTo>
                    <a:pt x="7727" y="5"/>
                  </a:lnTo>
                  <a:lnTo>
                    <a:pt x="7743" y="31"/>
                  </a:lnTo>
                  <a:lnTo>
                    <a:pt x="7759" y="11"/>
                  </a:lnTo>
                  <a:lnTo>
                    <a:pt x="7775" y="38"/>
                  </a:lnTo>
                  <a:lnTo>
                    <a:pt x="7791" y="24"/>
                  </a:lnTo>
                  <a:lnTo>
                    <a:pt x="7807" y="15"/>
                  </a:lnTo>
                  <a:lnTo>
                    <a:pt x="7823" y="33"/>
                  </a:lnTo>
                  <a:lnTo>
                    <a:pt x="7839" y="30"/>
                  </a:lnTo>
                  <a:lnTo>
                    <a:pt x="7855" y="19"/>
                  </a:lnTo>
                  <a:lnTo>
                    <a:pt x="7871" y="22"/>
                  </a:lnTo>
                  <a:lnTo>
                    <a:pt x="7887" y="5"/>
                  </a:lnTo>
                  <a:lnTo>
                    <a:pt x="7903" y="16"/>
                  </a:lnTo>
                  <a:lnTo>
                    <a:pt x="7919" y="12"/>
                  </a:lnTo>
                  <a:lnTo>
                    <a:pt x="7935" y="0"/>
                  </a:lnTo>
                  <a:lnTo>
                    <a:pt x="7951" y="16"/>
                  </a:lnTo>
                  <a:lnTo>
                    <a:pt x="7967" y="7"/>
                  </a:lnTo>
                  <a:lnTo>
                    <a:pt x="7983" y="5"/>
                  </a:lnTo>
                  <a:lnTo>
                    <a:pt x="7999" y="7"/>
                  </a:lnTo>
                  <a:lnTo>
                    <a:pt x="8015" y="18"/>
                  </a:lnTo>
                  <a:lnTo>
                    <a:pt x="8031" y="0"/>
                  </a:lnTo>
                  <a:lnTo>
                    <a:pt x="8045" y="26"/>
                  </a:lnTo>
                  <a:lnTo>
                    <a:pt x="8059" y="17"/>
                  </a:lnTo>
                  <a:lnTo>
                    <a:pt x="8069" y="35"/>
                  </a:lnTo>
                  <a:lnTo>
                    <a:pt x="8079" y="33"/>
                  </a:lnTo>
                  <a:lnTo>
                    <a:pt x="8087" y="0"/>
                  </a:lnTo>
                  <a:lnTo>
                    <a:pt x="8096" y="0"/>
                  </a:lnTo>
                  <a:lnTo>
                    <a:pt x="8104" y="0"/>
                  </a:lnTo>
                  <a:lnTo>
                    <a:pt x="8112" y="0"/>
                  </a:lnTo>
                  <a:lnTo>
                    <a:pt x="8120" y="0"/>
                  </a:lnTo>
                  <a:lnTo>
                    <a:pt x="8128" y="0"/>
                  </a:lnTo>
                  <a:lnTo>
                    <a:pt x="8136" y="0"/>
                  </a:lnTo>
                  <a:lnTo>
                    <a:pt x="8145" y="0"/>
                  </a:lnTo>
                  <a:lnTo>
                    <a:pt x="8153" y="0"/>
                  </a:lnTo>
                  <a:lnTo>
                    <a:pt x="8161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Line 14"/>
            <p:cNvSpPr>
              <a:spLocks noChangeShapeType="1"/>
            </p:cNvSpPr>
            <p:nvPr/>
          </p:nvSpPr>
          <p:spPr bwMode="auto">
            <a:xfrm>
              <a:off x="744538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Line 15"/>
            <p:cNvSpPr>
              <a:spLocks noChangeShapeType="1"/>
            </p:cNvSpPr>
            <p:nvPr/>
          </p:nvSpPr>
          <p:spPr bwMode="auto">
            <a:xfrm>
              <a:off x="1185863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Line 16"/>
            <p:cNvSpPr>
              <a:spLocks noChangeShapeType="1"/>
            </p:cNvSpPr>
            <p:nvPr/>
          </p:nvSpPr>
          <p:spPr bwMode="auto">
            <a:xfrm>
              <a:off x="1627188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Line 17"/>
            <p:cNvSpPr>
              <a:spLocks noChangeShapeType="1"/>
            </p:cNvSpPr>
            <p:nvPr/>
          </p:nvSpPr>
          <p:spPr bwMode="auto">
            <a:xfrm>
              <a:off x="206692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Line 18"/>
            <p:cNvSpPr>
              <a:spLocks noChangeShapeType="1"/>
            </p:cNvSpPr>
            <p:nvPr/>
          </p:nvSpPr>
          <p:spPr bwMode="auto">
            <a:xfrm>
              <a:off x="2508250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Line 19"/>
            <p:cNvSpPr>
              <a:spLocks noChangeShapeType="1"/>
            </p:cNvSpPr>
            <p:nvPr/>
          </p:nvSpPr>
          <p:spPr bwMode="auto">
            <a:xfrm>
              <a:off x="294957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Line 20"/>
            <p:cNvSpPr>
              <a:spLocks noChangeShapeType="1"/>
            </p:cNvSpPr>
            <p:nvPr/>
          </p:nvSpPr>
          <p:spPr bwMode="auto">
            <a:xfrm>
              <a:off x="3389313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Line 21"/>
            <p:cNvSpPr>
              <a:spLocks noChangeShapeType="1"/>
            </p:cNvSpPr>
            <p:nvPr/>
          </p:nvSpPr>
          <p:spPr bwMode="auto">
            <a:xfrm>
              <a:off x="3830638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Line 22"/>
            <p:cNvSpPr>
              <a:spLocks noChangeShapeType="1"/>
            </p:cNvSpPr>
            <p:nvPr/>
          </p:nvSpPr>
          <p:spPr bwMode="auto">
            <a:xfrm>
              <a:off x="427037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Line 23"/>
            <p:cNvSpPr>
              <a:spLocks noChangeShapeType="1"/>
            </p:cNvSpPr>
            <p:nvPr/>
          </p:nvSpPr>
          <p:spPr bwMode="auto">
            <a:xfrm>
              <a:off x="4711700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Line 24"/>
            <p:cNvSpPr>
              <a:spLocks noChangeShapeType="1"/>
            </p:cNvSpPr>
            <p:nvPr/>
          </p:nvSpPr>
          <p:spPr bwMode="auto">
            <a:xfrm>
              <a:off x="515302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Line 25"/>
            <p:cNvSpPr>
              <a:spLocks noChangeShapeType="1"/>
            </p:cNvSpPr>
            <p:nvPr/>
          </p:nvSpPr>
          <p:spPr bwMode="auto">
            <a:xfrm>
              <a:off x="5592763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Line 26"/>
            <p:cNvSpPr>
              <a:spLocks noChangeShapeType="1"/>
            </p:cNvSpPr>
            <p:nvPr/>
          </p:nvSpPr>
          <p:spPr bwMode="auto">
            <a:xfrm>
              <a:off x="6034088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Line 27"/>
            <p:cNvSpPr>
              <a:spLocks noChangeShapeType="1"/>
            </p:cNvSpPr>
            <p:nvPr/>
          </p:nvSpPr>
          <p:spPr bwMode="auto">
            <a:xfrm>
              <a:off x="647382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Line 28"/>
            <p:cNvSpPr>
              <a:spLocks noChangeShapeType="1"/>
            </p:cNvSpPr>
            <p:nvPr/>
          </p:nvSpPr>
          <p:spPr bwMode="auto">
            <a:xfrm>
              <a:off x="6915150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Line 29"/>
            <p:cNvSpPr>
              <a:spLocks noChangeShapeType="1"/>
            </p:cNvSpPr>
            <p:nvPr/>
          </p:nvSpPr>
          <p:spPr bwMode="auto">
            <a:xfrm>
              <a:off x="735647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Line 30"/>
            <p:cNvSpPr>
              <a:spLocks noChangeShapeType="1"/>
            </p:cNvSpPr>
            <p:nvPr/>
          </p:nvSpPr>
          <p:spPr bwMode="auto">
            <a:xfrm>
              <a:off x="7796213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Line 31"/>
            <p:cNvSpPr>
              <a:spLocks noChangeShapeType="1"/>
            </p:cNvSpPr>
            <p:nvPr/>
          </p:nvSpPr>
          <p:spPr bwMode="auto">
            <a:xfrm>
              <a:off x="8237538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Line 32"/>
            <p:cNvSpPr>
              <a:spLocks noChangeShapeType="1"/>
            </p:cNvSpPr>
            <p:nvPr/>
          </p:nvSpPr>
          <p:spPr bwMode="auto">
            <a:xfrm>
              <a:off x="8677275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Line 33"/>
            <p:cNvSpPr>
              <a:spLocks noChangeShapeType="1"/>
            </p:cNvSpPr>
            <p:nvPr/>
          </p:nvSpPr>
          <p:spPr bwMode="auto">
            <a:xfrm>
              <a:off x="9118600" y="6481762"/>
              <a:ext cx="1588" cy="22225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Line 34"/>
            <p:cNvSpPr>
              <a:spLocks noChangeShapeType="1"/>
            </p:cNvSpPr>
            <p:nvPr/>
          </p:nvSpPr>
          <p:spPr bwMode="auto">
            <a:xfrm>
              <a:off x="1185863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Line 35"/>
            <p:cNvSpPr>
              <a:spLocks noChangeShapeType="1"/>
            </p:cNvSpPr>
            <p:nvPr/>
          </p:nvSpPr>
          <p:spPr bwMode="auto">
            <a:xfrm>
              <a:off x="2066925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Line 36"/>
            <p:cNvSpPr>
              <a:spLocks noChangeShapeType="1"/>
            </p:cNvSpPr>
            <p:nvPr/>
          </p:nvSpPr>
          <p:spPr bwMode="auto">
            <a:xfrm>
              <a:off x="2949575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Line 37"/>
            <p:cNvSpPr>
              <a:spLocks noChangeShapeType="1"/>
            </p:cNvSpPr>
            <p:nvPr/>
          </p:nvSpPr>
          <p:spPr bwMode="auto">
            <a:xfrm>
              <a:off x="3830638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Line 38"/>
            <p:cNvSpPr>
              <a:spLocks noChangeShapeType="1"/>
            </p:cNvSpPr>
            <p:nvPr/>
          </p:nvSpPr>
          <p:spPr bwMode="auto">
            <a:xfrm>
              <a:off x="4711700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Line 39"/>
            <p:cNvSpPr>
              <a:spLocks noChangeShapeType="1"/>
            </p:cNvSpPr>
            <p:nvPr/>
          </p:nvSpPr>
          <p:spPr bwMode="auto">
            <a:xfrm>
              <a:off x="5592763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Line 40"/>
            <p:cNvSpPr>
              <a:spLocks noChangeShapeType="1"/>
            </p:cNvSpPr>
            <p:nvPr/>
          </p:nvSpPr>
          <p:spPr bwMode="auto">
            <a:xfrm>
              <a:off x="6473825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Line 41"/>
            <p:cNvSpPr>
              <a:spLocks noChangeShapeType="1"/>
            </p:cNvSpPr>
            <p:nvPr/>
          </p:nvSpPr>
          <p:spPr bwMode="auto">
            <a:xfrm>
              <a:off x="7356475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Line 42"/>
            <p:cNvSpPr>
              <a:spLocks noChangeShapeType="1"/>
            </p:cNvSpPr>
            <p:nvPr/>
          </p:nvSpPr>
          <p:spPr bwMode="auto">
            <a:xfrm>
              <a:off x="8237538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Line 43"/>
            <p:cNvSpPr>
              <a:spLocks noChangeShapeType="1"/>
            </p:cNvSpPr>
            <p:nvPr/>
          </p:nvSpPr>
          <p:spPr bwMode="auto">
            <a:xfrm>
              <a:off x="9118600" y="6481762"/>
              <a:ext cx="1588" cy="428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Line 60"/>
            <p:cNvSpPr>
              <a:spLocks noChangeShapeType="1"/>
            </p:cNvSpPr>
            <p:nvPr/>
          </p:nvSpPr>
          <p:spPr bwMode="auto">
            <a:xfrm flipV="1">
              <a:off x="306388" y="190500"/>
              <a:ext cx="1588" cy="6291263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Line 61"/>
            <p:cNvSpPr>
              <a:spLocks noChangeShapeType="1"/>
            </p:cNvSpPr>
            <p:nvPr/>
          </p:nvSpPr>
          <p:spPr bwMode="auto">
            <a:xfrm flipH="1">
              <a:off x="288925" y="64817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Line 62"/>
            <p:cNvSpPr>
              <a:spLocks noChangeShapeType="1"/>
            </p:cNvSpPr>
            <p:nvPr/>
          </p:nvSpPr>
          <p:spPr bwMode="auto">
            <a:xfrm flipH="1">
              <a:off x="288925" y="63706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Line 63"/>
            <p:cNvSpPr>
              <a:spLocks noChangeShapeType="1"/>
            </p:cNvSpPr>
            <p:nvPr/>
          </p:nvSpPr>
          <p:spPr bwMode="auto">
            <a:xfrm flipH="1">
              <a:off x="288925" y="62595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Line 64"/>
            <p:cNvSpPr>
              <a:spLocks noChangeShapeType="1"/>
            </p:cNvSpPr>
            <p:nvPr/>
          </p:nvSpPr>
          <p:spPr bwMode="auto">
            <a:xfrm flipH="1">
              <a:off x="288925" y="61483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Line 65"/>
            <p:cNvSpPr>
              <a:spLocks noChangeShapeType="1"/>
            </p:cNvSpPr>
            <p:nvPr/>
          </p:nvSpPr>
          <p:spPr bwMode="auto">
            <a:xfrm flipH="1">
              <a:off x="288925" y="60372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Line 66"/>
            <p:cNvSpPr>
              <a:spLocks noChangeShapeType="1"/>
            </p:cNvSpPr>
            <p:nvPr/>
          </p:nvSpPr>
          <p:spPr bwMode="auto">
            <a:xfrm flipH="1">
              <a:off x="288925" y="59261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Line 67"/>
            <p:cNvSpPr>
              <a:spLocks noChangeShapeType="1"/>
            </p:cNvSpPr>
            <p:nvPr/>
          </p:nvSpPr>
          <p:spPr bwMode="auto">
            <a:xfrm flipH="1">
              <a:off x="288925" y="58166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Line 68"/>
            <p:cNvSpPr>
              <a:spLocks noChangeShapeType="1"/>
            </p:cNvSpPr>
            <p:nvPr/>
          </p:nvSpPr>
          <p:spPr bwMode="auto">
            <a:xfrm flipH="1">
              <a:off x="288925" y="57054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Line 69"/>
            <p:cNvSpPr>
              <a:spLocks noChangeShapeType="1"/>
            </p:cNvSpPr>
            <p:nvPr/>
          </p:nvSpPr>
          <p:spPr bwMode="auto">
            <a:xfrm flipH="1">
              <a:off x="288925" y="55943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Line 70"/>
            <p:cNvSpPr>
              <a:spLocks noChangeShapeType="1"/>
            </p:cNvSpPr>
            <p:nvPr/>
          </p:nvSpPr>
          <p:spPr bwMode="auto">
            <a:xfrm flipH="1">
              <a:off x="288925" y="54832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Line 71"/>
            <p:cNvSpPr>
              <a:spLocks noChangeShapeType="1"/>
            </p:cNvSpPr>
            <p:nvPr/>
          </p:nvSpPr>
          <p:spPr bwMode="auto">
            <a:xfrm flipH="1">
              <a:off x="288925" y="53721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Line 72"/>
            <p:cNvSpPr>
              <a:spLocks noChangeShapeType="1"/>
            </p:cNvSpPr>
            <p:nvPr/>
          </p:nvSpPr>
          <p:spPr bwMode="auto">
            <a:xfrm flipH="1">
              <a:off x="288925" y="52609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Line 73"/>
            <p:cNvSpPr>
              <a:spLocks noChangeShapeType="1"/>
            </p:cNvSpPr>
            <p:nvPr/>
          </p:nvSpPr>
          <p:spPr bwMode="auto">
            <a:xfrm flipH="1">
              <a:off x="288925" y="51498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Line 74"/>
            <p:cNvSpPr>
              <a:spLocks noChangeShapeType="1"/>
            </p:cNvSpPr>
            <p:nvPr/>
          </p:nvSpPr>
          <p:spPr bwMode="auto">
            <a:xfrm flipH="1">
              <a:off x="288925" y="50403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Line 75"/>
            <p:cNvSpPr>
              <a:spLocks noChangeShapeType="1"/>
            </p:cNvSpPr>
            <p:nvPr/>
          </p:nvSpPr>
          <p:spPr bwMode="auto">
            <a:xfrm flipH="1">
              <a:off x="288925" y="49291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Line 76"/>
            <p:cNvSpPr>
              <a:spLocks noChangeShapeType="1"/>
            </p:cNvSpPr>
            <p:nvPr/>
          </p:nvSpPr>
          <p:spPr bwMode="auto">
            <a:xfrm flipH="1">
              <a:off x="288925" y="48180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Line 77"/>
            <p:cNvSpPr>
              <a:spLocks noChangeShapeType="1"/>
            </p:cNvSpPr>
            <p:nvPr/>
          </p:nvSpPr>
          <p:spPr bwMode="auto">
            <a:xfrm flipH="1">
              <a:off x="288925" y="47069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Line 78"/>
            <p:cNvSpPr>
              <a:spLocks noChangeShapeType="1"/>
            </p:cNvSpPr>
            <p:nvPr/>
          </p:nvSpPr>
          <p:spPr bwMode="auto">
            <a:xfrm flipH="1">
              <a:off x="288925" y="45958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Line 79"/>
            <p:cNvSpPr>
              <a:spLocks noChangeShapeType="1"/>
            </p:cNvSpPr>
            <p:nvPr/>
          </p:nvSpPr>
          <p:spPr bwMode="auto">
            <a:xfrm flipH="1">
              <a:off x="288925" y="44846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Line 80"/>
            <p:cNvSpPr>
              <a:spLocks noChangeShapeType="1"/>
            </p:cNvSpPr>
            <p:nvPr/>
          </p:nvSpPr>
          <p:spPr bwMode="auto">
            <a:xfrm flipH="1">
              <a:off x="288925" y="43751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Line 81"/>
            <p:cNvSpPr>
              <a:spLocks noChangeShapeType="1"/>
            </p:cNvSpPr>
            <p:nvPr/>
          </p:nvSpPr>
          <p:spPr bwMode="auto">
            <a:xfrm flipH="1">
              <a:off x="288925" y="42640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Line 82"/>
            <p:cNvSpPr>
              <a:spLocks noChangeShapeType="1"/>
            </p:cNvSpPr>
            <p:nvPr/>
          </p:nvSpPr>
          <p:spPr bwMode="auto">
            <a:xfrm flipH="1">
              <a:off x="288925" y="41529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Line 83"/>
            <p:cNvSpPr>
              <a:spLocks noChangeShapeType="1"/>
            </p:cNvSpPr>
            <p:nvPr/>
          </p:nvSpPr>
          <p:spPr bwMode="auto">
            <a:xfrm flipH="1">
              <a:off x="288925" y="40417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Line 84"/>
            <p:cNvSpPr>
              <a:spLocks noChangeShapeType="1"/>
            </p:cNvSpPr>
            <p:nvPr/>
          </p:nvSpPr>
          <p:spPr bwMode="auto">
            <a:xfrm flipH="1">
              <a:off x="288925" y="39306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Line 85"/>
            <p:cNvSpPr>
              <a:spLocks noChangeShapeType="1"/>
            </p:cNvSpPr>
            <p:nvPr/>
          </p:nvSpPr>
          <p:spPr bwMode="auto">
            <a:xfrm flipH="1">
              <a:off x="288925" y="38195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Line 86"/>
            <p:cNvSpPr>
              <a:spLocks noChangeShapeType="1"/>
            </p:cNvSpPr>
            <p:nvPr/>
          </p:nvSpPr>
          <p:spPr bwMode="auto">
            <a:xfrm flipH="1">
              <a:off x="288925" y="37084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Line 87"/>
            <p:cNvSpPr>
              <a:spLocks noChangeShapeType="1"/>
            </p:cNvSpPr>
            <p:nvPr/>
          </p:nvSpPr>
          <p:spPr bwMode="auto">
            <a:xfrm flipH="1">
              <a:off x="288925" y="35988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Line 88"/>
            <p:cNvSpPr>
              <a:spLocks noChangeShapeType="1"/>
            </p:cNvSpPr>
            <p:nvPr/>
          </p:nvSpPr>
          <p:spPr bwMode="auto">
            <a:xfrm flipH="1">
              <a:off x="288925" y="34877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Line 89"/>
            <p:cNvSpPr>
              <a:spLocks noChangeShapeType="1"/>
            </p:cNvSpPr>
            <p:nvPr/>
          </p:nvSpPr>
          <p:spPr bwMode="auto">
            <a:xfrm flipH="1">
              <a:off x="288925" y="33766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Line 90"/>
            <p:cNvSpPr>
              <a:spLocks noChangeShapeType="1"/>
            </p:cNvSpPr>
            <p:nvPr/>
          </p:nvSpPr>
          <p:spPr bwMode="auto">
            <a:xfrm flipH="1">
              <a:off x="288925" y="32654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Line 91"/>
            <p:cNvSpPr>
              <a:spLocks noChangeShapeType="1"/>
            </p:cNvSpPr>
            <p:nvPr/>
          </p:nvSpPr>
          <p:spPr bwMode="auto">
            <a:xfrm flipH="1">
              <a:off x="288925" y="31543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Line 92"/>
            <p:cNvSpPr>
              <a:spLocks noChangeShapeType="1"/>
            </p:cNvSpPr>
            <p:nvPr/>
          </p:nvSpPr>
          <p:spPr bwMode="auto">
            <a:xfrm flipH="1">
              <a:off x="288925" y="30432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Line 93"/>
            <p:cNvSpPr>
              <a:spLocks noChangeShapeType="1"/>
            </p:cNvSpPr>
            <p:nvPr/>
          </p:nvSpPr>
          <p:spPr bwMode="auto">
            <a:xfrm flipH="1">
              <a:off x="288925" y="29321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Line 94"/>
            <p:cNvSpPr>
              <a:spLocks noChangeShapeType="1"/>
            </p:cNvSpPr>
            <p:nvPr/>
          </p:nvSpPr>
          <p:spPr bwMode="auto">
            <a:xfrm flipH="1">
              <a:off x="288925" y="28225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Line 95"/>
            <p:cNvSpPr>
              <a:spLocks noChangeShapeType="1"/>
            </p:cNvSpPr>
            <p:nvPr/>
          </p:nvSpPr>
          <p:spPr bwMode="auto">
            <a:xfrm flipH="1">
              <a:off x="288925" y="27114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Line 96"/>
            <p:cNvSpPr>
              <a:spLocks noChangeShapeType="1"/>
            </p:cNvSpPr>
            <p:nvPr/>
          </p:nvSpPr>
          <p:spPr bwMode="auto">
            <a:xfrm flipH="1">
              <a:off x="288925" y="26003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Line 97"/>
            <p:cNvSpPr>
              <a:spLocks noChangeShapeType="1"/>
            </p:cNvSpPr>
            <p:nvPr/>
          </p:nvSpPr>
          <p:spPr bwMode="auto">
            <a:xfrm flipH="1">
              <a:off x="288925" y="24892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Line 98"/>
            <p:cNvSpPr>
              <a:spLocks noChangeShapeType="1"/>
            </p:cNvSpPr>
            <p:nvPr/>
          </p:nvSpPr>
          <p:spPr bwMode="auto">
            <a:xfrm flipH="1">
              <a:off x="288925" y="23780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Line 99"/>
            <p:cNvSpPr>
              <a:spLocks noChangeShapeType="1"/>
            </p:cNvSpPr>
            <p:nvPr/>
          </p:nvSpPr>
          <p:spPr bwMode="auto">
            <a:xfrm flipH="1">
              <a:off x="288925" y="22669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Line 100"/>
            <p:cNvSpPr>
              <a:spLocks noChangeShapeType="1"/>
            </p:cNvSpPr>
            <p:nvPr/>
          </p:nvSpPr>
          <p:spPr bwMode="auto">
            <a:xfrm flipH="1">
              <a:off x="288925" y="21558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Line 101"/>
            <p:cNvSpPr>
              <a:spLocks noChangeShapeType="1"/>
            </p:cNvSpPr>
            <p:nvPr/>
          </p:nvSpPr>
          <p:spPr bwMode="auto">
            <a:xfrm flipH="1">
              <a:off x="288925" y="20462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Line 102"/>
            <p:cNvSpPr>
              <a:spLocks noChangeShapeType="1"/>
            </p:cNvSpPr>
            <p:nvPr/>
          </p:nvSpPr>
          <p:spPr bwMode="auto">
            <a:xfrm flipH="1">
              <a:off x="288925" y="19351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Line 103"/>
            <p:cNvSpPr>
              <a:spLocks noChangeShapeType="1"/>
            </p:cNvSpPr>
            <p:nvPr/>
          </p:nvSpPr>
          <p:spPr bwMode="auto">
            <a:xfrm flipH="1">
              <a:off x="288925" y="18240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Line 104"/>
            <p:cNvSpPr>
              <a:spLocks noChangeShapeType="1"/>
            </p:cNvSpPr>
            <p:nvPr/>
          </p:nvSpPr>
          <p:spPr bwMode="auto">
            <a:xfrm flipH="1">
              <a:off x="288925" y="17129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Line 105"/>
            <p:cNvSpPr>
              <a:spLocks noChangeShapeType="1"/>
            </p:cNvSpPr>
            <p:nvPr/>
          </p:nvSpPr>
          <p:spPr bwMode="auto">
            <a:xfrm flipH="1">
              <a:off x="288925" y="16017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Line 106"/>
            <p:cNvSpPr>
              <a:spLocks noChangeShapeType="1"/>
            </p:cNvSpPr>
            <p:nvPr/>
          </p:nvSpPr>
          <p:spPr bwMode="auto">
            <a:xfrm flipH="1">
              <a:off x="288925" y="14906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Line 107"/>
            <p:cNvSpPr>
              <a:spLocks noChangeShapeType="1"/>
            </p:cNvSpPr>
            <p:nvPr/>
          </p:nvSpPr>
          <p:spPr bwMode="auto">
            <a:xfrm flipH="1">
              <a:off x="288925" y="13795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Line 108"/>
            <p:cNvSpPr>
              <a:spLocks noChangeShapeType="1"/>
            </p:cNvSpPr>
            <p:nvPr/>
          </p:nvSpPr>
          <p:spPr bwMode="auto">
            <a:xfrm flipH="1">
              <a:off x="288925" y="12700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Line 109"/>
            <p:cNvSpPr>
              <a:spLocks noChangeShapeType="1"/>
            </p:cNvSpPr>
            <p:nvPr/>
          </p:nvSpPr>
          <p:spPr bwMode="auto">
            <a:xfrm flipH="1">
              <a:off x="288925" y="11588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Line 110"/>
            <p:cNvSpPr>
              <a:spLocks noChangeShapeType="1"/>
            </p:cNvSpPr>
            <p:nvPr/>
          </p:nvSpPr>
          <p:spPr bwMode="auto">
            <a:xfrm flipH="1">
              <a:off x="288925" y="104775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Line 111"/>
            <p:cNvSpPr>
              <a:spLocks noChangeShapeType="1"/>
            </p:cNvSpPr>
            <p:nvPr/>
          </p:nvSpPr>
          <p:spPr bwMode="auto">
            <a:xfrm flipH="1">
              <a:off x="288925" y="93662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Line 112"/>
            <p:cNvSpPr>
              <a:spLocks noChangeShapeType="1"/>
            </p:cNvSpPr>
            <p:nvPr/>
          </p:nvSpPr>
          <p:spPr bwMode="auto">
            <a:xfrm flipH="1">
              <a:off x="288925" y="825500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Line 113"/>
            <p:cNvSpPr>
              <a:spLocks noChangeShapeType="1"/>
            </p:cNvSpPr>
            <p:nvPr/>
          </p:nvSpPr>
          <p:spPr bwMode="auto">
            <a:xfrm flipH="1">
              <a:off x="288925" y="714375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Line 114"/>
            <p:cNvSpPr>
              <a:spLocks noChangeShapeType="1"/>
            </p:cNvSpPr>
            <p:nvPr/>
          </p:nvSpPr>
          <p:spPr bwMode="auto">
            <a:xfrm flipH="1">
              <a:off x="288925" y="60483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Line 115"/>
            <p:cNvSpPr>
              <a:spLocks noChangeShapeType="1"/>
            </p:cNvSpPr>
            <p:nvPr/>
          </p:nvSpPr>
          <p:spPr bwMode="auto">
            <a:xfrm flipH="1">
              <a:off x="288925" y="49371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Line 116"/>
            <p:cNvSpPr>
              <a:spLocks noChangeShapeType="1"/>
            </p:cNvSpPr>
            <p:nvPr/>
          </p:nvSpPr>
          <p:spPr bwMode="auto">
            <a:xfrm flipH="1">
              <a:off x="288925" y="382587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Line 117"/>
            <p:cNvSpPr>
              <a:spLocks noChangeShapeType="1"/>
            </p:cNvSpPr>
            <p:nvPr/>
          </p:nvSpPr>
          <p:spPr bwMode="auto">
            <a:xfrm flipH="1">
              <a:off x="288925" y="271462"/>
              <a:ext cx="17463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Line 118"/>
            <p:cNvSpPr>
              <a:spLocks noChangeShapeType="1"/>
            </p:cNvSpPr>
            <p:nvPr/>
          </p:nvSpPr>
          <p:spPr bwMode="auto">
            <a:xfrm flipH="1">
              <a:off x="271463" y="6481762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Line 119"/>
            <p:cNvSpPr>
              <a:spLocks noChangeShapeType="1"/>
            </p:cNvSpPr>
            <p:nvPr/>
          </p:nvSpPr>
          <p:spPr bwMode="auto">
            <a:xfrm flipH="1">
              <a:off x="271463" y="5926137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Line 120"/>
            <p:cNvSpPr>
              <a:spLocks noChangeShapeType="1"/>
            </p:cNvSpPr>
            <p:nvPr/>
          </p:nvSpPr>
          <p:spPr bwMode="auto">
            <a:xfrm flipH="1">
              <a:off x="271463" y="5372100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Line 121"/>
            <p:cNvSpPr>
              <a:spLocks noChangeShapeType="1"/>
            </p:cNvSpPr>
            <p:nvPr/>
          </p:nvSpPr>
          <p:spPr bwMode="auto">
            <a:xfrm flipH="1">
              <a:off x="271463" y="4818062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Line 122"/>
            <p:cNvSpPr>
              <a:spLocks noChangeShapeType="1"/>
            </p:cNvSpPr>
            <p:nvPr/>
          </p:nvSpPr>
          <p:spPr bwMode="auto">
            <a:xfrm flipH="1">
              <a:off x="271463" y="4264025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Line 123"/>
            <p:cNvSpPr>
              <a:spLocks noChangeShapeType="1"/>
            </p:cNvSpPr>
            <p:nvPr/>
          </p:nvSpPr>
          <p:spPr bwMode="auto">
            <a:xfrm flipH="1">
              <a:off x="271463" y="3708400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Line 124"/>
            <p:cNvSpPr>
              <a:spLocks noChangeShapeType="1"/>
            </p:cNvSpPr>
            <p:nvPr/>
          </p:nvSpPr>
          <p:spPr bwMode="auto">
            <a:xfrm flipH="1">
              <a:off x="271463" y="3154362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Line 125"/>
            <p:cNvSpPr>
              <a:spLocks noChangeShapeType="1"/>
            </p:cNvSpPr>
            <p:nvPr/>
          </p:nvSpPr>
          <p:spPr bwMode="auto">
            <a:xfrm flipH="1">
              <a:off x="271463" y="2600325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Line 126"/>
            <p:cNvSpPr>
              <a:spLocks noChangeShapeType="1"/>
            </p:cNvSpPr>
            <p:nvPr/>
          </p:nvSpPr>
          <p:spPr bwMode="auto">
            <a:xfrm flipH="1">
              <a:off x="271463" y="2046287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Line 127"/>
            <p:cNvSpPr>
              <a:spLocks noChangeShapeType="1"/>
            </p:cNvSpPr>
            <p:nvPr/>
          </p:nvSpPr>
          <p:spPr bwMode="auto">
            <a:xfrm flipH="1">
              <a:off x="271463" y="1490662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Line 128"/>
            <p:cNvSpPr>
              <a:spLocks noChangeShapeType="1"/>
            </p:cNvSpPr>
            <p:nvPr/>
          </p:nvSpPr>
          <p:spPr bwMode="auto">
            <a:xfrm flipH="1">
              <a:off x="271463" y="936625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Line 129"/>
            <p:cNvSpPr>
              <a:spLocks noChangeShapeType="1"/>
            </p:cNvSpPr>
            <p:nvPr/>
          </p:nvSpPr>
          <p:spPr bwMode="auto">
            <a:xfrm flipH="1">
              <a:off x="271463" y="382587"/>
              <a:ext cx="34925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Freeform 152"/>
            <p:cNvSpPr>
              <a:spLocks/>
            </p:cNvSpPr>
            <p:nvPr/>
          </p:nvSpPr>
          <p:spPr bwMode="auto">
            <a:xfrm flipV="1">
              <a:off x="306388" y="1907217"/>
              <a:ext cx="14100175" cy="4584700"/>
            </a:xfrm>
            <a:custGeom>
              <a:avLst/>
              <a:gdLst/>
              <a:ahLst/>
              <a:cxnLst>
                <a:cxn ang="0">
                  <a:pos x="4297" y="0"/>
                </a:cxn>
                <a:cxn ang="0">
                  <a:pos x="4311" y="0"/>
                </a:cxn>
                <a:cxn ang="0">
                  <a:pos x="4337" y="0"/>
                </a:cxn>
                <a:cxn ang="0">
                  <a:pos x="4374" y="23"/>
                </a:cxn>
                <a:cxn ang="0">
                  <a:pos x="4410" y="17"/>
                </a:cxn>
                <a:cxn ang="0">
                  <a:pos x="4447" y="12"/>
                </a:cxn>
                <a:cxn ang="0">
                  <a:pos x="4484" y="0"/>
                </a:cxn>
                <a:cxn ang="0">
                  <a:pos x="4520" y="32"/>
                </a:cxn>
                <a:cxn ang="0">
                  <a:pos x="4560" y="0"/>
                </a:cxn>
                <a:cxn ang="0">
                  <a:pos x="4607" y="19"/>
                </a:cxn>
                <a:cxn ang="0">
                  <a:pos x="4655" y="23"/>
                </a:cxn>
                <a:cxn ang="0">
                  <a:pos x="4702" y="10"/>
                </a:cxn>
                <a:cxn ang="0">
                  <a:pos x="4750" y="7"/>
                </a:cxn>
                <a:cxn ang="0">
                  <a:pos x="4797" y="0"/>
                </a:cxn>
                <a:cxn ang="0">
                  <a:pos x="4845" y="0"/>
                </a:cxn>
                <a:cxn ang="0">
                  <a:pos x="4892" y="8"/>
                </a:cxn>
                <a:cxn ang="0">
                  <a:pos x="4940" y="32"/>
                </a:cxn>
                <a:cxn ang="0">
                  <a:pos x="4987" y="7"/>
                </a:cxn>
                <a:cxn ang="0">
                  <a:pos x="5035" y="23"/>
                </a:cxn>
                <a:cxn ang="0">
                  <a:pos x="5082" y="14"/>
                </a:cxn>
                <a:cxn ang="0">
                  <a:pos x="5130" y="25"/>
                </a:cxn>
                <a:cxn ang="0">
                  <a:pos x="5177" y="0"/>
                </a:cxn>
                <a:cxn ang="0">
                  <a:pos x="5225" y="10"/>
                </a:cxn>
                <a:cxn ang="0">
                  <a:pos x="5272" y="37"/>
                </a:cxn>
                <a:cxn ang="0">
                  <a:pos x="5320" y="46"/>
                </a:cxn>
                <a:cxn ang="0">
                  <a:pos x="5367" y="84"/>
                </a:cxn>
                <a:cxn ang="0">
                  <a:pos x="5415" y="69"/>
                </a:cxn>
                <a:cxn ang="0">
                  <a:pos x="5462" y="91"/>
                </a:cxn>
                <a:cxn ang="0">
                  <a:pos x="5510" y="600"/>
                </a:cxn>
                <a:cxn ang="0">
                  <a:pos x="5557" y="13405"/>
                </a:cxn>
                <a:cxn ang="0">
                  <a:pos x="5605" y="17926"/>
                </a:cxn>
                <a:cxn ang="0">
                  <a:pos x="5652" y="5908"/>
                </a:cxn>
                <a:cxn ang="0">
                  <a:pos x="5700" y="949"/>
                </a:cxn>
                <a:cxn ang="0">
                  <a:pos x="5747" y="305"/>
                </a:cxn>
                <a:cxn ang="0">
                  <a:pos x="5795" y="368"/>
                </a:cxn>
                <a:cxn ang="0">
                  <a:pos x="5842" y="409"/>
                </a:cxn>
                <a:cxn ang="0">
                  <a:pos x="5890" y="205"/>
                </a:cxn>
                <a:cxn ang="0">
                  <a:pos x="5937" y="101"/>
                </a:cxn>
                <a:cxn ang="0">
                  <a:pos x="5995" y="16"/>
                </a:cxn>
                <a:cxn ang="0">
                  <a:pos x="6072" y="8"/>
                </a:cxn>
                <a:cxn ang="0">
                  <a:pos x="6150" y="19"/>
                </a:cxn>
                <a:cxn ang="0">
                  <a:pos x="6222" y="33"/>
                </a:cxn>
                <a:cxn ang="0">
                  <a:pos x="6286" y="16"/>
                </a:cxn>
                <a:cxn ang="0">
                  <a:pos x="6351" y="39"/>
                </a:cxn>
                <a:cxn ang="0">
                  <a:pos x="6413" y="32"/>
                </a:cxn>
                <a:cxn ang="0">
                  <a:pos x="6458" y="0"/>
                </a:cxn>
                <a:cxn ang="0">
                  <a:pos x="6501" y="0"/>
                </a:cxn>
                <a:cxn ang="0">
                  <a:pos x="44214" y="0"/>
                </a:cxn>
              </a:cxnLst>
              <a:rect l="0" t="0" r="r" b="b"/>
              <a:pathLst>
                <a:path w="44214" h="18841">
                  <a:moveTo>
                    <a:pt x="0" y="0"/>
                  </a:moveTo>
                  <a:lnTo>
                    <a:pt x="0" y="0"/>
                  </a:lnTo>
                  <a:lnTo>
                    <a:pt x="4293" y="0"/>
                  </a:lnTo>
                  <a:lnTo>
                    <a:pt x="4297" y="0"/>
                  </a:lnTo>
                  <a:lnTo>
                    <a:pt x="4300" y="0"/>
                  </a:lnTo>
                  <a:lnTo>
                    <a:pt x="4304" y="0"/>
                  </a:lnTo>
                  <a:lnTo>
                    <a:pt x="4308" y="0"/>
                  </a:lnTo>
                  <a:lnTo>
                    <a:pt x="4311" y="0"/>
                  </a:lnTo>
                  <a:lnTo>
                    <a:pt x="4318" y="0"/>
                  </a:lnTo>
                  <a:lnTo>
                    <a:pt x="4324" y="0"/>
                  </a:lnTo>
                  <a:lnTo>
                    <a:pt x="4331" y="0"/>
                  </a:lnTo>
                  <a:lnTo>
                    <a:pt x="4337" y="0"/>
                  </a:lnTo>
                  <a:lnTo>
                    <a:pt x="4346" y="25"/>
                  </a:lnTo>
                  <a:lnTo>
                    <a:pt x="4355" y="0"/>
                  </a:lnTo>
                  <a:lnTo>
                    <a:pt x="4365" y="17"/>
                  </a:lnTo>
                  <a:lnTo>
                    <a:pt x="4374" y="23"/>
                  </a:lnTo>
                  <a:lnTo>
                    <a:pt x="4383" y="12"/>
                  </a:lnTo>
                  <a:lnTo>
                    <a:pt x="4392" y="7"/>
                  </a:lnTo>
                  <a:lnTo>
                    <a:pt x="4401" y="42"/>
                  </a:lnTo>
                  <a:lnTo>
                    <a:pt x="4410" y="17"/>
                  </a:lnTo>
                  <a:lnTo>
                    <a:pt x="4419" y="0"/>
                  </a:lnTo>
                  <a:lnTo>
                    <a:pt x="4429" y="3"/>
                  </a:lnTo>
                  <a:lnTo>
                    <a:pt x="4438" y="21"/>
                  </a:lnTo>
                  <a:lnTo>
                    <a:pt x="4447" y="12"/>
                  </a:lnTo>
                  <a:lnTo>
                    <a:pt x="4456" y="41"/>
                  </a:lnTo>
                  <a:lnTo>
                    <a:pt x="4465" y="0"/>
                  </a:lnTo>
                  <a:lnTo>
                    <a:pt x="4474" y="23"/>
                  </a:lnTo>
                  <a:lnTo>
                    <a:pt x="4484" y="0"/>
                  </a:lnTo>
                  <a:lnTo>
                    <a:pt x="4493" y="0"/>
                  </a:lnTo>
                  <a:lnTo>
                    <a:pt x="4502" y="17"/>
                  </a:lnTo>
                  <a:lnTo>
                    <a:pt x="4511" y="19"/>
                  </a:lnTo>
                  <a:lnTo>
                    <a:pt x="4520" y="32"/>
                  </a:lnTo>
                  <a:lnTo>
                    <a:pt x="4529" y="0"/>
                  </a:lnTo>
                  <a:lnTo>
                    <a:pt x="4539" y="23"/>
                  </a:lnTo>
                  <a:lnTo>
                    <a:pt x="4549" y="39"/>
                  </a:lnTo>
                  <a:lnTo>
                    <a:pt x="4560" y="0"/>
                  </a:lnTo>
                  <a:lnTo>
                    <a:pt x="4572" y="10"/>
                  </a:lnTo>
                  <a:lnTo>
                    <a:pt x="4583" y="0"/>
                  </a:lnTo>
                  <a:lnTo>
                    <a:pt x="4595" y="7"/>
                  </a:lnTo>
                  <a:lnTo>
                    <a:pt x="4607" y="19"/>
                  </a:lnTo>
                  <a:lnTo>
                    <a:pt x="4619" y="23"/>
                  </a:lnTo>
                  <a:lnTo>
                    <a:pt x="4631" y="0"/>
                  </a:lnTo>
                  <a:lnTo>
                    <a:pt x="4643" y="0"/>
                  </a:lnTo>
                  <a:lnTo>
                    <a:pt x="4655" y="23"/>
                  </a:lnTo>
                  <a:lnTo>
                    <a:pt x="4666" y="10"/>
                  </a:lnTo>
                  <a:lnTo>
                    <a:pt x="4678" y="1"/>
                  </a:lnTo>
                  <a:lnTo>
                    <a:pt x="4690" y="0"/>
                  </a:lnTo>
                  <a:lnTo>
                    <a:pt x="4702" y="10"/>
                  </a:lnTo>
                  <a:lnTo>
                    <a:pt x="4714" y="23"/>
                  </a:lnTo>
                  <a:lnTo>
                    <a:pt x="4726" y="21"/>
                  </a:lnTo>
                  <a:lnTo>
                    <a:pt x="4738" y="0"/>
                  </a:lnTo>
                  <a:lnTo>
                    <a:pt x="4750" y="7"/>
                  </a:lnTo>
                  <a:lnTo>
                    <a:pt x="4762" y="0"/>
                  </a:lnTo>
                  <a:lnTo>
                    <a:pt x="4773" y="21"/>
                  </a:lnTo>
                  <a:lnTo>
                    <a:pt x="4785" y="0"/>
                  </a:lnTo>
                  <a:lnTo>
                    <a:pt x="4797" y="0"/>
                  </a:lnTo>
                  <a:lnTo>
                    <a:pt x="4809" y="7"/>
                  </a:lnTo>
                  <a:lnTo>
                    <a:pt x="4821" y="1"/>
                  </a:lnTo>
                  <a:lnTo>
                    <a:pt x="4833" y="0"/>
                  </a:lnTo>
                  <a:lnTo>
                    <a:pt x="4845" y="0"/>
                  </a:lnTo>
                  <a:lnTo>
                    <a:pt x="4856" y="0"/>
                  </a:lnTo>
                  <a:lnTo>
                    <a:pt x="4868" y="23"/>
                  </a:lnTo>
                  <a:lnTo>
                    <a:pt x="4880" y="21"/>
                  </a:lnTo>
                  <a:lnTo>
                    <a:pt x="4892" y="8"/>
                  </a:lnTo>
                  <a:lnTo>
                    <a:pt x="4904" y="16"/>
                  </a:lnTo>
                  <a:lnTo>
                    <a:pt x="4916" y="0"/>
                  </a:lnTo>
                  <a:lnTo>
                    <a:pt x="4928" y="1"/>
                  </a:lnTo>
                  <a:lnTo>
                    <a:pt x="4940" y="32"/>
                  </a:lnTo>
                  <a:lnTo>
                    <a:pt x="4952" y="10"/>
                  </a:lnTo>
                  <a:lnTo>
                    <a:pt x="4963" y="8"/>
                  </a:lnTo>
                  <a:lnTo>
                    <a:pt x="4975" y="0"/>
                  </a:lnTo>
                  <a:lnTo>
                    <a:pt x="4987" y="7"/>
                  </a:lnTo>
                  <a:lnTo>
                    <a:pt x="4999" y="0"/>
                  </a:lnTo>
                  <a:lnTo>
                    <a:pt x="5011" y="19"/>
                  </a:lnTo>
                  <a:lnTo>
                    <a:pt x="5023" y="14"/>
                  </a:lnTo>
                  <a:lnTo>
                    <a:pt x="5035" y="23"/>
                  </a:lnTo>
                  <a:lnTo>
                    <a:pt x="5047" y="0"/>
                  </a:lnTo>
                  <a:lnTo>
                    <a:pt x="5058" y="1"/>
                  </a:lnTo>
                  <a:lnTo>
                    <a:pt x="5070" y="0"/>
                  </a:lnTo>
                  <a:lnTo>
                    <a:pt x="5082" y="14"/>
                  </a:lnTo>
                  <a:lnTo>
                    <a:pt x="5094" y="10"/>
                  </a:lnTo>
                  <a:lnTo>
                    <a:pt x="5106" y="0"/>
                  </a:lnTo>
                  <a:lnTo>
                    <a:pt x="5118" y="16"/>
                  </a:lnTo>
                  <a:lnTo>
                    <a:pt x="5130" y="25"/>
                  </a:lnTo>
                  <a:lnTo>
                    <a:pt x="5142" y="35"/>
                  </a:lnTo>
                  <a:lnTo>
                    <a:pt x="5153" y="5"/>
                  </a:lnTo>
                  <a:lnTo>
                    <a:pt x="5165" y="14"/>
                  </a:lnTo>
                  <a:lnTo>
                    <a:pt x="5177" y="0"/>
                  </a:lnTo>
                  <a:lnTo>
                    <a:pt x="5189" y="7"/>
                  </a:lnTo>
                  <a:lnTo>
                    <a:pt x="5201" y="30"/>
                  </a:lnTo>
                  <a:lnTo>
                    <a:pt x="5213" y="42"/>
                  </a:lnTo>
                  <a:lnTo>
                    <a:pt x="5225" y="10"/>
                  </a:lnTo>
                  <a:lnTo>
                    <a:pt x="5237" y="10"/>
                  </a:lnTo>
                  <a:lnTo>
                    <a:pt x="5248" y="12"/>
                  </a:lnTo>
                  <a:lnTo>
                    <a:pt x="5260" y="69"/>
                  </a:lnTo>
                  <a:lnTo>
                    <a:pt x="5272" y="37"/>
                  </a:lnTo>
                  <a:lnTo>
                    <a:pt x="5284" y="64"/>
                  </a:lnTo>
                  <a:lnTo>
                    <a:pt x="5296" y="91"/>
                  </a:lnTo>
                  <a:lnTo>
                    <a:pt x="5308" y="32"/>
                  </a:lnTo>
                  <a:lnTo>
                    <a:pt x="5320" y="46"/>
                  </a:lnTo>
                  <a:lnTo>
                    <a:pt x="5332" y="14"/>
                  </a:lnTo>
                  <a:lnTo>
                    <a:pt x="5343" y="75"/>
                  </a:lnTo>
                  <a:lnTo>
                    <a:pt x="5355" y="66"/>
                  </a:lnTo>
                  <a:lnTo>
                    <a:pt x="5367" y="84"/>
                  </a:lnTo>
                  <a:lnTo>
                    <a:pt x="5379" y="105"/>
                  </a:lnTo>
                  <a:lnTo>
                    <a:pt x="5391" y="32"/>
                  </a:lnTo>
                  <a:lnTo>
                    <a:pt x="5403" y="93"/>
                  </a:lnTo>
                  <a:lnTo>
                    <a:pt x="5415" y="69"/>
                  </a:lnTo>
                  <a:lnTo>
                    <a:pt x="5427" y="116"/>
                  </a:lnTo>
                  <a:lnTo>
                    <a:pt x="5438" y="134"/>
                  </a:lnTo>
                  <a:lnTo>
                    <a:pt x="5450" y="146"/>
                  </a:lnTo>
                  <a:lnTo>
                    <a:pt x="5462" y="91"/>
                  </a:lnTo>
                  <a:lnTo>
                    <a:pt x="5474" y="17"/>
                  </a:lnTo>
                  <a:lnTo>
                    <a:pt x="5486" y="85"/>
                  </a:lnTo>
                  <a:lnTo>
                    <a:pt x="5498" y="346"/>
                  </a:lnTo>
                  <a:lnTo>
                    <a:pt x="5510" y="600"/>
                  </a:lnTo>
                  <a:lnTo>
                    <a:pt x="5522" y="1994"/>
                  </a:lnTo>
                  <a:lnTo>
                    <a:pt x="5534" y="4749"/>
                  </a:lnTo>
                  <a:lnTo>
                    <a:pt x="5546" y="8194"/>
                  </a:lnTo>
                  <a:lnTo>
                    <a:pt x="5557" y="13405"/>
                  </a:lnTo>
                  <a:lnTo>
                    <a:pt x="5569" y="17178"/>
                  </a:lnTo>
                  <a:lnTo>
                    <a:pt x="5581" y="18049"/>
                  </a:lnTo>
                  <a:lnTo>
                    <a:pt x="5593" y="18841"/>
                  </a:lnTo>
                  <a:lnTo>
                    <a:pt x="5605" y="17926"/>
                  </a:lnTo>
                  <a:lnTo>
                    <a:pt x="5617" y="17609"/>
                  </a:lnTo>
                  <a:lnTo>
                    <a:pt x="5629" y="11951"/>
                  </a:lnTo>
                  <a:lnTo>
                    <a:pt x="5641" y="10379"/>
                  </a:lnTo>
                  <a:lnTo>
                    <a:pt x="5652" y="5908"/>
                  </a:lnTo>
                  <a:lnTo>
                    <a:pt x="5664" y="4699"/>
                  </a:lnTo>
                  <a:lnTo>
                    <a:pt x="5676" y="3195"/>
                  </a:lnTo>
                  <a:lnTo>
                    <a:pt x="5688" y="1956"/>
                  </a:lnTo>
                  <a:lnTo>
                    <a:pt x="5700" y="949"/>
                  </a:lnTo>
                  <a:lnTo>
                    <a:pt x="5712" y="842"/>
                  </a:lnTo>
                  <a:lnTo>
                    <a:pt x="5724" y="563"/>
                  </a:lnTo>
                  <a:lnTo>
                    <a:pt x="5736" y="230"/>
                  </a:lnTo>
                  <a:lnTo>
                    <a:pt x="5747" y="305"/>
                  </a:lnTo>
                  <a:lnTo>
                    <a:pt x="5759" y="241"/>
                  </a:lnTo>
                  <a:lnTo>
                    <a:pt x="5771" y="266"/>
                  </a:lnTo>
                  <a:lnTo>
                    <a:pt x="5783" y="434"/>
                  </a:lnTo>
                  <a:lnTo>
                    <a:pt x="5795" y="368"/>
                  </a:lnTo>
                  <a:lnTo>
                    <a:pt x="5807" y="602"/>
                  </a:lnTo>
                  <a:lnTo>
                    <a:pt x="5819" y="659"/>
                  </a:lnTo>
                  <a:lnTo>
                    <a:pt x="5831" y="559"/>
                  </a:lnTo>
                  <a:lnTo>
                    <a:pt x="5842" y="409"/>
                  </a:lnTo>
                  <a:lnTo>
                    <a:pt x="5854" y="357"/>
                  </a:lnTo>
                  <a:lnTo>
                    <a:pt x="5866" y="479"/>
                  </a:lnTo>
                  <a:lnTo>
                    <a:pt x="5878" y="123"/>
                  </a:lnTo>
                  <a:lnTo>
                    <a:pt x="5890" y="205"/>
                  </a:lnTo>
                  <a:lnTo>
                    <a:pt x="5902" y="150"/>
                  </a:lnTo>
                  <a:lnTo>
                    <a:pt x="5914" y="73"/>
                  </a:lnTo>
                  <a:lnTo>
                    <a:pt x="5926" y="87"/>
                  </a:lnTo>
                  <a:lnTo>
                    <a:pt x="5937" y="101"/>
                  </a:lnTo>
                  <a:lnTo>
                    <a:pt x="5949" y="48"/>
                  </a:lnTo>
                  <a:lnTo>
                    <a:pt x="5963" y="14"/>
                  </a:lnTo>
                  <a:lnTo>
                    <a:pt x="5977" y="46"/>
                  </a:lnTo>
                  <a:lnTo>
                    <a:pt x="5995" y="16"/>
                  </a:lnTo>
                  <a:lnTo>
                    <a:pt x="6012" y="26"/>
                  </a:lnTo>
                  <a:lnTo>
                    <a:pt x="6032" y="55"/>
                  </a:lnTo>
                  <a:lnTo>
                    <a:pt x="6052" y="37"/>
                  </a:lnTo>
                  <a:lnTo>
                    <a:pt x="6072" y="8"/>
                  </a:lnTo>
                  <a:lnTo>
                    <a:pt x="6091" y="50"/>
                  </a:lnTo>
                  <a:lnTo>
                    <a:pt x="6111" y="0"/>
                  </a:lnTo>
                  <a:lnTo>
                    <a:pt x="6131" y="32"/>
                  </a:lnTo>
                  <a:lnTo>
                    <a:pt x="6150" y="19"/>
                  </a:lnTo>
                  <a:lnTo>
                    <a:pt x="6170" y="23"/>
                  </a:lnTo>
                  <a:lnTo>
                    <a:pt x="6190" y="19"/>
                  </a:lnTo>
                  <a:lnTo>
                    <a:pt x="6206" y="51"/>
                  </a:lnTo>
                  <a:lnTo>
                    <a:pt x="6222" y="33"/>
                  </a:lnTo>
                  <a:lnTo>
                    <a:pt x="6238" y="21"/>
                  </a:lnTo>
                  <a:lnTo>
                    <a:pt x="6254" y="23"/>
                  </a:lnTo>
                  <a:lnTo>
                    <a:pt x="6270" y="17"/>
                  </a:lnTo>
                  <a:lnTo>
                    <a:pt x="6286" y="16"/>
                  </a:lnTo>
                  <a:lnTo>
                    <a:pt x="6303" y="17"/>
                  </a:lnTo>
                  <a:lnTo>
                    <a:pt x="6319" y="16"/>
                  </a:lnTo>
                  <a:lnTo>
                    <a:pt x="6335" y="3"/>
                  </a:lnTo>
                  <a:lnTo>
                    <a:pt x="6351" y="39"/>
                  </a:lnTo>
                  <a:lnTo>
                    <a:pt x="6367" y="10"/>
                  </a:lnTo>
                  <a:lnTo>
                    <a:pt x="6383" y="0"/>
                  </a:lnTo>
                  <a:lnTo>
                    <a:pt x="6399" y="21"/>
                  </a:lnTo>
                  <a:lnTo>
                    <a:pt x="6413" y="32"/>
                  </a:lnTo>
                  <a:lnTo>
                    <a:pt x="6426" y="33"/>
                  </a:lnTo>
                  <a:lnTo>
                    <a:pt x="6437" y="0"/>
                  </a:lnTo>
                  <a:lnTo>
                    <a:pt x="6447" y="0"/>
                  </a:lnTo>
                  <a:lnTo>
                    <a:pt x="6458" y="0"/>
                  </a:lnTo>
                  <a:lnTo>
                    <a:pt x="6469" y="0"/>
                  </a:lnTo>
                  <a:lnTo>
                    <a:pt x="6479" y="0"/>
                  </a:lnTo>
                  <a:lnTo>
                    <a:pt x="6490" y="0"/>
                  </a:lnTo>
                  <a:lnTo>
                    <a:pt x="6501" y="0"/>
                  </a:lnTo>
                  <a:lnTo>
                    <a:pt x="6511" y="0"/>
                  </a:lnTo>
                  <a:lnTo>
                    <a:pt x="6522" y="0"/>
                  </a:lnTo>
                  <a:lnTo>
                    <a:pt x="6533" y="0"/>
                  </a:lnTo>
                  <a:lnTo>
                    <a:pt x="44214" y="0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Line 13"/>
            <p:cNvSpPr>
              <a:spLocks noChangeShapeType="1"/>
            </p:cNvSpPr>
            <p:nvPr/>
          </p:nvSpPr>
          <p:spPr bwMode="auto">
            <a:xfrm>
              <a:off x="306388" y="6481762"/>
              <a:ext cx="8832850" cy="1588"/>
            </a:xfrm>
            <a:prstGeom prst="line">
              <a:avLst/>
            </a:prstGeom>
            <a:noFill/>
            <a:ln w="0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9" name="Title 2"/>
          <p:cNvSpPr txBox="1">
            <a:spLocks/>
          </p:cNvSpPr>
          <p:nvPr/>
        </p:nvSpPr>
        <p:spPr>
          <a:xfrm>
            <a:off x="-1340211" y="2648305"/>
            <a:ext cx="11824422" cy="66594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002390" y="4269848"/>
            <a:ext cx="118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78.0 µg/L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279240" y="4881101"/>
            <a:ext cx="108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CBN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µg/L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419128" y="5278616"/>
            <a:ext cx="10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CBD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µg/L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5344291" y="5120726"/>
            <a:ext cx="10955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CBG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µg/L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841240" y="4668532"/>
            <a:ext cx="148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11-OH-THC</a:t>
            </a:r>
            <a:b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4.6 µg/L</a:t>
            </a:r>
          </a:p>
        </p:txBody>
      </p:sp>
      <p:cxnSp>
        <p:nvCxnSpPr>
          <p:cNvPr id="157" name="Straight Connector 156"/>
          <p:cNvCxnSpPr>
            <a:stCxn id="156" idx="2"/>
          </p:cNvCxnSpPr>
          <p:nvPr/>
        </p:nvCxnSpPr>
        <p:spPr>
          <a:xfrm>
            <a:off x="3582477" y="5314863"/>
            <a:ext cx="469427" cy="92296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5888287" y="5696986"/>
            <a:ext cx="119647" cy="623263"/>
          </a:xfrm>
          <a:prstGeom prst="line">
            <a:avLst/>
          </a:prstGeom>
          <a:ln w="254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306816" y="5865438"/>
            <a:ext cx="171217" cy="539482"/>
          </a:xfrm>
          <a:prstGeom prst="line">
            <a:avLst/>
          </a:prstGeom>
          <a:ln w="25400">
            <a:solidFill>
              <a:srgbClr val="35CB3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11025904" y="4855251"/>
            <a:ext cx="3632437" cy="63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4" name="Straight Connector 293"/>
          <p:cNvCxnSpPr/>
          <p:nvPr/>
        </p:nvCxnSpPr>
        <p:spPr>
          <a:xfrm flipH="1">
            <a:off x="7546490" y="5723666"/>
            <a:ext cx="20557" cy="33887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464672" y="3952122"/>
            <a:ext cx="1780264" cy="1291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THCCOOH-gluc,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221 µg/L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18670" y="5396919"/>
            <a:ext cx="178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THCV-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COOH,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1.2 µg/L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583396" y="3293603"/>
            <a:ext cx="246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THCCOOH, 89.8 µg/L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0" y="1206873"/>
            <a:ext cx="9144000" cy="5651127"/>
          </a:xfrm>
        </p:spPr>
        <p:txBody>
          <a:bodyPr/>
          <a:lstStyle/>
          <a:p>
            <a:pPr>
              <a:tabLst>
                <a:tab pos="447675" algn="l"/>
              </a:tabLst>
            </a:pPr>
            <a:r>
              <a:rPr lang="en-US" dirty="0"/>
              <a:t>Identifying recent cannabis intake in blood</a:t>
            </a:r>
          </a:p>
          <a:p>
            <a:r>
              <a:rPr lang="en-US" dirty="0"/>
              <a:t>Chronic frequent cannabis smoker 6 min into 10 min vaporization ~50 mg THC</a:t>
            </a:r>
          </a:p>
        </p:txBody>
      </p:sp>
    </p:spTree>
    <p:extLst>
      <p:ext uri="{BB962C8B-B14F-4D97-AF65-F5344CB8AC3E}">
        <p14:creationId xmlns:p14="http://schemas.microsoft.com/office/powerpoint/2010/main" val="409591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6" y="981191"/>
            <a:ext cx="1738012" cy="98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713474"/>
              </p:ext>
            </p:extLst>
          </p:nvPr>
        </p:nvGraphicFramePr>
        <p:xfrm>
          <a:off x="297154" y="285760"/>
          <a:ext cx="8312141" cy="6905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64" name="Prism 6" r:id="rId4" imgW="7767767" imgH="7170307" progId="Prism6.Document">
                  <p:embed/>
                </p:oleObj>
              </mc:Choice>
              <mc:Fallback>
                <p:oleObj name="Prism 6" r:id="rId4" imgW="7767767" imgH="7170307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54" y="285760"/>
                        <a:ext cx="8312141" cy="6905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533400" y="3194476"/>
            <a:ext cx="400050" cy="100965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54" y="3059752"/>
            <a:ext cx="891591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n-lt"/>
                <a:ea typeface="Times New Roman" charset="0"/>
                <a:cs typeface="Times New Roman" charset="0"/>
              </a:rPr>
              <a:t>µg/L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8120" y="738631"/>
            <a:ext cx="85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 = 11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539806" y="738631"/>
            <a:ext cx="387798" cy="150760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80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Analytes not useful recent use markers due to long detection time: THCVCOOH</a:t>
            </a:r>
          </a:p>
          <a:p>
            <a:r>
              <a:rPr lang="en-US" dirty="0"/>
              <a:t>Analytes maybe useful recent use markers but low detectability: THCV, THC-glucuronide</a:t>
            </a:r>
          </a:p>
          <a:p>
            <a:r>
              <a:rPr lang="en-US" dirty="0"/>
              <a:t>Analytes with high detectability &amp; short windows of detection: CBD, CBG, CBN</a:t>
            </a:r>
          </a:p>
          <a:p>
            <a:pPr lvl="1"/>
            <a:r>
              <a:rPr lang="en-US" dirty="0"/>
              <a:t>May not be seen after oral dosing</a:t>
            </a:r>
          </a:p>
          <a:p>
            <a:pPr lvl="1"/>
            <a:r>
              <a:rPr lang="en-US" dirty="0"/>
              <a:t>Minor cannabinoids inclusionary, but not exclusionary markers of intake</a:t>
            </a:r>
          </a:p>
          <a:p>
            <a:pPr lvl="1"/>
            <a:r>
              <a:rPr lang="en-US" dirty="0"/>
              <a:t>With new CBD rich cannabis strains, CBD can’t be used as a marker of recent use until evaluated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2550" y="133350"/>
            <a:ext cx="7791450" cy="1527175"/>
          </a:xfrm>
        </p:spPr>
        <p:txBody>
          <a:bodyPr/>
          <a:lstStyle/>
          <a:p>
            <a:r>
              <a:rPr lang="en-US" dirty="0">
                <a:effectLst/>
              </a:rPr>
              <a:t>Recent Cannabis Intake Markers</a:t>
            </a:r>
          </a:p>
        </p:txBody>
      </p:sp>
    </p:spTree>
    <p:extLst>
      <p:ext uri="{BB962C8B-B14F-4D97-AF65-F5344CB8AC3E}">
        <p14:creationId xmlns:p14="http://schemas.microsoft.com/office/powerpoint/2010/main" val="2032687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3231"/>
            <a:ext cx="9144000" cy="287016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Is There A Correlation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Between THC Blood Concentration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&amp; Driving Impairment?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66241"/>
          <a:stretch/>
        </p:blipFill>
        <p:spPr>
          <a:xfrm>
            <a:off x="-204551" y="3093396"/>
            <a:ext cx="9348551" cy="36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9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63"/>
            <a:ext cx="9293563" cy="994172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THC Distribution in DRE Cases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280170" y="2133277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1" name="Group 160"/>
          <p:cNvGrpSpPr>
            <a:grpSpLocks noChangeAspect="1"/>
          </p:cNvGrpSpPr>
          <p:nvPr/>
        </p:nvGrpSpPr>
        <p:grpSpPr bwMode="auto">
          <a:xfrm>
            <a:off x="0" y="1148558"/>
            <a:ext cx="8922182" cy="5727308"/>
            <a:chOff x="422" y="723"/>
            <a:chExt cx="4916" cy="2885"/>
          </a:xfrm>
        </p:grpSpPr>
        <p:sp>
          <p:nvSpPr>
            <p:cNvPr id="112" name="AutoShape 159"/>
            <p:cNvSpPr>
              <a:spLocks noChangeAspect="1" noChangeArrowheads="1" noTextEdit="1"/>
            </p:cNvSpPr>
            <p:nvPr/>
          </p:nvSpPr>
          <p:spPr bwMode="auto">
            <a:xfrm>
              <a:off x="424" y="723"/>
              <a:ext cx="4912" cy="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3" name="Rectangle 161"/>
            <p:cNvSpPr>
              <a:spLocks noChangeArrowheads="1"/>
            </p:cNvSpPr>
            <p:nvPr/>
          </p:nvSpPr>
          <p:spPr bwMode="auto">
            <a:xfrm>
              <a:off x="422" y="730"/>
              <a:ext cx="4916" cy="28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114" name="Group 233"/>
            <p:cNvGrpSpPr>
              <a:grpSpLocks/>
            </p:cNvGrpSpPr>
            <p:nvPr/>
          </p:nvGrpSpPr>
          <p:grpSpPr bwMode="auto">
            <a:xfrm>
              <a:off x="559" y="899"/>
              <a:ext cx="4719" cy="2609"/>
              <a:chOff x="559" y="899"/>
              <a:chExt cx="4719" cy="2609"/>
            </a:xfrm>
          </p:grpSpPr>
          <p:sp>
            <p:nvSpPr>
              <p:cNvPr id="116" name="Freeform 163"/>
              <p:cNvSpPr>
                <a:spLocks/>
              </p:cNvSpPr>
              <p:nvPr/>
            </p:nvSpPr>
            <p:spPr bwMode="auto">
              <a:xfrm>
                <a:off x="1460" y="2466"/>
                <a:ext cx="410" cy="205"/>
              </a:xfrm>
              <a:custGeom>
                <a:avLst/>
                <a:gdLst>
                  <a:gd name="T0" fmla="*/ 0 w 410"/>
                  <a:gd name="T1" fmla="*/ 205 h 205"/>
                  <a:gd name="T2" fmla="*/ 0 w 410"/>
                  <a:gd name="T3" fmla="*/ 0 h 205"/>
                  <a:gd name="T4" fmla="*/ 1 w 410"/>
                  <a:gd name="T5" fmla="*/ 0 h 205"/>
                  <a:gd name="T6" fmla="*/ 409 w 410"/>
                  <a:gd name="T7" fmla="*/ 0 h 205"/>
                  <a:gd name="T8" fmla="*/ 410 w 410"/>
                  <a:gd name="T9" fmla="*/ 0 h 205"/>
                  <a:gd name="T10" fmla="*/ 410 w 410"/>
                  <a:gd name="T1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0" h="205">
                    <a:moveTo>
                      <a:pt x="0" y="20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205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8" name="Freeform 165"/>
              <p:cNvSpPr>
                <a:spLocks/>
              </p:cNvSpPr>
              <p:nvPr/>
            </p:nvSpPr>
            <p:spPr bwMode="auto">
              <a:xfrm>
                <a:off x="2079" y="1309"/>
                <a:ext cx="410" cy="1362"/>
              </a:xfrm>
              <a:custGeom>
                <a:avLst/>
                <a:gdLst>
                  <a:gd name="T0" fmla="*/ 0 w 410"/>
                  <a:gd name="T1" fmla="*/ 1362 h 1362"/>
                  <a:gd name="T2" fmla="*/ 0 w 410"/>
                  <a:gd name="T3" fmla="*/ 0 h 1362"/>
                  <a:gd name="T4" fmla="*/ 1 w 410"/>
                  <a:gd name="T5" fmla="*/ 0 h 1362"/>
                  <a:gd name="T6" fmla="*/ 409 w 410"/>
                  <a:gd name="T7" fmla="*/ 0 h 1362"/>
                  <a:gd name="T8" fmla="*/ 410 w 410"/>
                  <a:gd name="T9" fmla="*/ 0 h 1362"/>
                  <a:gd name="T10" fmla="*/ 410 w 410"/>
                  <a:gd name="T11" fmla="*/ 1362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0" h="1362">
                    <a:moveTo>
                      <a:pt x="0" y="1362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0" y="1362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0" name="Freeform 167"/>
              <p:cNvSpPr>
                <a:spLocks/>
              </p:cNvSpPr>
              <p:nvPr/>
            </p:nvSpPr>
            <p:spPr bwMode="auto">
              <a:xfrm>
                <a:off x="2697" y="1184"/>
                <a:ext cx="411" cy="1487"/>
              </a:xfrm>
              <a:custGeom>
                <a:avLst/>
                <a:gdLst>
                  <a:gd name="T0" fmla="*/ 0 w 411"/>
                  <a:gd name="T1" fmla="*/ 1487 h 1487"/>
                  <a:gd name="T2" fmla="*/ 0 w 411"/>
                  <a:gd name="T3" fmla="*/ 0 h 1487"/>
                  <a:gd name="T4" fmla="*/ 2 w 411"/>
                  <a:gd name="T5" fmla="*/ 0 h 1487"/>
                  <a:gd name="T6" fmla="*/ 410 w 411"/>
                  <a:gd name="T7" fmla="*/ 0 h 1487"/>
                  <a:gd name="T8" fmla="*/ 411 w 411"/>
                  <a:gd name="T9" fmla="*/ 0 h 1487"/>
                  <a:gd name="T10" fmla="*/ 411 w 411"/>
                  <a:gd name="T11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1487">
                    <a:moveTo>
                      <a:pt x="0" y="1487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1487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2" name="Freeform 169"/>
              <p:cNvSpPr>
                <a:spLocks/>
              </p:cNvSpPr>
              <p:nvPr/>
            </p:nvSpPr>
            <p:spPr bwMode="auto">
              <a:xfrm>
                <a:off x="3316" y="2176"/>
                <a:ext cx="411" cy="495"/>
              </a:xfrm>
              <a:custGeom>
                <a:avLst/>
                <a:gdLst>
                  <a:gd name="T0" fmla="*/ 0 w 411"/>
                  <a:gd name="T1" fmla="*/ 495 h 495"/>
                  <a:gd name="T2" fmla="*/ 0 w 411"/>
                  <a:gd name="T3" fmla="*/ 0 h 495"/>
                  <a:gd name="T4" fmla="*/ 2 w 411"/>
                  <a:gd name="T5" fmla="*/ 0 h 495"/>
                  <a:gd name="T6" fmla="*/ 410 w 411"/>
                  <a:gd name="T7" fmla="*/ 0 h 495"/>
                  <a:gd name="T8" fmla="*/ 411 w 411"/>
                  <a:gd name="T9" fmla="*/ 0 h 495"/>
                  <a:gd name="T10" fmla="*/ 411 w 411"/>
                  <a:gd name="T11" fmla="*/ 49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495">
                    <a:moveTo>
                      <a:pt x="0" y="49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495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4" name="Freeform 171"/>
              <p:cNvSpPr>
                <a:spLocks/>
              </p:cNvSpPr>
              <p:nvPr/>
            </p:nvSpPr>
            <p:spPr bwMode="auto">
              <a:xfrm>
                <a:off x="3935" y="2231"/>
                <a:ext cx="411" cy="440"/>
              </a:xfrm>
              <a:custGeom>
                <a:avLst/>
                <a:gdLst>
                  <a:gd name="T0" fmla="*/ 0 w 411"/>
                  <a:gd name="T1" fmla="*/ 440 h 440"/>
                  <a:gd name="T2" fmla="*/ 0 w 411"/>
                  <a:gd name="T3" fmla="*/ 0 h 440"/>
                  <a:gd name="T4" fmla="*/ 1 w 411"/>
                  <a:gd name="T5" fmla="*/ 0 h 440"/>
                  <a:gd name="T6" fmla="*/ 410 w 411"/>
                  <a:gd name="T7" fmla="*/ 0 h 440"/>
                  <a:gd name="T8" fmla="*/ 411 w 411"/>
                  <a:gd name="T9" fmla="*/ 0 h 440"/>
                  <a:gd name="T10" fmla="*/ 411 w 411"/>
                  <a:gd name="T11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440">
                    <a:moveTo>
                      <a:pt x="0" y="44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440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6" name="Freeform 173"/>
              <p:cNvSpPr>
                <a:spLocks/>
              </p:cNvSpPr>
              <p:nvPr/>
            </p:nvSpPr>
            <p:spPr bwMode="auto">
              <a:xfrm>
                <a:off x="4554" y="2507"/>
                <a:ext cx="411" cy="164"/>
              </a:xfrm>
              <a:custGeom>
                <a:avLst/>
                <a:gdLst>
                  <a:gd name="T0" fmla="*/ 0 w 411"/>
                  <a:gd name="T1" fmla="*/ 164 h 164"/>
                  <a:gd name="T2" fmla="*/ 0 w 411"/>
                  <a:gd name="T3" fmla="*/ 0 h 164"/>
                  <a:gd name="T4" fmla="*/ 1 w 411"/>
                  <a:gd name="T5" fmla="*/ 0 h 164"/>
                  <a:gd name="T6" fmla="*/ 410 w 411"/>
                  <a:gd name="T7" fmla="*/ 0 h 164"/>
                  <a:gd name="T8" fmla="*/ 411 w 411"/>
                  <a:gd name="T9" fmla="*/ 0 h 164"/>
                  <a:gd name="T10" fmla="*/ 411 w 411"/>
                  <a:gd name="T1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164">
                    <a:moveTo>
                      <a:pt x="0" y="16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1" y="164"/>
                    </a:lnTo>
                  </a:path>
                </a:pathLst>
              </a:cu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7" name="Rectangle 174"/>
              <p:cNvSpPr>
                <a:spLocks noChangeArrowheads="1"/>
              </p:cNvSpPr>
              <p:nvPr/>
            </p:nvSpPr>
            <p:spPr bwMode="auto">
              <a:xfrm rot="18900000">
                <a:off x="1403" y="2973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28" name="Rectangle 175"/>
              <p:cNvSpPr>
                <a:spLocks noChangeArrowheads="1"/>
              </p:cNvSpPr>
              <p:nvPr/>
            </p:nvSpPr>
            <p:spPr bwMode="auto">
              <a:xfrm rot="18900000">
                <a:off x="1463" y="2933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29" name="Rectangle 176"/>
              <p:cNvSpPr>
                <a:spLocks noChangeArrowheads="1"/>
              </p:cNvSpPr>
              <p:nvPr/>
            </p:nvSpPr>
            <p:spPr bwMode="auto">
              <a:xfrm rot="18900000">
                <a:off x="1477" y="2898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0" name="Rectangle 177"/>
              <p:cNvSpPr>
                <a:spLocks noChangeArrowheads="1"/>
              </p:cNvSpPr>
              <p:nvPr/>
            </p:nvSpPr>
            <p:spPr bwMode="auto">
              <a:xfrm rot="18900000">
                <a:off x="1539" y="2851"/>
                <a:ext cx="4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-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1" name="Rectangle 178"/>
              <p:cNvSpPr>
                <a:spLocks noChangeArrowheads="1"/>
              </p:cNvSpPr>
              <p:nvPr/>
            </p:nvSpPr>
            <p:spPr bwMode="auto">
              <a:xfrm rot="18900000">
                <a:off x="1563" y="281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2" name="Rectangle 179"/>
              <p:cNvSpPr>
                <a:spLocks noChangeArrowheads="1"/>
              </p:cNvSpPr>
              <p:nvPr/>
            </p:nvSpPr>
            <p:spPr bwMode="auto">
              <a:xfrm rot="18900000">
                <a:off x="1622" y="2770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3" name="Rectangle 180"/>
              <p:cNvSpPr>
                <a:spLocks noChangeArrowheads="1"/>
              </p:cNvSpPr>
              <p:nvPr/>
            </p:nvSpPr>
            <p:spPr bwMode="auto">
              <a:xfrm rot="18900000">
                <a:off x="1643" y="2729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4" name="Rectangle 181"/>
              <p:cNvSpPr>
                <a:spLocks noChangeArrowheads="1"/>
              </p:cNvSpPr>
              <p:nvPr/>
            </p:nvSpPr>
            <p:spPr bwMode="auto">
              <a:xfrm rot="18900000">
                <a:off x="2023" y="2973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5" name="Rectangle 182"/>
              <p:cNvSpPr>
                <a:spLocks noChangeArrowheads="1"/>
              </p:cNvSpPr>
              <p:nvPr/>
            </p:nvSpPr>
            <p:spPr bwMode="auto">
              <a:xfrm rot="18900000">
                <a:off x="2077" y="2933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6" name="Rectangle 183"/>
              <p:cNvSpPr>
                <a:spLocks noChangeArrowheads="1"/>
              </p:cNvSpPr>
              <p:nvPr/>
            </p:nvSpPr>
            <p:spPr bwMode="auto">
              <a:xfrm rot="18900000">
                <a:off x="2097" y="2898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7" name="Rectangle 184"/>
              <p:cNvSpPr>
                <a:spLocks noChangeArrowheads="1"/>
              </p:cNvSpPr>
              <p:nvPr/>
            </p:nvSpPr>
            <p:spPr bwMode="auto">
              <a:xfrm rot="18900000">
                <a:off x="2159" y="2851"/>
                <a:ext cx="4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-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8" name="Rectangle 185"/>
              <p:cNvSpPr>
                <a:spLocks noChangeArrowheads="1"/>
              </p:cNvSpPr>
              <p:nvPr/>
            </p:nvSpPr>
            <p:spPr bwMode="auto">
              <a:xfrm rot="18900000">
                <a:off x="2183" y="281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9" name="Rectangle 186"/>
              <p:cNvSpPr>
                <a:spLocks noChangeArrowheads="1"/>
              </p:cNvSpPr>
              <p:nvPr/>
            </p:nvSpPr>
            <p:spPr bwMode="auto">
              <a:xfrm rot="18900000">
                <a:off x="2242" y="2770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0" name="Rectangle 187"/>
              <p:cNvSpPr>
                <a:spLocks noChangeArrowheads="1"/>
              </p:cNvSpPr>
              <p:nvPr/>
            </p:nvSpPr>
            <p:spPr bwMode="auto">
              <a:xfrm rot="18900000">
                <a:off x="2257" y="2729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1" name="Rectangle 188"/>
              <p:cNvSpPr>
                <a:spLocks noChangeArrowheads="1"/>
              </p:cNvSpPr>
              <p:nvPr/>
            </p:nvSpPr>
            <p:spPr bwMode="auto">
              <a:xfrm rot="18900000">
                <a:off x="2644" y="2973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5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2" name="Rectangle 189"/>
              <p:cNvSpPr>
                <a:spLocks noChangeArrowheads="1"/>
              </p:cNvSpPr>
              <p:nvPr/>
            </p:nvSpPr>
            <p:spPr bwMode="auto">
              <a:xfrm rot="18900000">
                <a:off x="2697" y="2933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3" name="Rectangle 190"/>
              <p:cNvSpPr>
                <a:spLocks noChangeArrowheads="1"/>
              </p:cNvSpPr>
              <p:nvPr/>
            </p:nvSpPr>
            <p:spPr bwMode="auto">
              <a:xfrm rot="18900000">
                <a:off x="2717" y="2898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4" name="Rectangle 191"/>
              <p:cNvSpPr>
                <a:spLocks noChangeArrowheads="1"/>
              </p:cNvSpPr>
              <p:nvPr/>
            </p:nvSpPr>
            <p:spPr bwMode="auto">
              <a:xfrm rot="18900000">
                <a:off x="2773" y="2851"/>
                <a:ext cx="4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-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5" name="Rectangle 192"/>
              <p:cNvSpPr>
                <a:spLocks noChangeArrowheads="1"/>
              </p:cNvSpPr>
              <p:nvPr/>
            </p:nvSpPr>
            <p:spPr bwMode="auto">
              <a:xfrm rot="18900000">
                <a:off x="2803" y="281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6" name="Rectangle 193"/>
              <p:cNvSpPr>
                <a:spLocks noChangeArrowheads="1"/>
              </p:cNvSpPr>
              <p:nvPr/>
            </p:nvSpPr>
            <p:spPr bwMode="auto">
              <a:xfrm rot="18900000">
                <a:off x="2856" y="2770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7" name="Rectangle 194"/>
              <p:cNvSpPr>
                <a:spLocks noChangeArrowheads="1"/>
              </p:cNvSpPr>
              <p:nvPr/>
            </p:nvSpPr>
            <p:spPr bwMode="auto">
              <a:xfrm rot="18900000">
                <a:off x="2877" y="2729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8" name="Rectangle 195"/>
              <p:cNvSpPr>
                <a:spLocks noChangeArrowheads="1"/>
              </p:cNvSpPr>
              <p:nvPr/>
            </p:nvSpPr>
            <p:spPr bwMode="auto">
              <a:xfrm rot="18900000">
                <a:off x="3153" y="308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9" name="Rectangle 196"/>
              <p:cNvSpPr>
                <a:spLocks noChangeArrowheads="1"/>
              </p:cNvSpPr>
              <p:nvPr/>
            </p:nvSpPr>
            <p:spPr bwMode="auto">
              <a:xfrm rot="18900000">
                <a:off x="3208" y="3023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0" name="Rectangle 197"/>
              <p:cNvSpPr>
                <a:spLocks noChangeArrowheads="1"/>
              </p:cNvSpPr>
              <p:nvPr/>
            </p:nvSpPr>
            <p:spPr bwMode="auto">
              <a:xfrm rot="18900000">
                <a:off x="3262" y="2989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1" name="Rectangle 198"/>
              <p:cNvSpPr>
                <a:spLocks noChangeArrowheads="1"/>
              </p:cNvSpPr>
              <p:nvPr/>
            </p:nvSpPr>
            <p:spPr bwMode="auto">
              <a:xfrm rot="18900000">
                <a:off x="3282" y="2948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2" name="Rectangle 199"/>
              <p:cNvSpPr>
                <a:spLocks noChangeArrowheads="1"/>
              </p:cNvSpPr>
              <p:nvPr/>
            </p:nvSpPr>
            <p:spPr bwMode="auto">
              <a:xfrm rot="18900000">
                <a:off x="3344" y="2907"/>
                <a:ext cx="4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-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3" name="Rectangle 200"/>
              <p:cNvSpPr>
                <a:spLocks noChangeArrowheads="1"/>
              </p:cNvSpPr>
              <p:nvPr/>
            </p:nvSpPr>
            <p:spPr bwMode="auto">
              <a:xfrm rot="18900000">
                <a:off x="3368" y="286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4" name="Rectangle 201"/>
              <p:cNvSpPr>
                <a:spLocks noChangeArrowheads="1"/>
              </p:cNvSpPr>
              <p:nvPr/>
            </p:nvSpPr>
            <p:spPr bwMode="auto">
              <a:xfrm rot="18900000">
                <a:off x="3423" y="281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5" name="Rectangle 202"/>
              <p:cNvSpPr>
                <a:spLocks noChangeArrowheads="1"/>
              </p:cNvSpPr>
              <p:nvPr/>
            </p:nvSpPr>
            <p:spPr bwMode="auto">
              <a:xfrm rot="18900000">
                <a:off x="3477" y="2770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6" name="Rectangle 203"/>
              <p:cNvSpPr>
                <a:spLocks noChangeArrowheads="1"/>
              </p:cNvSpPr>
              <p:nvPr/>
            </p:nvSpPr>
            <p:spPr bwMode="auto">
              <a:xfrm rot="18900000">
                <a:off x="3497" y="2729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7" name="Rectangle 204"/>
              <p:cNvSpPr>
                <a:spLocks noChangeArrowheads="1"/>
              </p:cNvSpPr>
              <p:nvPr/>
            </p:nvSpPr>
            <p:spPr bwMode="auto">
              <a:xfrm rot="18900000">
                <a:off x="3773" y="308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8" name="Rectangle 205"/>
              <p:cNvSpPr>
                <a:spLocks noChangeArrowheads="1"/>
              </p:cNvSpPr>
              <p:nvPr/>
            </p:nvSpPr>
            <p:spPr bwMode="auto">
              <a:xfrm rot="18900000">
                <a:off x="3829" y="3023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5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9" name="Rectangle 206"/>
              <p:cNvSpPr>
                <a:spLocks noChangeArrowheads="1"/>
              </p:cNvSpPr>
              <p:nvPr/>
            </p:nvSpPr>
            <p:spPr bwMode="auto">
              <a:xfrm rot="18900000">
                <a:off x="3882" y="2989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0" name="Rectangle 207"/>
              <p:cNvSpPr>
                <a:spLocks noChangeArrowheads="1"/>
              </p:cNvSpPr>
              <p:nvPr/>
            </p:nvSpPr>
            <p:spPr bwMode="auto">
              <a:xfrm rot="18900000">
                <a:off x="3902" y="2948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1" name="Rectangle 208"/>
              <p:cNvSpPr>
                <a:spLocks noChangeArrowheads="1"/>
              </p:cNvSpPr>
              <p:nvPr/>
            </p:nvSpPr>
            <p:spPr bwMode="auto">
              <a:xfrm rot="18900000">
                <a:off x="3965" y="2907"/>
                <a:ext cx="4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-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2" name="Rectangle 209"/>
              <p:cNvSpPr>
                <a:spLocks noChangeArrowheads="1"/>
              </p:cNvSpPr>
              <p:nvPr/>
            </p:nvSpPr>
            <p:spPr bwMode="auto">
              <a:xfrm rot="18900000">
                <a:off x="3988" y="286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3" name="Rectangle 210"/>
              <p:cNvSpPr>
                <a:spLocks noChangeArrowheads="1"/>
              </p:cNvSpPr>
              <p:nvPr/>
            </p:nvSpPr>
            <p:spPr bwMode="auto">
              <a:xfrm rot="18900000">
                <a:off x="4044" y="2810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4" name="Rectangle 211"/>
              <p:cNvSpPr>
                <a:spLocks noChangeArrowheads="1"/>
              </p:cNvSpPr>
              <p:nvPr/>
            </p:nvSpPr>
            <p:spPr bwMode="auto">
              <a:xfrm rot="18900000">
                <a:off x="4097" y="2770"/>
                <a:ext cx="37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" name="Rectangle 212"/>
              <p:cNvSpPr>
                <a:spLocks noChangeArrowheads="1"/>
              </p:cNvSpPr>
              <p:nvPr/>
            </p:nvSpPr>
            <p:spPr bwMode="auto">
              <a:xfrm rot="18900000">
                <a:off x="4117" y="2729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6" name="Rectangle 213"/>
              <p:cNvSpPr>
                <a:spLocks noChangeArrowheads="1"/>
              </p:cNvSpPr>
              <p:nvPr/>
            </p:nvSpPr>
            <p:spPr bwMode="auto">
              <a:xfrm rot="18900000">
                <a:off x="4609" y="2842"/>
                <a:ext cx="7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≥</a:t>
                </a:r>
              </a:p>
            </p:txBody>
          </p:sp>
          <p:sp>
            <p:nvSpPr>
              <p:cNvPr id="167" name="Rectangle 214"/>
              <p:cNvSpPr>
                <a:spLocks noChangeArrowheads="1"/>
              </p:cNvSpPr>
              <p:nvPr/>
            </p:nvSpPr>
            <p:spPr bwMode="auto">
              <a:xfrm rot="18900000">
                <a:off x="4676" y="2785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8" name="Rectangle 215"/>
              <p:cNvSpPr>
                <a:spLocks noChangeArrowheads="1"/>
              </p:cNvSpPr>
              <p:nvPr/>
            </p:nvSpPr>
            <p:spPr bwMode="auto">
              <a:xfrm rot="18900000">
                <a:off x="4731" y="2735"/>
                <a:ext cx="7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5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9" name="Freeform 216"/>
              <p:cNvSpPr>
                <a:spLocks noEditPoints="1"/>
              </p:cNvSpPr>
              <p:nvPr/>
            </p:nvSpPr>
            <p:spPr bwMode="auto">
              <a:xfrm>
                <a:off x="1146" y="2671"/>
                <a:ext cx="4132" cy="34"/>
              </a:xfrm>
              <a:custGeom>
                <a:avLst/>
                <a:gdLst>
                  <a:gd name="T0" fmla="*/ 0 w 4132"/>
                  <a:gd name="T1" fmla="*/ 0 h 34"/>
                  <a:gd name="T2" fmla="*/ 4132 w 4132"/>
                  <a:gd name="T3" fmla="*/ 0 h 34"/>
                  <a:gd name="T4" fmla="*/ 519 w 4132"/>
                  <a:gd name="T5" fmla="*/ 34 h 34"/>
                  <a:gd name="T6" fmla="*/ 519 w 4132"/>
                  <a:gd name="T7" fmla="*/ 0 h 34"/>
                  <a:gd name="T8" fmla="*/ 1138 w 4132"/>
                  <a:gd name="T9" fmla="*/ 34 h 34"/>
                  <a:gd name="T10" fmla="*/ 1138 w 4132"/>
                  <a:gd name="T11" fmla="*/ 0 h 34"/>
                  <a:gd name="T12" fmla="*/ 1757 w 4132"/>
                  <a:gd name="T13" fmla="*/ 34 h 34"/>
                  <a:gd name="T14" fmla="*/ 1757 w 4132"/>
                  <a:gd name="T15" fmla="*/ 0 h 34"/>
                  <a:gd name="T16" fmla="*/ 2376 w 4132"/>
                  <a:gd name="T17" fmla="*/ 34 h 34"/>
                  <a:gd name="T18" fmla="*/ 2376 w 4132"/>
                  <a:gd name="T19" fmla="*/ 0 h 34"/>
                  <a:gd name="T20" fmla="*/ 2995 w 4132"/>
                  <a:gd name="T21" fmla="*/ 34 h 34"/>
                  <a:gd name="T22" fmla="*/ 2995 w 4132"/>
                  <a:gd name="T23" fmla="*/ 0 h 34"/>
                  <a:gd name="T24" fmla="*/ 3614 w 4132"/>
                  <a:gd name="T25" fmla="*/ 34 h 34"/>
                  <a:gd name="T26" fmla="*/ 3614 w 41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32" h="34">
                    <a:moveTo>
                      <a:pt x="0" y="0"/>
                    </a:moveTo>
                    <a:lnTo>
                      <a:pt x="4132" y="0"/>
                    </a:lnTo>
                    <a:moveTo>
                      <a:pt x="519" y="34"/>
                    </a:moveTo>
                    <a:lnTo>
                      <a:pt x="519" y="0"/>
                    </a:lnTo>
                    <a:moveTo>
                      <a:pt x="1138" y="34"/>
                    </a:moveTo>
                    <a:lnTo>
                      <a:pt x="1138" y="0"/>
                    </a:lnTo>
                    <a:moveTo>
                      <a:pt x="1757" y="34"/>
                    </a:moveTo>
                    <a:lnTo>
                      <a:pt x="1757" y="0"/>
                    </a:lnTo>
                    <a:moveTo>
                      <a:pt x="2376" y="34"/>
                    </a:moveTo>
                    <a:lnTo>
                      <a:pt x="2376" y="0"/>
                    </a:lnTo>
                    <a:moveTo>
                      <a:pt x="2995" y="34"/>
                    </a:moveTo>
                    <a:lnTo>
                      <a:pt x="2995" y="0"/>
                    </a:lnTo>
                    <a:moveTo>
                      <a:pt x="3614" y="34"/>
                    </a:moveTo>
                    <a:lnTo>
                      <a:pt x="3614" y="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70" name="Rectangle 217"/>
              <p:cNvSpPr>
                <a:spLocks noChangeArrowheads="1"/>
              </p:cNvSpPr>
              <p:nvPr/>
            </p:nvSpPr>
            <p:spPr bwMode="auto">
              <a:xfrm>
                <a:off x="1020" y="2552"/>
                <a:ext cx="8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1" name="Rectangle 218"/>
              <p:cNvSpPr>
                <a:spLocks noChangeArrowheads="1"/>
              </p:cNvSpPr>
              <p:nvPr/>
            </p:nvSpPr>
            <p:spPr bwMode="auto">
              <a:xfrm>
                <a:off x="940" y="2277"/>
                <a:ext cx="164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20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2" name="Rectangle 219"/>
              <p:cNvSpPr>
                <a:spLocks noChangeArrowheads="1"/>
              </p:cNvSpPr>
              <p:nvPr/>
            </p:nvSpPr>
            <p:spPr bwMode="auto">
              <a:xfrm>
                <a:off x="940" y="2001"/>
                <a:ext cx="164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40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3" name="Rectangle 220"/>
              <p:cNvSpPr>
                <a:spLocks noChangeArrowheads="1"/>
              </p:cNvSpPr>
              <p:nvPr/>
            </p:nvSpPr>
            <p:spPr bwMode="auto">
              <a:xfrm>
                <a:off x="940" y="1725"/>
                <a:ext cx="164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60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4" name="Rectangle 221"/>
              <p:cNvSpPr>
                <a:spLocks noChangeArrowheads="1"/>
              </p:cNvSpPr>
              <p:nvPr/>
            </p:nvSpPr>
            <p:spPr bwMode="auto">
              <a:xfrm>
                <a:off x="940" y="1450"/>
                <a:ext cx="164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80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5" name="Rectangle 222"/>
              <p:cNvSpPr>
                <a:spLocks noChangeArrowheads="1"/>
              </p:cNvSpPr>
              <p:nvPr/>
            </p:nvSpPr>
            <p:spPr bwMode="auto">
              <a:xfrm>
                <a:off x="854" y="1174"/>
                <a:ext cx="24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100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6" name="Rectangle 223"/>
              <p:cNvSpPr>
                <a:spLocks noChangeArrowheads="1"/>
              </p:cNvSpPr>
              <p:nvPr/>
            </p:nvSpPr>
            <p:spPr bwMode="auto">
              <a:xfrm>
                <a:off x="854" y="899"/>
                <a:ext cx="246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120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7" name="Freeform 224"/>
              <p:cNvSpPr>
                <a:spLocks noEditPoints="1"/>
              </p:cNvSpPr>
              <p:nvPr/>
            </p:nvSpPr>
            <p:spPr bwMode="auto">
              <a:xfrm>
                <a:off x="1116" y="1015"/>
                <a:ext cx="33" cy="1659"/>
              </a:xfrm>
              <a:custGeom>
                <a:avLst/>
                <a:gdLst>
                  <a:gd name="T0" fmla="*/ 33 w 33"/>
                  <a:gd name="T1" fmla="*/ 1659 h 1659"/>
                  <a:gd name="T2" fmla="*/ 33 w 33"/>
                  <a:gd name="T3" fmla="*/ 0 h 1659"/>
                  <a:gd name="T4" fmla="*/ 33 w 33"/>
                  <a:gd name="T5" fmla="*/ 1656 h 1659"/>
                  <a:gd name="T6" fmla="*/ 0 w 33"/>
                  <a:gd name="T7" fmla="*/ 1656 h 1659"/>
                  <a:gd name="T8" fmla="*/ 33 w 33"/>
                  <a:gd name="T9" fmla="*/ 1381 h 1659"/>
                  <a:gd name="T10" fmla="*/ 0 w 33"/>
                  <a:gd name="T11" fmla="*/ 1381 h 1659"/>
                  <a:gd name="T12" fmla="*/ 33 w 33"/>
                  <a:gd name="T13" fmla="*/ 1105 h 1659"/>
                  <a:gd name="T14" fmla="*/ 0 w 33"/>
                  <a:gd name="T15" fmla="*/ 1105 h 1659"/>
                  <a:gd name="T16" fmla="*/ 33 w 33"/>
                  <a:gd name="T17" fmla="*/ 829 h 1659"/>
                  <a:gd name="T18" fmla="*/ 0 w 33"/>
                  <a:gd name="T19" fmla="*/ 829 h 1659"/>
                  <a:gd name="T20" fmla="*/ 33 w 33"/>
                  <a:gd name="T21" fmla="*/ 554 h 1659"/>
                  <a:gd name="T22" fmla="*/ 0 w 33"/>
                  <a:gd name="T23" fmla="*/ 554 h 1659"/>
                  <a:gd name="T24" fmla="*/ 33 w 33"/>
                  <a:gd name="T25" fmla="*/ 278 h 1659"/>
                  <a:gd name="T26" fmla="*/ 0 w 33"/>
                  <a:gd name="T27" fmla="*/ 278 h 1659"/>
                  <a:gd name="T28" fmla="*/ 33 w 33"/>
                  <a:gd name="T29" fmla="*/ 3 h 1659"/>
                  <a:gd name="T30" fmla="*/ 0 w 33"/>
                  <a:gd name="T31" fmla="*/ 3 h 1659"/>
                  <a:gd name="T32" fmla="*/ 33 w 33"/>
                  <a:gd name="T33" fmla="*/ 1518 h 1659"/>
                  <a:gd name="T34" fmla="*/ 14 w 33"/>
                  <a:gd name="T35" fmla="*/ 1518 h 1659"/>
                  <a:gd name="T36" fmla="*/ 33 w 33"/>
                  <a:gd name="T37" fmla="*/ 1242 h 1659"/>
                  <a:gd name="T38" fmla="*/ 14 w 33"/>
                  <a:gd name="T39" fmla="*/ 1242 h 1659"/>
                  <a:gd name="T40" fmla="*/ 33 w 33"/>
                  <a:gd name="T41" fmla="*/ 967 h 1659"/>
                  <a:gd name="T42" fmla="*/ 14 w 33"/>
                  <a:gd name="T43" fmla="*/ 967 h 1659"/>
                  <a:gd name="T44" fmla="*/ 33 w 33"/>
                  <a:gd name="T45" fmla="*/ 691 h 1659"/>
                  <a:gd name="T46" fmla="*/ 14 w 33"/>
                  <a:gd name="T47" fmla="*/ 691 h 1659"/>
                  <a:gd name="T48" fmla="*/ 33 w 33"/>
                  <a:gd name="T49" fmla="*/ 416 h 1659"/>
                  <a:gd name="T50" fmla="*/ 14 w 33"/>
                  <a:gd name="T51" fmla="*/ 416 h 1659"/>
                  <a:gd name="T52" fmla="*/ 33 w 33"/>
                  <a:gd name="T53" fmla="*/ 140 h 1659"/>
                  <a:gd name="T54" fmla="*/ 14 w 33"/>
                  <a:gd name="T55" fmla="*/ 140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659">
                    <a:moveTo>
                      <a:pt x="33" y="1659"/>
                    </a:moveTo>
                    <a:lnTo>
                      <a:pt x="33" y="0"/>
                    </a:lnTo>
                    <a:moveTo>
                      <a:pt x="33" y="1656"/>
                    </a:moveTo>
                    <a:lnTo>
                      <a:pt x="0" y="1656"/>
                    </a:lnTo>
                    <a:moveTo>
                      <a:pt x="33" y="1381"/>
                    </a:moveTo>
                    <a:lnTo>
                      <a:pt x="0" y="1381"/>
                    </a:lnTo>
                    <a:moveTo>
                      <a:pt x="33" y="1105"/>
                    </a:moveTo>
                    <a:lnTo>
                      <a:pt x="0" y="1105"/>
                    </a:lnTo>
                    <a:moveTo>
                      <a:pt x="33" y="829"/>
                    </a:moveTo>
                    <a:lnTo>
                      <a:pt x="0" y="829"/>
                    </a:lnTo>
                    <a:moveTo>
                      <a:pt x="33" y="554"/>
                    </a:moveTo>
                    <a:lnTo>
                      <a:pt x="0" y="554"/>
                    </a:lnTo>
                    <a:moveTo>
                      <a:pt x="33" y="278"/>
                    </a:moveTo>
                    <a:lnTo>
                      <a:pt x="0" y="278"/>
                    </a:lnTo>
                    <a:moveTo>
                      <a:pt x="33" y="3"/>
                    </a:moveTo>
                    <a:lnTo>
                      <a:pt x="0" y="3"/>
                    </a:lnTo>
                    <a:moveTo>
                      <a:pt x="33" y="1518"/>
                    </a:moveTo>
                    <a:lnTo>
                      <a:pt x="14" y="1518"/>
                    </a:lnTo>
                    <a:moveTo>
                      <a:pt x="33" y="1242"/>
                    </a:moveTo>
                    <a:lnTo>
                      <a:pt x="14" y="1242"/>
                    </a:lnTo>
                    <a:moveTo>
                      <a:pt x="33" y="967"/>
                    </a:moveTo>
                    <a:lnTo>
                      <a:pt x="14" y="967"/>
                    </a:lnTo>
                    <a:moveTo>
                      <a:pt x="33" y="691"/>
                    </a:moveTo>
                    <a:lnTo>
                      <a:pt x="14" y="691"/>
                    </a:lnTo>
                    <a:moveTo>
                      <a:pt x="33" y="416"/>
                    </a:moveTo>
                    <a:lnTo>
                      <a:pt x="14" y="416"/>
                    </a:lnTo>
                    <a:moveTo>
                      <a:pt x="33" y="140"/>
                    </a:moveTo>
                    <a:lnTo>
                      <a:pt x="14" y="14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78" name="Rectangle 225"/>
              <p:cNvSpPr>
                <a:spLocks noChangeArrowheads="1"/>
              </p:cNvSpPr>
              <p:nvPr/>
            </p:nvSpPr>
            <p:spPr bwMode="auto">
              <a:xfrm>
                <a:off x="2232" y="3296"/>
                <a:ext cx="136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Blood THC (µg/L)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9" name="Rectangle 226"/>
              <p:cNvSpPr>
                <a:spLocks noChangeArrowheads="1"/>
              </p:cNvSpPr>
              <p:nvPr/>
            </p:nvSpPr>
            <p:spPr bwMode="auto">
              <a:xfrm>
                <a:off x="3525" y="3247"/>
                <a:ext cx="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1" name="Rectangle 228"/>
              <p:cNvSpPr>
                <a:spLocks noChangeArrowheads="1"/>
              </p:cNvSpPr>
              <p:nvPr/>
            </p:nvSpPr>
            <p:spPr bwMode="auto">
              <a:xfrm rot="16200000">
                <a:off x="612" y="1783"/>
                <a:ext cx="131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C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2" name="Rectangle 229"/>
              <p:cNvSpPr>
                <a:spLocks noChangeArrowheads="1"/>
              </p:cNvSpPr>
              <p:nvPr/>
            </p:nvSpPr>
            <p:spPr bwMode="auto">
              <a:xfrm rot="16200000">
                <a:off x="628" y="1673"/>
                <a:ext cx="101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a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3" name="Rectangle 230"/>
              <p:cNvSpPr>
                <a:spLocks noChangeArrowheads="1"/>
              </p:cNvSpPr>
              <p:nvPr/>
            </p:nvSpPr>
            <p:spPr bwMode="auto">
              <a:xfrm rot="16200000">
                <a:off x="633" y="1592"/>
                <a:ext cx="9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s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4" name="Rectangle 231"/>
              <p:cNvSpPr>
                <a:spLocks noChangeArrowheads="1"/>
              </p:cNvSpPr>
              <p:nvPr/>
            </p:nvSpPr>
            <p:spPr bwMode="auto">
              <a:xfrm rot="16200000">
                <a:off x="628" y="1508"/>
                <a:ext cx="101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e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5" name="Rectangle 232"/>
              <p:cNvSpPr>
                <a:spLocks noChangeArrowheads="1"/>
              </p:cNvSpPr>
              <p:nvPr/>
            </p:nvSpPr>
            <p:spPr bwMode="auto">
              <a:xfrm rot="16200000">
                <a:off x="633" y="1423"/>
                <a:ext cx="9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s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15" name="Rectangle 162"/>
              <p:cNvSpPr>
                <a:spLocks noChangeArrowheads="1"/>
              </p:cNvSpPr>
              <p:nvPr/>
            </p:nvSpPr>
            <p:spPr bwMode="auto">
              <a:xfrm>
                <a:off x="1459" y="2465"/>
                <a:ext cx="412" cy="20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7" name="Rectangle 164"/>
              <p:cNvSpPr>
                <a:spLocks noChangeArrowheads="1"/>
              </p:cNvSpPr>
              <p:nvPr/>
            </p:nvSpPr>
            <p:spPr bwMode="auto">
              <a:xfrm>
                <a:off x="2078" y="1307"/>
                <a:ext cx="412" cy="136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9" name="Rectangle 166"/>
              <p:cNvSpPr>
                <a:spLocks noChangeArrowheads="1"/>
              </p:cNvSpPr>
              <p:nvPr/>
            </p:nvSpPr>
            <p:spPr bwMode="auto">
              <a:xfrm>
                <a:off x="2697" y="1183"/>
                <a:ext cx="412" cy="148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1" name="Rectangle 168"/>
              <p:cNvSpPr>
                <a:spLocks noChangeArrowheads="1"/>
              </p:cNvSpPr>
              <p:nvPr/>
            </p:nvSpPr>
            <p:spPr bwMode="auto">
              <a:xfrm>
                <a:off x="3316" y="2175"/>
                <a:ext cx="412" cy="4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3" name="Rectangle 170"/>
              <p:cNvSpPr>
                <a:spLocks noChangeArrowheads="1"/>
              </p:cNvSpPr>
              <p:nvPr/>
            </p:nvSpPr>
            <p:spPr bwMode="auto">
              <a:xfrm>
                <a:off x="3934" y="2230"/>
                <a:ext cx="413" cy="441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5" name="Rectangle 172"/>
              <p:cNvSpPr>
                <a:spLocks noChangeArrowheads="1"/>
              </p:cNvSpPr>
              <p:nvPr/>
            </p:nvSpPr>
            <p:spPr bwMode="auto">
              <a:xfrm>
                <a:off x="4553" y="2506"/>
                <a:ext cx="413" cy="16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071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-1" y="-1"/>
            <a:ext cx="9144001" cy="163424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And Turn Clues &amp; Observations</a:t>
            </a:r>
          </a:p>
          <a:p>
            <a:pPr algn="ctr"/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225" y="1208088"/>
            <a:ext cx="9099553" cy="5300663"/>
            <a:chOff x="22225" y="1208088"/>
            <a:chExt cx="9099553" cy="5300663"/>
          </a:xfrm>
        </p:grpSpPr>
        <p:sp>
          <p:nvSpPr>
            <p:cNvPr id="5" name="TextBox 4"/>
            <p:cNvSpPr txBox="1"/>
            <p:nvPr/>
          </p:nvSpPr>
          <p:spPr>
            <a:xfrm>
              <a:off x="1756510" y="1241689"/>
              <a:ext cx="1083967" cy="461665"/>
            </a:xfrm>
            <a:prstGeom prst="rect">
              <a:avLst/>
            </a:prstGeom>
            <a:solidFill>
              <a:schemeClr val="bg2">
                <a:alpha val="74902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Clues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22513" y="1241689"/>
              <a:ext cx="1999265" cy="461665"/>
            </a:xfrm>
            <a:prstGeom prst="rect">
              <a:avLst/>
            </a:prstGeom>
            <a:solidFill>
              <a:schemeClr val="bg2">
                <a:alpha val="7490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Observations</a:t>
              </a:r>
            </a:p>
          </p:txBody>
        </p:sp>
        <p:sp>
          <p:nvSpPr>
            <p:cNvPr id="8" name="AutoShape 67"/>
            <p:cNvSpPr>
              <a:spLocks noChangeAspect="1" noChangeArrowheads="1" noTextEdit="1"/>
            </p:cNvSpPr>
            <p:nvPr/>
          </p:nvSpPr>
          <p:spPr bwMode="auto">
            <a:xfrm>
              <a:off x="22225" y="1208088"/>
              <a:ext cx="9099550" cy="530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1436688" y="4519613"/>
              <a:ext cx="209550" cy="508000"/>
            </a:xfrm>
            <a:custGeom>
              <a:avLst/>
              <a:gdLst>
                <a:gd name="T0" fmla="*/ 0 w 132"/>
                <a:gd name="T1" fmla="*/ 320 h 320"/>
                <a:gd name="T2" fmla="*/ 0 w 132"/>
                <a:gd name="T3" fmla="*/ 0 h 320"/>
                <a:gd name="T4" fmla="*/ 1 w 132"/>
                <a:gd name="T5" fmla="*/ 0 h 320"/>
                <a:gd name="T6" fmla="*/ 131 w 132"/>
                <a:gd name="T7" fmla="*/ 0 h 320"/>
                <a:gd name="T8" fmla="*/ 132 w 132"/>
                <a:gd name="T9" fmla="*/ 0 h 320"/>
                <a:gd name="T10" fmla="*/ 132 w 132"/>
                <a:gd name="T11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320">
                  <a:moveTo>
                    <a:pt x="0" y="32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320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2295525" y="3163888"/>
              <a:ext cx="209550" cy="1863725"/>
            </a:xfrm>
            <a:custGeom>
              <a:avLst/>
              <a:gdLst>
                <a:gd name="T0" fmla="*/ 0 w 132"/>
                <a:gd name="T1" fmla="*/ 1174 h 1174"/>
                <a:gd name="T2" fmla="*/ 0 w 132"/>
                <a:gd name="T3" fmla="*/ 0 h 1174"/>
                <a:gd name="T4" fmla="*/ 1 w 132"/>
                <a:gd name="T5" fmla="*/ 0 h 1174"/>
                <a:gd name="T6" fmla="*/ 131 w 132"/>
                <a:gd name="T7" fmla="*/ 0 h 1174"/>
                <a:gd name="T8" fmla="*/ 132 w 132"/>
                <a:gd name="T9" fmla="*/ 0 h 1174"/>
                <a:gd name="T10" fmla="*/ 132 w 132"/>
                <a:gd name="T11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174">
                  <a:moveTo>
                    <a:pt x="0" y="1174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174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3151188" y="2763838"/>
              <a:ext cx="209550" cy="2263775"/>
            </a:xfrm>
            <a:custGeom>
              <a:avLst/>
              <a:gdLst>
                <a:gd name="T0" fmla="*/ 0 w 132"/>
                <a:gd name="T1" fmla="*/ 1426 h 1426"/>
                <a:gd name="T2" fmla="*/ 0 w 132"/>
                <a:gd name="T3" fmla="*/ 0 h 1426"/>
                <a:gd name="T4" fmla="*/ 1 w 132"/>
                <a:gd name="T5" fmla="*/ 0 h 1426"/>
                <a:gd name="T6" fmla="*/ 131 w 132"/>
                <a:gd name="T7" fmla="*/ 0 h 1426"/>
                <a:gd name="T8" fmla="*/ 132 w 132"/>
                <a:gd name="T9" fmla="*/ 0 h 1426"/>
                <a:gd name="T10" fmla="*/ 132 w 132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26">
                  <a:moveTo>
                    <a:pt x="0" y="142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426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4006850" y="2779713"/>
              <a:ext cx="209550" cy="2247900"/>
            </a:xfrm>
            <a:custGeom>
              <a:avLst/>
              <a:gdLst>
                <a:gd name="T0" fmla="*/ 0 w 132"/>
                <a:gd name="T1" fmla="*/ 1416 h 1416"/>
                <a:gd name="T2" fmla="*/ 0 w 132"/>
                <a:gd name="T3" fmla="*/ 0 h 1416"/>
                <a:gd name="T4" fmla="*/ 1 w 132"/>
                <a:gd name="T5" fmla="*/ 0 h 1416"/>
                <a:gd name="T6" fmla="*/ 131 w 132"/>
                <a:gd name="T7" fmla="*/ 0 h 1416"/>
                <a:gd name="T8" fmla="*/ 132 w 132"/>
                <a:gd name="T9" fmla="*/ 0 h 1416"/>
                <a:gd name="T10" fmla="*/ 132 w 132"/>
                <a:gd name="T11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416">
                  <a:moveTo>
                    <a:pt x="0" y="141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416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4865688" y="3414713"/>
              <a:ext cx="209550" cy="1612900"/>
            </a:xfrm>
            <a:custGeom>
              <a:avLst/>
              <a:gdLst>
                <a:gd name="T0" fmla="*/ 0 w 132"/>
                <a:gd name="T1" fmla="*/ 1016 h 1016"/>
                <a:gd name="T2" fmla="*/ 0 w 132"/>
                <a:gd name="T3" fmla="*/ 0 h 1016"/>
                <a:gd name="T4" fmla="*/ 1 w 132"/>
                <a:gd name="T5" fmla="*/ 0 h 1016"/>
                <a:gd name="T6" fmla="*/ 131 w 132"/>
                <a:gd name="T7" fmla="*/ 0 h 1016"/>
                <a:gd name="T8" fmla="*/ 132 w 132"/>
                <a:gd name="T9" fmla="*/ 0 h 1016"/>
                <a:gd name="T10" fmla="*/ 132 w 132"/>
                <a:gd name="T11" fmla="*/ 101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16">
                  <a:moveTo>
                    <a:pt x="0" y="101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016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5721350" y="2638426"/>
              <a:ext cx="209550" cy="2389188"/>
            </a:xfrm>
            <a:custGeom>
              <a:avLst/>
              <a:gdLst>
                <a:gd name="T0" fmla="*/ 0 w 132"/>
                <a:gd name="T1" fmla="*/ 1505 h 1505"/>
                <a:gd name="T2" fmla="*/ 0 w 132"/>
                <a:gd name="T3" fmla="*/ 0 h 1505"/>
                <a:gd name="T4" fmla="*/ 1 w 132"/>
                <a:gd name="T5" fmla="*/ 0 h 1505"/>
                <a:gd name="T6" fmla="*/ 131 w 132"/>
                <a:gd name="T7" fmla="*/ 0 h 1505"/>
                <a:gd name="T8" fmla="*/ 132 w 132"/>
                <a:gd name="T9" fmla="*/ 0 h 1505"/>
                <a:gd name="T10" fmla="*/ 132 w 132"/>
                <a:gd name="T11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505">
                  <a:moveTo>
                    <a:pt x="0" y="1505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505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6577013" y="3870326"/>
              <a:ext cx="211138" cy="1157288"/>
            </a:xfrm>
            <a:custGeom>
              <a:avLst/>
              <a:gdLst>
                <a:gd name="T0" fmla="*/ 0 w 133"/>
                <a:gd name="T1" fmla="*/ 729 h 729"/>
                <a:gd name="T2" fmla="*/ 0 w 133"/>
                <a:gd name="T3" fmla="*/ 0 h 729"/>
                <a:gd name="T4" fmla="*/ 2 w 133"/>
                <a:gd name="T5" fmla="*/ 0 h 729"/>
                <a:gd name="T6" fmla="*/ 131 w 133"/>
                <a:gd name="T7" fmla="*/ 0 h 729"/>
                <a:gd name="T8" fmla="*/ 133 w 133"/>
                <a:gd name="T9" fmla="*/ 0 h 729"/>
                <a:gd name="T10" fmla="*/ 133 w 133"/>
                <a:gd name="T11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729">
                  <a:moveTo>
                    <a:pt x="0" y="72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3" y="729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7435850" y="1893888"/>
              <a:ext cx="209550" cy="3133725"/>
            </a:xfrm>
            <a:custGeom>
              <a:avLst/>
              <a:gdLst>
                <a:gd name="T0" fmla="*/ 0 w 132"/>
                <a:gd name="T1" fmla="*/ 1974 h 1974"/>
                <a:gd name="T2" fmla="*/ 0 w 132"/>
                <a:gd name="T3" fmla="*/ 0 h 1974"/>
                <a:gd name="T4" fmla="*/ 1 w 132"/>
                <a:gd name="T5" fmla="*/ 0 h 1974"/>
                <a:gd name="T6" fmla="*/ 131 w 132"/>
                <a:gd name="T7" fmla="*/ 0 h 1974"/>
                <a:gd name="T8" fmla="*/ 132 w 132"/>
                <a:gd name="T9" fmla="*/ 0 h 1974"/>
                <a:gd name="T10" fmla="*/ 132 w 132"/>
                <a:gd name="T11" fmla="*/ 1974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974">
                  <a:moveTo>
                    <a:pt x="0" y="1974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974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5" name="Rectangle 85"/>
            <p:cNvSpPr>
              <a:spLocks noChangeArrowheads="1"/>
            </p:cNvSpPr>
            <p:nvPr/>
          </p:nvSpPr>
          <p:spPr bwMode="auto">
            <a:xfrm>
              <a:off x="8289925" y="4070351"/>
              <a:ext cx="214313" cy="957263"/>
            </a:xfrm>
            <a:prstGeom prst="rect">
              <a:avLst/>
            </a:prstGeom>
            <a:solidFill>
              <a:srgbClr val="A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7" name="Rectangle 87"/>
            <p:cNvSpPr>
              <a:spLocks noChangeArrowheads="1"/>
            </p:cNvSpPr>
            <p:nvPr/>
          </p:nvSpPr>
          <p:spPr bwMode="auto">
            <a:xfrm>
              <a:off x="1757363" y="5011738"/>
              <a:ext cx="212725" cy="15875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2617788" y="4919663"/>
              <a:ext cx="209550" cy="107950"/>
            </a:xfrm>
            <a:custGeom>
              <a:avLst/>
              <a:gdLst>
                <a:gd name="T0" fmla="*/ 0 w 132"/>
                <a:gd name="T1" fmla="*/ 68 h 68"/>
                <a:gd name="T2" fmla="*/ 0 w 132"/>
                <a:gd name="T3" fmla="*/ 0 h 68"/>
                <a:gd name="T4" fmla="*/ 1 w 132"/>
                <a:gd name="T5" fmla="*/ 0 h 68"/>
                <a:gd name="T6" fmla="*/ 131 w 132"/>
                <a:gd name="T7" fmla="*/ 0 h 68"/>
                <a:gd name="T8" fmla="*/ 132 w 132"/>
                <a:gd name="T9" fmla="*/ 0 h 68"/>
                <a:gd name="T10" fmla="*/ 132 w 132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68">
                  <a:moveTo>
                    <a:pt x="0" y="68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68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473450" y="4919663"/>
              <a:ext cx="209550" cy="107950"/>
            </a:xfrm>
            <a:custGeom>
              <a:avLst/>
              <a:gdLst>
                <a:gd name="T0" fmla="*/ 0 w 132"/>
                <a:gd name="T1" fmla="*/ 68 h 68"/>
                <a:gd name="T2" fmla="*/ 0 w 132"/>
                <a:gd name="T3" fmla="*/ 0 h 68"/>
                <a:gd name="T4" fmla="*/ 1 w 132"/>
                <a:gd name="T5" fmla="*/ 0 h 68"/>
                <a:gd name="T6" fmla="*/ 131 w 132"/>
                <a:gd name="T7" fmla="*/ 0 h 68"/>
                <a:gd name="T8" fmla="*/ 132 w 132"/>
                <a:gd name="T9" fmla="*/ 0 h 68"/>
                <a:gd name="T10" fmla="*/ 132 w 132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68">
                  <a:moveTo>
                    <a:pt x="0" y="68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68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4329113" y="4865688"/>
              <a:ext cx="209550" cy="161925"/>
            </a:xfrm>
            <a:custGeom>
              <a:avLst/>
              <a:gdLst>
                <a:gd name="T0" fmla="*/ 0 w 132"/>
                <a:gd name="T1" fmla="*/ 102 h 102"/>
                <a:gd name="T2" fmla="*/ 0 w 132"/>
                <a:gd name="T3" fmla="*/ 0 h 102"/>
                <a:gd name="T4" fmla="*/ 1 w 132"/>
                <a:gd name="T5" fmla="*/ 0 h 102"/>
                <a:gd name="T6" fmla="*/ 131 w 132"/>
                <a:gd name="T7" fmla="*/ 0 h 102"/>
                <a:gd name="T8" fmla="*/ 132 w 132"/>
                <a:gd name="T9" fmla="*/ 0 h 102"/>
                <a:gd name="T10" fmla="*/ 132 w 132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2">
                  <a:moveTo>
                    <a:pt x="0" y="10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02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5187950" y="4848226"/>
              <a:ext cx="209550" cy="179388"/>
            </a:xfrm>
            <a:custGeom>
              <a:avLst/>
              <a:gdLst>
                <a:gd name="T0" fmla="*/ 0 w 132"/>
                <a:gd name="T1" fmla="*/ 113 h 113"/>
                <a:gd name="T2" fmla="*/ 0 w 132"/>
                <a:gd name="T3" fmla="*/ 0 h 113"/>
                <a:gd name="T4" fmla="*/ 1 w 132"/>
                <a:gd name="T5" fmla="*/ 0 h 113"/>
                <a:gd name="T6" fmla="*/ 131 w 132"/>
                <a:gd name="T7" fmla="*/ 0 h 113"/>
                <a:gd name="T8" fmla="*/ 132 w 132"/>
                <a:gd name="T9" fmla="*/ 0 h 113"/>
                <a:gd name="T10" fmla="*/ 132 w 132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13">
                  <a:moveTo>
                    <a:pt x="0" y="11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113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6043613" y="4903788"/>
              <a:ext cx="209550" cy="123825"/>
            </a:xfrm>
            <a:custGeom>
              <a:avLst/>
              <a:gdLst>
                <a:gd name="T0" fmla="*/ 0 w 132"/>
                <a:gd name="T1" fmla="*/ 78 h 78"/>
                <a:gd name="T2" fmla="*/ 0 w 132"/>
                <a:gd name="T3" fmla="*/ 0 h 78"/>
                <a:gd name="T4" fmla="*/ 1 w 132"/>
                <a:gd name="T5" fmla="*/ 0 h 78"/>
                <a:gd name="T6" fmla="*/ 131 w 132"/>
                <a:gd name="T7" fmla="*/ 0 h 78"/>
                <a:gd name="T8" fmla="*/ 132 w 132"/>
                <a:gd name="T9" fmla="*/ 0 h 78"/>
                <a:gd name="T10" fmla="*/ 132 w 132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78">
                  <a:moveTo>
                    <a:pt x="0" y="78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78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9" name="Rectangle 99"/>
            <p:cNvSpPr>
              <a:spLocks noChangeArrowheads="1"/>
            </p:cNvSpPr>
            <p:nvPr/>
          </p:nvSpPr>
          <p:spPr bwMode="auto">
            <a:xfrm>
              <a:off x="6897688" y="5011738"/>
              <a:ext cx="212725" cy="15875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41" name="Rectangle 101"/>
            <p:cNvSpPr>
              <a:spLocks noChangeArrowheads="1"/>
            </p:cNvSpPr>
            <p:nvPr/>
          </p:nvSpPr>
          <p:spPr bwMode="auto">
            <a:xfrm rot="19800000">
              <a:off x="200025" y="5959476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2" name="Rectangle 102"/>
            <p:cNvSpPr>
              <a:spLocks noChangeArrowheads="1"/>
            </p:cNvSpPr>
            <p:nvPr/>
          </p:nvSpPr>
          <p:spPr bwMode="auto">
            <a:xfrm rot="19800000">
              <a:off x="352425" y="591185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3" name="Rectangle 103"/>
            <p:cNvSpPr>
              <a:spLocks noChangeArrowheads="1"/>
            </p:cNvSpPr>
            <p:nvPr/>
          </p:nvSpPr>
          <p:spPr bwMode="auto">
            <a:xfrm rot="19800000">
              <a:off x="411163" y="58562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Rectangle 104"/>
            <p:cNvSpPr>
              <a:spLocks noChangeArrowheads="1"/>
            </p:cNvSpPr>
            <p:nvPr/>
          </p:nvSpPr>
          <p:spPr bwMode="auto">
            <a:xfrm rot="19800000">
              <a:off x="539750" y="5802313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5" name="Rectangle 105"/>
            <p:cNvSpPr>
              <a:spLocks noChangeArrowheads="1"/>
            </p:cNvSpPr>
            <p:nvPr/>
          </p:nvSpPr>
          <p:spPr bwMode="auto">
            <a:xfrm rot="19800000">
              <a:off x="628650" y="575310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6" name="Rectangle 106"/>
            <p:cNvSpPr>
              <a:spLocks noChangeArrowheads="1"/>
            </p:cNvSpPr>
            <p:nvPr/>
          </p:nvSpPr>
          <p:spPr bwMode="auto">
            <a:xfrm rot="19800000">
              <a:off x="688975" y="5700713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Rectangle 107"/>
            <p:cNvSpPr>
              <a:spLocks noChangeArrowheads="1"/>
            </p:cNvSpPr>
            <p:nvPr/>
          </p:nvSpPr>
          <p:spPr bwMode="auto">
            <a:xfrm rot="19800000">
              <a:off x="798513" y="565150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8" name="Rectangle 108"/>
            <p:cNvSpPr>
              <a:spLocks noChangeArrowheads="1"/>
            </p:cNvSpPr>
            <p:nvPr/>
          </p:nvSpPr>
          <p:spPr bwMode="auto">
            <a:xfrm rot="19800000">
              <a:off x="869950" y="561498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9" name="Rectangle 109"/>
            <p:cNvSpPr>
              <a:spLocks noChangeArrowheads="1"/>
            </p:cNvSpPr>
            <p:nvPr/>
          </p:nvSpPr>
          <p:spPr bwMode="auto">
            <a:xfrm rot="19800000">
              <a:off x="942975" y="555307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0" name="Rectangle 110"/>
            <p:cNvSpPr>
              <a:spLocks noChangeArrowheads="1"/>
            </p:cNvSpPr>
            <p:nvPr/>
          </p:nvSpPr>
          <p:spPr bwMode="auto">
            <a:xfrm rot="19800000">
              <a:off x="1069975" y="5472113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1" name="Rectangle 111"/>
            <p:cNvSpPr>
              <a:spLocks noChangeArrowheads="1"/>
            </p:cNvSpPr>
            <p:nvPr/>
          </p:nvSpPr>
          <p:spPr bwMode="auto">
            <a:xfrm rot="19800000">
              <a:off x="1212850" y="542290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2" name="Rectangle 112"/>
            <p:cNvSpPr>
              <a:spLocks noChangeArrowheads="1"/>
            </p:cNvSpPr>
            <p:nvPr/>
          </p:nvSpPr>
          <p:spPr bwMode="auto">
            <a:xfrm rot="19800000">
              <a:off x="1235075" y="5367338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3" name="Rectangle 113"/>
            <p:cNvSpPr>
              <a:spLocks noChangeArrowheads="1"/>
            </p:cNvSpPr>
            <p:nvPr/>
          </p:nvSpPr>
          <p:spPr bwMode="auto">
            <a:xfrm rot="19800000">
              <a:off x="1381125" y="53022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4" name="Rectangle 114"/>
            <p:cNvSpPr>
              <a:spLocks noChangeArrowheads="1"/>
            </p:cNvSpPr>
            <p:nvPr/>
          </p:nvSpPr>
          <p:spPr bwMode="auto">
            <a:xfrm rot="19800000">
              <a:off x="1519238" y="52212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5" name="Rectangle 115"/>
            <p:cNvSpPr>
              <a:spLocks noChangeArrowheads="1"/>
            </p:cNvSpPr>
            <p:nvPr/>
          </p:nvSpPr>
          <p:spPr bwMode="auto">
            <a:xfrm rot="19800000">
              <a:off x="1633538" y="5157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6" name="Rectangle 116"/>
            <p:cNvSpPr>
              <a:spLocks noChangeArrowheads="1"/>
            </p:cNvSpPr>
            <p:nvPr/>
          </p:nvSpPr>
          <p:spPr bwMode="auto">
            <a:xfrm rot="19800000">
              <a:off x="1254125" y="5865813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7" name="Rectangle 117"/>
            <p:cNvSpPr>
              <a:spLocks noChangeArrowheads="1"/>
            </p:cNvSpPr>
            <p:nvPr/>
          </p:nvSpPr>
          <p:spPr bwMode="auto">
            <a:xfrm rot="19800000">
              <a:off x="1381125" y="57912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8" name="Rectangle 118"/>
            <p:cNvSpPr>
              <a:spLocks noChangeArrowheads="1"/>
            </p:cNvSpPr>
            <p:nvPr/>
          </p:nvSpPr>
          <p:spPr bwMode="auto">
            <a:xfrm rot="19800000">
              <a:off x="1506538" y="5722938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9" name="Rectangle 119"/>
            <p:cNvSpPr>
              <a:spLocks noChangeArrowheads="1"/>
            </p:cNvSpPr>
            <p:nvPr/>
          </p:nvSpPr>
          <p:spPr bwMode="auto">
            <a:xfrm rot="19800000">
              <a:off x="1600200" y="56594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0" name="Rectangle 120"/>
            <p:cNvSpPr>
              <a:spLocks noChangeArrowheads="1"/>
            </p:cNvSpPr>
            <p:nvPr/>
          </p:nvSpPr>
          <p:spPr bwMode="auto">
            <a:xfrm rot="19800000">
              <a:off x="1712913" y="5608638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1" name="Rectangle 121"/>
            <p:cNvSpPr>
              <a:spLocks noChangeArrowheads="1"/>
            </p:cNvSpPr>
            <p:nvPr/>
          </p:nvSpPr>
          <p:spPr bwMode="auto">
            <a:xfrm rot="19800000">
              <a:off x="1822450" y="5561013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2" name="Rectangle 122"/>
            <p:cNvSpPr>
              <a:spLocks noChangeArrowheads="1"/>
            </p:cNvSpPr>
            <p:nvPr/>
          </p:nvSpPr>
          <p:spPr bwMode="auto">
            <a:xfrm rot="19800000">
              <a:off x="1871663" y="5507038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B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3" name="Rectangle 123"/>
            <p:cNvSpPr>
              <a:spLocks noChangeArrowheads="1"/>
            </p:cNvSpPr>
            <p:nvPr/>
          </p:nvSpPr>
          <p:spPr bwMode="auto">
            <a:xfrm rot="19800000">
              <a:off x="1998663" y="54356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4" name="Rectangle 124"/>
            <p:cNvSpPr>
              <a:spLocks noChangeArrowheads="1"/>
            </p:cNvSpPr>
            <p:nvPr/>
          </p:nvSpPr>
          <p:spPr bwMode="auto">
            <a:xfrm rot="19800000">
              <a:off x="2120900" y="5395913"/>
              <a:ext cx="619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5" name="Rectangle 125"/>
            <p:cNvSpPr>
              <a:spLocks noChangeArrowheads="1"/>
            </p:cNvSpPr>
            <p:nvPr/>
          </p:nvSpPr>
          <p:spPr bwMode="auto">
            <a:xfrm rot="19800000">
              <a:off x="2160588" y="534352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6" name="Rectangle 126"/>
            <p:cNvSpPr>
              <a:spLocks noChangeArrowheads="1"/>
            </p:cNvSpPr>
            <p:nvPr/>
          </p:nvSpPr>
          <p:spPr bwMode="auto">
            <a:xfrm rot="19800000">
              <a:off x="2266950" y="52832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127"/>
            <p:cNvSpPr>
              <a:spLocks noChangeArrowheads="1"/>
            </p:cNvSpPr>
            <p:nvPr/>
          </p:nvSpPr>
          <p:spPr bwMode="auto">
            <a:xfrm rot="19800000">
              <a:off x="2387600" y="5218113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8" name="Rectangle 128"/>
            <p:cNvSpPr>
              <a:spLocks noChangeArrowheads="1"/>
            </p:cNvSpPr>
            <p:nvPr/>
          </p:nvSpPr>
          <p:spPr bwMode="auto">
            <a:xfrm rot="19800000">
              <a:off x="2486025" y="5157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9" name="Rectangle 129"/>
            <p:cNvSpPr>
              <a:spLocks noChangeArrowheads="1"/>
            </p:cNvSpPr>
            <p:nvPr/>
          </p:nvSpPr>
          <p:spPr bwMode="auto">
            <a:xfrm rot="19800000">
              <a:off x="2916238" y="5389563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0" name="Rectangle 130"/>
            <p:cNvSpPr>
              <a:spLocks noChangeArrowheads="1"/>
            </p:cNvSpPr>
            <p:nvPr/>
          </p:nvSpPr>
          <p:spPr bwMode="auto">
            <a:xfrm rot="19800000">
              <a:off x="3057525" y="534193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1" name="Rectangle 131"/>
            <p:cNvSpPr>
              <a:spLocks noChangeArrowheads="1"/>
            </p:cNvSpPr>
            <p:nvPr/>
          </p:nvSpPr>
          <p:spPr bwMode="auto">
            <a:xfrm rot="19800000">
              <a:off x="3130550" y="52784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2" name="Rectangle 132"/>
            <p:cNvSpPr>
              <a:spLocks noChangeArrowheads="1"/>
            </p:cNvSpPr>
            <p:nvPr/>
          </p:nvSpPr>
          <p:spPr bwMode="auto">
            <a:xfrm rot="19800000">
              <a:off x="3257550" y="520382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3" name="Rectangle 133"/>
            <p:cNvSpPr>
              <a:spLocks noChangeArrowheads="1"/>
            </p:cNvSpPr>
            <p:nvPr/>
          </p:nvSpPr>
          <p:spPr bwMode="auto">
            <a:xfrm rot="19800000">
              <a:off x="3370263" y="5141913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4" name="Rectangle 134"/>
            <p:cNvSpPr>
              <a:spLocks noChangeArrowheads="1"/>
            </p:cNvSpPr>
            <p:nvPr/>
          </p:nvSpPr>
          <p:spPr bwMode="auto">
            <a:xfrm rot="19800000">
              <a:off x="2678113" y="6005513"/>
              <a:ext cx="2349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5" name="Rectangle 135"/>
            <p:cNvSpPr>
              <a:spLocks noChangeArrowheads="1"/>
            </p:cNvSpPr>
            <p:nvPr/>
          </p:nvSpPr>
          <p:spPr bwMode="auto">
            <a:xfrm rot="19800000">
              <a:off x="2879725" y="5942013"/>
              <a:ext cx="619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6" name="Rectangle 136"/>
            <p:cNvSpPr>
              <a:spLocks noChangeArrowheads="1"/>
            </p:cNvSpPr>
            <p:nvPr/>
          </p:nvSpPr>
          <p:spPr bwMode="auto">
            <a:xfrm rot="19800000">
              <a:off x="2921000" y="5894388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7" name="Rectangle 137"/>
            <p:cNvSpPr>
              <a:spLocks noChangeArrowheads="1"/>
            </p:cNvSpPr>
            <p:nvPr/>
          </p:nvSpPr>
          <p:spPr bwMode="auto">
            <a:xfrm rot="19800000">
              <a:off x="3013075" y="5848351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8" name="Rectangle 138"/>
            <p:cNvSpPr>
              <a:spLocks noChangeArrowheads="1"/>
            </p:cNvSpPr>
            <p:nvPr/>
          </p:nvSpPr>
          <p:spPr bwMode="auto">
            <a:xfrm rot="19800000">
              <a:off x="3106738" y="57848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9" name="Rectangle 139"/>
            <p:cNvSpPr>
              <a:spLocks noChangeArrowheads="1"/>
            </p:cNvSpPr>
            <p:nvPr/>
          </p:nvSpPr>
          <p:spPr bwMode="auto">
            <a:xfrm rot="19800000">
              <a:off x="3221038" y="5722938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0" name="Rectangle 140"/>
            <p:cNvSpPr>
              <a:spLocks noChangeArrowheads="1"/>
            </p:cNvSpPr>
            <p:nvPr/>
          </p:nvSpPr>
          <p:spPr bwMode="auto">
            <a:xfrm rot="19800000">
              <a:off x="3330575" y="5673726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ectangle 141"/>
            <p:cNvSpPr>
              <a:spLocks noChangeArrowheads="1"/>
            </p:cNvSpPr>
            <p:nvPr/>
          </p:nvSpPr>
          <p:spPr bwMode="auto">
            <a:xfrm rot="19800000">
              <a:off x="3378200" y="5608638"/>
              <a:ext cx="203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2" name="Rectangle 142"/>
            <p:cNvSpPr>
              <a:spLocks noChangeArrowheads="1"/>
            </p:cNvSpPr>
            <p:nvPr/>
          </p:nvSpPr>
          <p:spPr bwMode="auto">
            <a:xfrm rot="19800000">
              <a:off x="3556000" y="5522913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3" name="Rectangle 143"/>
            <p:cNvSpPr>
              <a:spLocks noChangeArrowheads="1"/>
            </p:cNvSpPr>
            <p:nvPr/>
          </p:nvSpPr>
          <p:spPr bwMode="auto">
            <a:xfrm rot="19800000">
              <a:off x="3670300" y="5465763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4" name="Rectangle 144"/>
            <p:cNvSpPr>
              <a:spLocks noChangeArrowheads="1"/>
            </p:cNvSpPr>
            <p:nvPr/>
          </p:nvSpPr>
          <p:spPr bwMode="auto">
            <a:xfrm rot="19800000">
              <a:off x="3800475" y="5418138"/>
              <a:ext cx="619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5" name="Rectangle 145"/>
            <p:cNvSpPr>
              <a:spLocks noChangeArrowheads="1"/>
            </p:cNvSpPr>
            <p:nvPr/>
          </p:nvSpPr>
          <p:spPr bwMode="auto">
            <a:xfrm rot="19800000">
              <a:off x="3843338" y="5376863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6" name="Rectangle 146"/>
            <p:cNvSpPr>
              <a:spLocks noChangeArrowheads="1"/>
            </p:cNvSpPr>
            <p:nvPr/>
          </p:nvSpPr>
          <p:spPr bwMode="auto">
            <a:xfrm rot="19800000">
              <a:off x="3921125" y="5310188"/>
              <a:ext cx="1730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7" name="Rectangle 147"/>
            <p:cNvSpPr>
              <a:spLocks noChangeArrowheads="1"/>
            </p:cNvSpPr>
            <p:nvPr/>
          </p:nvSpPr>
          <p:spPr bwMode="auto">
            <a:xfrm rot="19800000">
              <a:off x="4073525" y="52339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8" name="Rectangle 148"/>
            <p:cNvSpPr>
              <a:spLocks noChangeArrowheads="1"/>
            </p:cNvSpPr>
            <p:nvPr/>
          </p:nvSpPr>
          <p:spPr bwMode="auto">
            <a:xfrm rot="19800000">
              <a:off x="4189413" y="5157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9" name="Rectangle 149"/>
            <p:cNvSpPr>
              <a:spLocks noChangeArrowheads="1"/>
            </p:cNvSpPr>
            <p:nvPr/>
          </p:nvSpPr>
          <p:spPr bwMode="auto">
            <a:xfrm rot="19800000">
              <a:off x="3848100" y="5845176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0" name="Rectangle 150"/>
            <p:cNvSpPr>
              <a:spLocks noChangeArrowheads="1"/>
            </p:cNvSpPr>
            <p:nvPr/>
          </p:nvSpPr>
          <p:spPr bwMode="auto">
            <a:xfrm rot="19800000">
              <a:off x="3989388" y="578643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1" name="Rectangle 151"/>
            <p:cNvSpPr>
              <a:spLocks noChangeArrowheads="1"/>
            </p:cNvSpPr>
            <p:nvPr/>
          </p:nvSpPr>
          <p:spPr bwMode="auto">
            <a:xfrm rot="19800000">
              <a:off x="4051300" y="57277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2" name="Rectangle 152"/>
            <p:cNvSpPr>
              <a:spLocks noChangeArrowheads="1"/>
            </p:cNvSpPr>
            <p:nvPr/>
          </p:nvSpPr>
          <p:spPr bwMode="auto">
            <a:xfrm rot="19800000">
              <a:off x="4165600" y="56594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3" name="Rectangle 153"/>
            <p:cNvSpPr>
              <a:spLocks noChangeArrowheads="1"/>
            </p:cNvSpPr>
            <p:nvPr/>
          </p:nvSpPr>
          <p:spPr bwMode="auto">
            <a:xfrm rot="19800000">
              <a:off x="4279900" y="5597526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4" name="Rectangle 154"/>
            <p:cNvSpPr>
              <a:spLocks noChangeArrowheads="1"/>
            </p:cNvSpPr>
            <p:nvPr/>
          </p:nvSpPr>
          <p:spPr bwMode="auto">
            <a:xfrm rot="19800000">
              <a:off x="4400550" y="5561013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5" name="Rectangle 155"/>
            <p:cNvSpPr>
              <a:spLocks noChangeArrowheads="1"/>
            </p:cNvSpPr>
            <p:nvPr/>
          </p:nvSpPr>
          <p:spPr bwMode="auto">
            <a:xfrm rot="19800000">
              <a:off x="4452938" y="549592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6" name="Rectangle 156"/>
            <p:cNvSpPr>
              <a:spLocks noChangeArrowheads="1"/>
            </p:cNvSpPr>
            <p:nvPr/>
          </p:nvSpPr>
          <p:spPr bwMode="auto">
            <a:xfrm rot="19800000">
              <a:off x="4589463" y="544988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7" name="Rectangle 157"/>
            <p:cNvSpPr>
              <a:spLocks noChangeArrowheads="1"/>
            </p:cNvSpPr>
            <p:nvPr/>
          </p:nvSpPr>
          <p:spPr bwMode="auto">
            <a:xfrm rot="19800000">
              <a:off x="4646613" y="5414963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8" name="Rectangle 158"/>
            <p:cNvSpPr>
              <a:spLocks noChangeArrowheads="1"/>
            </p:cNvSpPr>
            <p:nvPr/>
          </p:nvSpPr>
          <p:spPr bwMode="auto">
            <a:xfrm rot="19800000">
              <a:off x="4711700" y="537845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9" name="Rectangle 159"/>
            <p:cNvSpPr>
              <a:spLocks noChangeArrowheads="1"/>
            </p:cNvSpPr>
            <p:nvPr/>
          </p:nvSpPr>
          <p:spPr bwMode="auto">
            <a:xfrm rot="19800000">
              <a:off x="4764088" y="531812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0" name="Rectangle 160"/>
            <p:cNvSpPr>
              <a:spLocks noChangeArrowheads="1"/>
            </p:cNvSpPr>
            <p:nvPr/>
          </p:nvSpPr>
          <p:spPr bwMode="auto">
            <a:xfrm rot="19800000">
              <a:off x="4894263" y="5270501"/>
              <a:ext cx="619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1" name="Rectangle 161"/>
            <p:cNvSpPr>
              <a:spLocks noChangeArrowheads="1"/>
            </p:cNvSpPr>
            <p:nvPr/>
          </p:nvSpPr>
          <p:spPr bwMode="auto">
            <a:xfrm rot="19800000">
              <a:off x="4937125" y="52260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2" name="Rectangle 162"/>
            <p:cNvSpPr>
              <a:spLocks noChangeArrowheads="1"/>
            </p:cNvSpPr>
            <p:nvPr/>
          </p:nvSpPr>
          <p:spPr bwMode="auto">
            <a:xfrm rot="19800000">
              <a:off x="5051425" y="5157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3" name="Rectangle 163"/>
            <p:cNvSpPr>
              <a:spLocks noChangeArrowheads="1"/>
            </p:cNvSpPr>
            <p:nvPr/>
          </p:nvSpPr>
          <p:spPr bwMode="auto">
            <a:xfrm rot="19800000">
              <a:off x="4418013" y="5999163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4" name="Rectangle 164"/>
            <p:cNvSpPr>
              <a:spLocks noChangeArrowheads="1"/>
            </p:cNvSpPr>
            <p:nvPr/>
          </p:nvSpPr>
          <p:spPr bwMode="auto">
            <a:xfrm rot="19800000">
              <a:off x="4591050" y="5927726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5" name="Rectangle 165"/>
            <p:cNvSpPr>
              <a:spLocks noChangeArrowheads="1"/>
            </p:cNvSpPr>
            <p:nvPr/>
          </p:nvSpPr>
          <p:spPr bwMode="auto">
            <a:xfrm rot="19800000">
              <a:off x="4657725" y="5846763"/>
              <a:ext cx="2349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6" name="Rectangle 166"/>
            <p:cNvSpPr>
              <a:spLocks noChangeArrowheads="1"/>
            </p:cNvSpPr>
            <p:nvPr/>
          </p:nvSpPr>
          <p:spPr bwMode="auto">
            <a:xfrm rot="19800000">
              <a:off x="4843463" y="5768976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7" name="Rectangle 167"/>
            <p:cNvSpPr>
              <a:spLocks noChangeArrowheads="1"/>
            </p:cNvSpPr>
            <p:nvPr/>
          </p:nvSpPr>
          <p:spPr bwMode="auto">
            <a:xfrm rot="19800000">
              <a:off x="4964113" y="5719763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8" name="Rectangle 168"/>
            <p:cNvSpPr>
              <a:spLocks noChangeArrowheads="1"/>
            </p:cNvSpPr>
            <p:nvPr/>
          </p:nvSpPr>
          <p:spPr bwMode="auto">
            <a:xfrm rot="19800000">
              <a:off x="5024438" y="568483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9" name="Rectangle 169"/>
            <p:cNvSpPr>
              <a:spLocks noChangeArrowheads="1"/>
            </p:cNvSpPr>
            <p:nvPr/>
          </p:nvSpPr>
          <p:spPr bwMode="auto">
            <a:xfrm rot="19800000">
              <a:off x="5097463" y="56213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0" name="Rectangle 170"/>
            <p:cNvSpPr>
              <a:spLocks noChangeArrowheads="1"/>
            </p:cNvSpPr>
            <p:nvPr/>
          </p:nvSpPr>
          <p:spPr bwMode="auto">
            <a:xfrm rot="19800000">
              <a:off x="5240338" y="5561013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1" name="Rectangle 171"/>
            <p:cNvSpPr>
              <a:spLocks noChangeArrowheads="1"/>
            </p:cNvSpPr>
            <p:nvPr/>
          </p:nvSpPr>
          <p:spPr bwMode="auto">
            <a:xfrm rot="19800000">
              <a:off x="5289550" y="5507038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B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2" name="Rectangle 172"/>
            <p:cNvSpPr>
              <a:spLocks noChangeArrowheads="1"/>
            </p:cNvSpPr>
            <p:nvPr/>
          </p:nvSpPr>
          <p:spPr bwMode="auto">
            <a:xfrm rot="19800000">
              <a:off x="5416550" y="54356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3" name="Rectangle 173"/>
            <p:cNvSpPr>
              <a:spLocks noChangeArrowheads="1"/>
            </p:cNvSpPr>
            <p:nvPr/>
          </p:nvSpPr>
          <p:spPr bwMode="auto">
            <a:xfrm rot="19800000">
              <a:off x="5538788" y="5395913"/>
              <a:ext cx="619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4" name="Rectangle 174"/>
            <p:cNvSpPr>
              <a:spLocks noChangeArrowheads="1"/>
            </p:cNvSpPr>
            <p:nvPr/>
          </p:nvSpPr>
          <p:spPr bwMode="auto">
            <a:xfrm rot="19800000">
              <a:off x="5578475" y="53546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5" name="Rectangle 175"/>
            <p:cNvSpPr>
              <a:spLocks noChangeArrowheads="1"/>
            </p:cNvSpPr>
            <p:nvPr/>
          </p:nvSpPr>
          <p:spPr bwMode="auto">
            <a:xfrm rot="19800000">
              <a:off x="5684838" y="52832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6" name="Rectangle 176"/>
            <p:cNvSpPr>
              <a:spLocks noChangeArrowheads="1"/>
            </p:cNvSpPr>
            <p:nvPr/>
          </p:nvSpPr>
          <p:spPr bwMode="auto">
            <a:xfrm rot="19800000">
              <a:off x="5805488" y="5218113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7" name="Rectangle 177"/>
            <p:cNvSpPr>
              <a:spLocks noChangeArrowheads="1"/>
            </p:cNvSpPr>
            <p:nvPr/>
          </p:nvSpPr>
          <p:spPr bwMode="auto">
            <a:xfrm rot="19800000">
              <a:off x="5903913" y="5157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8" name="Rectangle 178"/>
            <p:cNvSpPr>
              <a:spLocks noChangeArrowheads="1"/>
            </p:cNvSpPr>
            <p:nvPr/>
          </p:nvSpPr>
          <p:spPr bwMode="auto">
            <a:xfrm rot="19800000">
              <a:off x="5165725" y="6099176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9" name="Rectangle 179"/>
            <p:cNvSpPr>
              <a:spLocks noChangeArrowheads="1"/>
            </p:cNvSpPr>
            <p:nvPr/>
          </p:nvSpPr>
          <p:spPr bwMode="auto">
            <a:xfrm rot="19800000">
              <a:off x="5224463" y="60467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0" name="Rectangle 180"/>
            <p:cNvSpPr>
              <a:spLocks noChangeArrowheads="1"/>
            </p:cNvSpPr>
            <p:nvPr/>
          </p:nvSpPr>
          <p:spPr bwMode="auto">
            <a:xfrm rot="19800000">
              <a:off x="5345113" y="5981701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1" name="Rectangle 181"/>
            <p:cNvSpPr>
              <a:spLocks noChangeArrowheads="1"/>
            </p:cNvSpPr>
            <p:nvPr/>
          </p:nvSpPr>
          <p:spPr bwMode="auto">
            <a:xfrm rot="19800000">
              <a:off x="5454650" y="59055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2" name="Rectangle 182"/>
            <p:cNvSpPr>
              <a:spLocks noChangeArrowheads="1"/>
            </p:cNvSpPr>
            <p:nvPr/>
          </p:nvSpPr>
          <p:spPr bwMode="auto">
            <a:xfrm rot="19800000">
              <a:off x="5603875" y="5848351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3" name="Rectangle 183"/>
            <p:cNvSpPr>
              <a:spLocks noChangeArrowheads="1"/>
            </p:cNvSpPr>
            <p:nvPr/>
          </p:nvSpPr>
          <p:spPr bwMode="auto">
            <a:xfrm rot="19800000">
              <a:off x="5695950" y="5791201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4" name="Rectangle 184"/>
            <p:cNvSpPr>
              <a:spLocks noChangeArrowheads="1"/>
            </p:cNvSpPr>
            <p:nvPr/>
          </p:nvSpPr>
          <p:spPr bwMode="auto">
            <a:xfrm rot="19800000">
              <a:off x="5765800" y="57277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5" name="Rectangle 185"/>
            <p:cNvSpPr>
              <a:spLocks noChangeArrowheads="1"/>
            </p:cNvSpPr>
            <p:nvPr/>
          </p:nvSpPr>
          <p:spPr bwMode="auto">
            <a:xfrm rot="19800000">
              <a:off x="5884863" y="5662613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6" name="Rectangle 186"/>
            <p:cNvSpPr>
              <a:spLocks noChangeArrowheads="1"/>
            </p:cNvSpPr>
            <p:nvPr/>
          </p:nvSpPr>
          <p:spPr bwMode="auto">
            <a:xfrm rot="19800000">
              <a:off x="6003925" y="5614988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7" name="Rectangle 187"/>
            <p:cNvSpPr>
              <a:spLocks noChangeArrowheads="1"/>
            </p:cNvSpPr>
            <p:nvPr/>
          </p:nvSpPr>
          <p:spPr bwMode="auto">
            <a:xfrm rot="19800000">
              <a:off x="6080125" y="5572126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8" name="Rectangle 188"/>
            <p:cNvSpPr>
              <a:spLocks noChangeArrowheads="1"/>
            </p:cNvSpPr>
            <p:nvPr/>
          </p:nvSpPr>
          <p:spPr bwMode="auto">
            <a:xfrm rot="19800000">
              <a:off x="6145213" y="55181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#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9" name="Rectangle 189"/>
            <p:cNvSpPr>
              <a:spLocks noChangeArrowheads="1"/>
            </p:cNvSpPr>
            <p:nvPr/>
          </p:nvSpPr>
          <p:spPr bwMode="auto">
            <a:xfrm rot="19800000">
              <a:off x="6288088" y="5457826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0" name="Rectangle 190"/>
            <p:cNvSpPr>
              <a:spLocks noChangeArrowheads="1"/>
            </p:cNvSpPr>
            <p:nvPr/>
          </p:nvSpPr>
          <p:spPr bwMode="auto">
            <a:xfrm rot="19800000">
              <a:off x="6321425" y="5400676"/>
              <a:ext cx="187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1" name="Rectangle 191"/>
            <p:cNvSpPr>
              <a:spLocks noChangeArrowheads="1"/>
            </p:cNvSpPr>
            <p:nvPr/>
          </p:nvSpPr>
          <p:spPr bwMode="auto">
            <a:xfrm rot="19800000">
              <a:off x="6475413" y="535305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2" name="Rectangle 192"/>
            <p:cNvSpPr>
              <a:spLocks noChangeArrowheads="1"/>
            </p:cNvSpPr>
            <p:nvPr/>
          </p:nvSpPr>
          <p:spPr bwMode="auto">
            <a:xfrm rot="19800000">
              <a:off x="6537325" y="52959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3" name="Rectangle 193"/>
            <p:cNvSpPr>
              <a:spLocks noChangeArrowheads="1"/>
            </p:cNvSpPr>
            <p:nvPr/>
          </p:nvSpPr>
          <p:spPr bwMode="auto">
            <a:xfrm rot="19800000">
              <a:off x="6651625" y="52260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4" name="Rectangle 194"/>
            <p:cNvSpPr>
              <a:spLocks noChangeArrowheads="1"/>
            </p:cNvSpPr>
            <p:nvPr/>
          </p:nvSpPr>
          <p:spPr bwMode="auto">
            <a:xfrm rot="19800000">
              <a:off x="6764338" y="5164138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5" name="Rectangle 195"/>
            <p:cNvSpPr>
              <a:spLocks noChangeArrowheads="1"/>
            </p:cNvSpPr>
            <p:nvPr/>
          </p:nvSpPr>
          <p:spPr bwMode="auto">
            <a:xfrm rot="19800000">
              <a:off x="6257925" y="596265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6" name="Rectangle 196"/>
            <p:cNvSpPr>
              <a:spLocks noChangeArrowheads="1"/>
            </p:cNvSpPr>
            <p:nvPr/>
          </p:nvSpPr>
          <p:spPr bwMode="auto">
            <a:xfrm rot="19800000">
              <a:off x="6303963" y="5891213"/>
              <a:ext cx="2349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7" name="Rectangle 197"/>
            <p:cNvSpPr>
              <a:spLocks noChangeArrowheads="1"/>
            </p:cNvSpPr>
            <p:nvPr/>
          </p:nvSpPr>
          <p:spPr bwMode="auto">
            <a:xfrm rot="19800000">
              <a:off x="6491288" y="5808663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8" name="Rectangle 198"/>
            <p:cNvSpPr>
              <a:spLocks noChangeArrowheads="1"/>
            </p:cNvSpPr>
            <p:nvPr/>
          </p:nvSpPr>
          <p:spPr bwMode="auto">
            <a:xfrm rot="19800000">
              <a:off x="6638925" y="5746751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9" name="Rectangle 199"/>
            <p:cNvSpPr>
              <a:spLocks noChangeArrowheads="1"/>
            </p:cNvSpPr>
            <p:nvPr/>
          </p:nvSpPr>
          <p:spPr bwMode="auto">
            <a:xfrm rot="19800000">
              <a:off x="6719888" y="56784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0" name="Rectangle 200"/>
            <p:cNvSpPr>
              <a:spLocks noChangeArrowheads="1"/>
            </p:cNvSpPr>
            <p:nvPr/>
          </p:nvSpPr>
          <p:spPr bwMode="auto">
            <a:xfrm rot="19800000">
              <a:off x="6835775" y="56022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1" name="Rectangle 201"/>
            <p:cNvSpPr>
              <a:spLocks noChangeArrowheads="1"/>
            </p:cNvSpPr>
            <p:nvPr/>
          </p:nvSpPr>
          <p:spPr bwMode="auto">
            <a:xfrm rot="19800000">
              <a:off x="6962775" y="5534026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2" name="Rectangle 202"/>
            <p:cNvSpPr>
              <a:spLocks noChangeArrowheads="1"/>
            </p:cNvSpPr>
            <p:nvPr/>
          </p:nvSpPr>
          <p:spPr bwMode="auto">
            <a:xfrm rot="19800000">
              <a:off x="7099300" y="5472113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3" name="Rectangle 203"/>
            <p:cNvSpPr>
              <a:spLocks noChangeArrowheads="1"/>
            </p:cNvSpPr>
            <p:nvPr/>
          </p:nvSpPr>
          <p:spPr bwMode="auto">
            <a:xfrm rot="19800000">
              <a:off x="7185025" y="5435601"/>
              <a:ext cx="77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4" name="Rectangle 204"/>
            <p:cNvSpPr>
              <a:spLocks noChangeArrowheads="1"/>
            </p:cNvSpPr>
            <p:nvPr/>
          </p:nvSpPr>
          <p:spPr bwMode="auto">
            <a:xfrm rot="19800000">
              <a:off x="7246938" y="5367338"/>
              <a:ext cx="1730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5" name="Rectangle 205"/>
            <p:cNvSpPr>
              <a:spLocks noChangeArrowheads="1"/>
            </p:cNvSpPr>
            <p:nvPr/>
          </p:nvSpPr>
          <p:spPr bwMode="auto">
            <a:xfrm rot="19800000">
              <a:off x="7388225" y="529590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u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6" name="Rectangle 206"/>
            <p:cNvSpPr>
              <a:spLocks noChangeArrowheads="1"/>
            </p:cNvSpPr>
            <p:nvPr/>
          </p:nvSpPr>
          <p:spPr bwMode="auto">
            <a:xfrm rot="19800000">
              <a:off x="7524750" y="5232401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7" name="Rectangle 207"/>
            <p:cNvSpPr>
              <a:spLocks noChangeArrowheads="1"/>
            </p:cNvSpPr>
            <p:nvPr/>
          </p:nvSpPr>
          <p:spPr bwMode="auto">
            <a:xfrm rot="19800000">
              <a:off x="7594600" y="517048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8" name="Rectangle 208"/>
            <p:cNvSpPr>
              <a:spLocks noChangeArrowheads="1"/>
            </p:cNvSpPr>
            <p:nvPr/>
          </p:nvSpPr>
          <p:spPr bwMode="auto">
            <a:xfrm rot="19800000">
              <a:off x="7729538" y="5583238"/>
              <a:ext cx="1730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9" name="Rectangle 209"/>
            <p:cNvSpPr>
              <a:spLocks noChangeArrowheads="1"/>
            </p:cNvSpPr>
            <p:nvPr/>
          </p:nvSpPr>
          <p:spPr bwMode="auto">
            <a:xfrm rot="19800000">
              <a:off x="7893050" y="5518151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0" name="Rectangle 210"/>
            <p:cNvSpPr>
              <a:spLocks noChangeArrowheads="1"/>
            </p:cNvSpPr>
            <p:nvPr/>
          </p:nvSpPr>
          <p:spPr bwMode="auto">
            <a:xfrm rot="19800000">
              <a:off x="7962900" y="5454651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1" name="Rectangle 211"/>
            <p:cNvSpPr>
              <a:spLocks noChangeArrowheads="1"/>
            </p:cNvSpPr>
            <p:nvPr/>
          </p:nvSpPr>
          <p:spPr bwMode="auto">
            <a:xfrm rot="19800000">
              <a:off x="8075613" y="5367338"/>
              <a:ext cx="2349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2" name="Rectangle 212"/>
            <p:cNvSpPr>
              <a:spLocks noChangeArrowheads="1"/>
            </p:cNvSpPr>
            <p:nvPr/>
          </p:nvSpPr>
          <p:spPr bwMode="auto">
            <a:xfrm rot="19800000">
              <a:off x="8274050" y="5278438"/>
              <a:ext cx="1571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3" name="Rectangle 213"/>
            <p:cNvSpPr>
              <a:spLocks noChangeArrowheads="1"/>
            </p:cNvSpPr>
            <p:nvPr/>
          </p:nvSpPr>
          <p:spPr bwMode="auto">
            <a:xfrm rot="19800000">
              <a:off x="8423275" y="5210176"/>
              <a:ext cx="95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4" name="Rectangle 214"/>
            <p:cNvSpPr>
              <a:spLocks noChangeArrowheads="1"/>
            </p:cNvSpPr>
            <p:nvPr/>
          </p:nvSpPr>
          <p:spPr bwMode="auto">
            <a:xfrm rot="19800000">
              <a:off x="8491538" y="5153026"/>
              <a:ext cx="141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5" name="Freeform 215"/>
            <p:cNvSpPr>
              <a:spLocks noEditPoints="1"/>
            </p:cNvSpPr>
            <p:nvPr/>
          </p:nvSpPr>
          <p:spPr bwMode="auto">
            <a:xfrm>
              <a:off x="1270000" y="5027613"/>
              <a:ext cx="7743825" cy="61913"/>
            </a:xfrm>
            <a:custGeom>
              <a:avLst/>
              <a:gdLst>
                <a:gd name="T0" fmla="*/ 0 w 4878"/>
                <a:gd name="T1" fmla="*/ 0 h 39"/>
                <a:gd name="T2" fmla="*/ 4878 w 4878"/>
                <a:gd name="T3" fmla="*/ 0 h 39"/>
                <a:gd name="T4" fmla="*/ 272 w 4878"/>
                <a:gd name="T5" fmla="*/ 39 h 39"/>
                <a:gd name="T6" fmla="*/ 272 w 4878"/>
                <a:gd name="T7" fmla="*/ 0 h 39"/>
                <a:gd name="T8" fmla="*/ 812 w 4878"/>
                <a:gd name="T9" fmla="*/ 39 h 39"/>
                <a:gd name="T10" fmla="*/ 812 w 4878"/>
                <a:gd name="T11" fmla="*/ 0 h 39"/>
                <a:gd name="T12" fmla="*/ 1352 w 4878"/>
                <a:gd name="T13" fmla="*/ 39 h 39"/>
                <a:gd name="T14" fmla="*/ 1352 w 4878"/>
                <a:gd name="T15" fmla="*/ 0 h 39"/>
                <a:gd name="T16" fmla="*/ 1891 w 4878"/>
                <a:gd name="T17" fmla="*/ 39 h 39"/>
                <a:gd name="T18" fmla="*/ 1891 w 4878"/>
                <a:gd name="T19" fmla="*/ 0 h 39"/>
                <a:gd name="T20" fmla="*/ 2430 w 4878"/>
                <a:gd name="T21" fmla="*/ 39 h 39"/>
                <a:gd name="T22" fmla="*/ 2430 w 4878"/>
                <a:gd name="T23" fmla="*/ 0 h 39"/>
                <a:gd name="T24" fmla="*/ 2971 w 4878"/>
                <a:gd name="T25" fmla="*/ 39 h 39"/>
                <a:gd name="T26" fmla="*/ 2971 w 4878"/>
                <a:gd name="T27" fmla="*/ 0 h 39"/>
                <a:gd name="T28" fmla="*/ 3510 w 4878"/>
                <a:gd name="T29" fmla="*/ 39 h 39"/>
                <a:gd name="T30" fmla="*/ 3510 w 4878"/>
                <a:gd name="T31" fmla="*/ 0 h 39"/>
                <a:gd name="T32" fmla="*/ 4050 w 4878"/>
                <a:gd name="T33" fmla="*/ 39 h 39"/>
                <a:gd name="T34" fmla="*/ 4050 w 4878"/>
                <a:gd name="T35" fmla="*/ 0 h 39"/>
                <a:gd name="T36" fmla="*/ 4590 w 4878"/>
                <a:gd name="T37" fmla="*/ 39 h 39"/>
                <a:gd name="T38" fmla="*/ 4590 w 4878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78" h="39">
                  <a:moveTo>
                    <a:pt x="0" y="0"/>
                  </a:moveTo>
                  <a:lnTo>
                    <a:pt x="4878" y="0"/>
                  </a:lnTo>
                  <a:moveTo>
                    <a:pt x="272" y="39"/>
                  </a:moveTo>
                  <a:lnTo>
                    <a:pt x="272" y="0"/>
                  </a:lnTo>
                  <a:moveTo>
                    <a:pt x="812" y="39"/>
                  </a:moveTo>
                  <a:lnTo>
                    <a:pt x="812" y="0"/>
                  </a:lnTo>
                  <a:moveTo>
                    <a:pt x="1352" y="39"/>
                  </a:moveTo>
                  <a:lnTo>
                    <a:pt x="1352" y="0"/>
                  </a:lnTo>
                  <a:moveTo>
                    <a:pt x="1891" y="39"/>
                  </a:moveTo>
                  <a:lnTo>
                    <a:pt x="1891" y="0"/>
                  </a:lnTo>
                  <a:moveTo>
                    <a:pt x="2430" y="39"/>
                  </a:moveTo>
                  <a:lnTo>
                    <a:pt x="2430" y="0"/>
                  </a:lnTo>
                  <a:moveTo>
                    <a:pt x="2971" y="39"/>
                  </a:moveTo>
                  <a:lnTo>
                    <a:pt x="2971" y="0"/>
                  </a:lnTo>
                  <a:moveTo>
                    <a:pt x="3510" y="39"/>
                  </a:moveTo>
                  <a:lnTo>
                    <a:pt x="3510" y="0"/>
                  </a:lnTo>
                  <a:moveTo>
                    <a:pt x="4050" y="39"/>
                  </a:moveTo>
                  <a:lnTo>
                    <a:pt x="4050" y="0"/>
                  </a:lnTo>
                  <a:moveTo>
                    <a:pt x="4590" y="39"/>
                  </a:moveTo>
                  <a:lnTo>
                    <a:pt x="4590" y="0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6" name="Rectangle 216"/>
            <p:cNvSpPr>
              <a:spLocks noChangeArrowheads="1"/>
            </p:cNvSpPr>
            <p:nvPr/>
          </p:nvSpPr>
          <p:spPr bwMode="auto">
            <a:xfrm>
              <a:off x="1035050" y="4810126"/>
              <a:ext cx="1714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7" name="Rectangle 217"/>
            <p:cNvSpPr>
              <a:spLocks noChangeArrowheads="1"/>
            </p:cNvSpPr>
            <p:nvPr/>
          </p:nvSpPr>
          <p:spPr bwMode="auto">
            <a:xfrm>
              <a:off x="873125" y="3989388"/>
              <a:ext cx="342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8" name="Rectangle 218"/>
            <p:cNvSpPr>
              <a:spLocks noChangeArrowheads="1"/>
            </p:cNvSpPr>
            <p:nvPr/>
          </p:nvSpPr>
          <p:spPr bwMode="auto">
            <a:xfrm>
              <a:off x="873125" y="3168651"/>
              <a:ext cx="342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9" name="Rectangle 219"/>
            <p:cNvSpPr>
              <a:spLocks noChangeArrowheads="1"/>
            </p:cNvSpPr>
            <p:nvPr/>
          </p:nvSpPr>
          <p:spPr bwMode="auto">
            <a:xfrm>
              <a:off x="873125" y="2347913"/>
              <a:ext cx="342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0" name="Rectangle 220"/>
            <p:cNvSpPr>
              <a:spLocks noChangeArrowheads="1"/>
            </p:cNvSpPr>
            <p:nvPr/>
          </p:nvSpPr>
          <p:spPr bwMode="auto">
            <a:xfrm>
              <a:off x="873125" y="1527176"/>
              <a:ext cx="342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1" name="Freeform 221"/>
            <p:cNvSpPr>
              <a:spLocks noEditPoints="1"/>
            </p:cNvSpPr>
            <p:nvPr/>
          </p:nvSpPr>
          <p:spPr bwMode="auto">
            <a:xfrm>
              <a:off x="1211263" y="1738313"/>
              <a:ext cx="63500" cy="3294063"/>
            </a:xfrm>
            <a:custGeom>
              <a:avLst/>
              <a:gdLst>
                <a:gd name="T0" fmla="*/ 40 w 40"/>
                <a:gd name="T1" fmla="*/ 2075 h 2075"/>
                <a:gd name="T2" fmla="*/ 40 w 40"/>
                <a:gd name="T3" fmla="*/ 0 h 2075"/>
                <a:gd name="T4" fmla="*/ 40 w 40"/>
                <a:gd name="T5" fmla="*/ 2072 h 2075"/>
                <a:gd name="T6" fmla="*/ 0 w 40"/>
                <a:gd name="T7" fmla="*/ 2072 h 2075"/>
                <a:gd name="T8" fmla="*/ 40 w 40"/>
                <a:gd name="T9" fmla="*/ 1555 h 2075"/>
                <a:gd name="T10" fmla="*/ 0 w 40"/>
                <a:gd name="T11" fmla="*/ 1555 h 2075"/>
                <a:gd name="T12" fmla="*/ 40 w 40"/>
                <a:gd name="T13" fmla="*/ 1038 h 2075"/>
                <a:gd name="T14" fmla="*/ 0 w 40"/>
                <a:gd name="T15" fmla="*/ 1038 h 2075"/>
                <a:gd name="T16" fmla="*/ 40 w 40"/>
                <a:gd name="T17" fmla="*/ 521 h 2075"/>
                <a:gd name="T18" fmla="*/ 0 w 40"/>
                <a:gd name="T19" fmla="*/ 521 h 2075"/>
                <a:gd name="T20" fmla="*/ 40 w 40"/>
                <a:gd name="T21" fmla="*/ 4 h 2075"/>
                <a:gd name="T22" fmla="*/ 0 w 40"/>
                <a:gd name="T23" fmla="*/ 4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075">
                  <a:moveTo>
                    <a:pt x="40" y="2075"/>
                  </a:moveTo>
                  <a:lnTo>
                    <a:pt x="40" y="0"/>
                  </a:lnTo>
                  <a:moveTo>
                    <a:pt x="40" y="2072"/>
                  </a:moveTo>
                  <a:lnTo>
                    <a:pt x="0" y="2072"/>
                  </a:lnTo>
                  <a:moveTo>
                    <a:pt x="40" y="1555"/>
                  </a:moveTo>
                  <a:lnTo>
                    <a:pt x="0" y="1555"/>
                  </a:lnTo>
                  <a:moveTo>
                    <a:pt x="40" y="1038"/>
                  </a:moveTo>
                  <a:lnTo>
                    <a:pt x="0" y="1038"/>
                  </a:lnTo>
                  <a:moveTo>
                    <a:pt x="40" y="521"/>
                  </a:moveTo>
                  <a:lnTo>
                    <a:pt x="0" y="521"/>
                  </a:lnTo>
                  <a:moveTo>
                    <a:pt x="40" y="4"/>
                  </a:moveTo>
                  <a:lnTo>
                    <a:pt x="0" y="4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7964" y="1747838"/>
              <a:ext cx="401638" cy="2925763"/>
              <a:chOff x="511969" y="1747838"/>
              <a:chExt cx="401638" cy="2925763"/>
            </a:xfrm>
          </p:grpSpPr>
          <p:sp>
            <p:nvSpPr>
              <p:cNvPr id="162" name="Rectangle 222"/>
              <p:cNvSpPr>
                <a:spLocks noChangeArrowheads="1"/>
              </p:cNvSpPr>
              <p:nvPr/>
            </p:nvSpPr>
            <p:spPr bwMode="auto">
              <a:xfrm rot="16200000">
                <a:off x="601662" y="4362451"/>
                <a:ext cx="2222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P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3" name="Rectangle 223"/>
              <p:cNvSpPr>
                <a:spLocks noChangeArrowheads="1"/>
              </p:cNvSpPr>
              <p:nvPr/>
            </p:nvSpPr>
            <p:spPr bwMode="auto">
              <a:xfrm rot="16200000">
                <a:off x="619125" y="4197351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e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4" name="Rectangle 224"/>
              <p:cNvSpPr>
                <a:spLocks noChangeArrowheads="1"/>
              </p:cNvSpPr>
              <p:nvPr/>
            </p:nvSpPr>
            <p:spPr bwMode="auto">
              <a:xfrm rot="16200000">
                <a:off x="657225" y="4041776"/>
                <a:ext cx="1111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r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" name="Rectangle 225"/>
              <p:cNvSpPr>
                <a:spLocks noChangeArrowheads="1"/>
              </p:cNvSpPr>
              <p:nvPr/>
            </p:nvSpPr>
            <p:spPr bwMode="auto">
              <a:xfrm rot="16200000">
                <a:off x="628650" y="3905251"/>
                <a:ext cx="1666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6" name="Rectangle 226"/>
              <p:cNvSpPr>
                <a:spLocks noChangeArrowheads="1"/>
              </p:cNvSpPr>
              <p:nvPr/>
            </p:nvSpPr>
            <p:spPr bwMode="auto">
              <a:xfrm rot="16200000">
                <a:off x="619125" y="3741738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e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7" name="Rectangle 227"/>
              <p:cNvSpPr>
                <a:spLocks noChangeArrowheads="1"/>
              </p:cNvSpPr>
              <p:nvPr/>
            </p:nvSpPr>
            <p:spPr bwMode="auto">
              <a:xfrm rot="16200000">
                <a:off x="619125" y="3581401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n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8" name="Rectangle 228"/>
              <p:cNvSpPr>
                <a:spLocks noChangeArrowheads="1"/>
              </p:cNvSpPr>
              <p:nvPr/>
            </p:nvSpPr>
            <p:spPr bwMode="auto">
              <a:xfrm rot="16200000">
                <a:off x="665162" y="3432176"/>
                <a:ext cx="936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t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9" name="Rectangle 229"/>
              <p:cNvSpPr>
                <a:spLocks noChangeArrowheads="1"/>
              </p:cNvSpPr>
              <p:nvPr/>
            </p:nvSpPr>
            <p:spPr bwMode="auto">
              <a:xfrm rot="16200000">
                <a:off x="665162" y="3330576"/>
                <a:ext cx="936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0" name="Rectangle 230"/>
              <p:cNvSpPr>
                <a:spLocks noChangeArrowheads="1"/>
              </p:cNvSpPr>
              <p:nvPr/>
            </p:nvSpPr>
            <p:spPr bwMode="auto">
              <a:xfrm rot="16200000">
                <a:off x="619125" y="3192463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o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1" name="Rectangle 231"/>
              <p:cNvSpPr>
                <a:spLocks noChangeArrowheads="1"/>
              </p:cNvSpPr>
              <p:nvPr/>
            </p:nvSpPr>
            <p:spPr bwMode="auto">
              <a:xfrm rot="16200000">
                <a:off x="666750" y="3051176"/>
                <a:ext cx="936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f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2" name="Rectangle 232"/>
              <p:cNvSpPr>
                <a:spLocks noChangeArrowheads="1"/>
              </p:cNvSpPr>
              <p:nvPr/>
            </p:nvSpPr>
            <p:spPr bwMode="auto">
              <a:xfrm rot="16200000">
                <a:off x="665162" y="2954338"/>
                <a:ext cx="936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3" name="Rectangle 233"/>
              <p:cNvSpPr>
                <a:spLocks noChangeArrowheads="1"/>
              </p:cNvSpPr>
              <p:nvPr/>
            </p:nvSpPr>
            <p:spPr bwMode="auto">
              <a:xfrm rot="16200000">
                <a:off x="592137" y="2787651"/>
                <a:ext cx="2397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4" name="Rectangle 234"/>
              <p:cNvSpPr>
                <a:spLocks noChangeArrowheads="1"/>
              </p:cNvSpPr>
              <p:nvPr/>
            </p:nvSpPr>
            <p:spPr bwMode="auto">
              <a:xfrm rot="16200000">
                <a:off x="619125" y="2600326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a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5" name="Rectangle 235"/>
              <p:cNvSpPr>
                <a:spLocks noChangeArrowheads="1"/>
              </p:cNvSpPr>
              <p:nvPr/>
            </p:nvSpPr>
            <p:spPr bwMode="auto">
              <a:xfrm rot="16200000">
                <a:off x="628650" y="2457451"/>
                <a:ext cx="1666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6" name="Rectangle 236"/>
              <p:cNvSpPr>
                <a:spLocks noChangeArrowheads="1"/>
              </p:cNvSpPr>
              <p:nvPr/>
            </p:nvSpPr>
            <p:spPr bwMode="auto">
              <a:xfrm rot="16200000">
                <a:off x="619125" y="2305051"/>
                <a:ext cx="1857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e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7" name="Rectangle 237"/>
              <p:cNvSpPr>
                <a:spLocks noChangeArrowheads="1"/>
              </p:cNvSpPr>
              <p:nvPr/>
            </p:nvSpPr>
            <p:spPr bwMode="auto">
              <a:xfrm rot="16200000">
                <a:off x="628650" y="2160588"/>
                <a:ext cx="16668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8" name="Rectangle 238"/>
              <p:cNvSpPr>
                <a:spLocks noChangeArrowheads="1"/>
              </p:cNvSpPr>
              <p:nvPr/>
            </p:nvSpPr>
            <p:spPr bwMode="auto">
              <a:xfrm rot="16200000">
                <a:off x="665162" y="2041526"/>
                <a:ext cx="936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9" name="Rectangle 239"/>
              <p:cNvSpPr>
                <a:spLocks noChangeArrowheads="1"/>
              </p:cNvSpPr>
              <p:nvPr/>
            </p:nvSpPr>
            <p:spPr bwMode="auto">
              <a:xfrm rot="16200000">
                <a:off x="657225" y="1946276"/>
                <a:ext cx="1111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(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0" name="Rectangle 240"/>
              <p:cNvSpPr>
                <a:spLocks noChangeArrowheads="1"/>
              </p:cNvSpPr>
              <p:nvPr/>
            </p:nvSpPr>
            <p:spPr bwMode="auto">
              <a:xfrm rot="16200000">
                <a:off x="565150" y="1768476"/>
                <a:ext cx="2968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%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1" name="Rectangle 241"/>
              <p:cNvSpPr>
                <a:spLocks noChangeArrowheads="1"/>
              </p:cNvSpPr>
              <p:nvPr/>
            </p:nvSpPr>
            <p:spPr bwMode="auto">
              <a:xfrm rot="16200000">
                <a:off x="657225" y="1603376"/>
                <a:ext cx="1111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</a:rPr>
                  <a:t>)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182" name="Freeform 242"/>
            <p:cNvSpPr>
              <a:spLocks noEditPoints="1"/>
            </p:cNvSpPr>
            <p:nvPr/>
          </p:nvSpPr>
          <p:spPr bwMode="auto">
            <a:xfrm>
              <a:off x="6380163" y="5314951"/>
              <a:ext cx="1635125" cy="1008063"/>
            </a:xfrm>
            <a:custGeom>
              <a:avLst/>
              <a:gdLst>
                <a:gd name="T0" fmla="*/ 2221 w 2274"/>
                <a:gd name="T1" fmla="*/ 59 h 1414"/>
                <a:gd name="T2" fmla="*/ 2205 w 2274"/>
                <a:gd name="T3" fmla="*/ 32 h 1414"/>
                <a:gd name="T4" fmla="*/ 2274 w 2274"/>
                <a:gd name="T5" fmla="*/ 26 h 1414"/>
                <a:gd name="T6" fmla="*/ 2091 w 2274"/>
                <a:gd name="T7" fmla="*/ 139 h 1414"/>
                <a:gd name="T8" fmla="*/ 2074 w 2274"/>
                <a:gd name="T9" fmla="*/ 113 h 1414"/>
                <a:gd name="T10" fmla="*/ 2148 w 2274"/>
                <a:gd name="T11" fmla="*/ 86 h 1414"/>
                <a:gd name="T12" fmla="*/ 2012 w 2274"/>
                <a:gd name="T13" fmla="*/ 187 h 1414"/>
                <a:gd name="T14" fmla="*/ 1939 w 2274"/>
                <a:gd name="T15" fmla="*/ 214 h 1414"/>
                <a:gd name="T16" fmla="*/ 1996 w 2274"/>
                <a:gd name="T17" fmla="*/ 161 h 1414"/>
                <a:gd name="T18" fmla="*/ 2012 w 2274"/>
                <a:gd name="T19" fmla="*/ 187 h 1414"/>
                <a:gd name="T20" fmla="*/ 1829 w 2274"/>
                <a:gd name="T21" fmla="*/ 300 h 1414"/>
                <a:gd name="T22" fmla="*/ 1813 w 2274"/>
                <a:gd name="T23" fmla="*/ 274 h 1414"/>
                <a:gd name="T24" fmla="*/ 1886 w 2274"/>
                <a:gd name="T25" fmla="*/ 247 h 1414"/>
                <a:gd name="T26" fmla="*/ 1750 w 2274"/>
                <a:gd name="T27" fmla="*/ 348 h 1414"/>
                <a:gd name="T28" fmla="*/ 1677 w 2274"/>
                <a:gd name="T29" fmla="*/ 375 h 1414"/>
                <a:gd name="T30" fmla="*/ 1734 w 2274"/>
                <a:gd name="T31" fmla="*/ 322 h 1414"/>
                <a:gd name="T32" fmla="*/ 1750 w 2274"/>
                <a:gd name="T33" fmla="*/ 348 h 1414"/>
                <a:gd name="T34" fmla="*/ 1567 w 2274"/>
                <a:gd name="T35" fmla="*/ 461 h 1414"/>
                <a:gd name="T36" fmla="*/ 1551 w 2274"/>
                <a:gd name="T37" fmla="*/ 435 h 1414"/>
                <a:gd name="T38" fmla="*/ 1624 w 2274"/>
                <a:gd name="T39" fmla="*/ 407 h 1414"/>
                <a:gd name="T40" fmla="*/ 1489 w 2274"/>
                <a:gd name="T41" fmla="*/ 509 h 1414"/>
                <a:gd name="T42" fmla="*/ 1415 w 2274"/>
                <a:gd name="T43" fmla="*/ 536 h 1414"/>
                <a:gd name="T44" fmla="*/ 1473 w 2274"/>
                <a:gd name="T45" fmla="*/ 483 h 1414"/>
                <a:gd name="T46" fmla="*/ 1489 w 2274"/>
                <a:gd name="T47" fmla="*/ 509 h 1414"/>
                <a:gd name="T48" fmla="*/ 1305 w 2274"/>
                <a:gd name="T49" fmla="*/ 622 h 1414"/>
                <a:gd name="T50" fmla="*/ 1289 w 2274"/>
                <a:gd name="T51" fmla="*/ 595 h 1414"/>
                <a:gd name="T52" fmla="*/ 1363 w 2274"/>
                <a:gd name="T53" fmla="*/ 568 h 1414"/>
                <a:gd name="T54" fmla="*/ 1227 w 2274"/>
                <a:gd name="T55" fmla="*/ 670 h 1414"/>
                <a:gd name="T56" fmla="*/ 1153 w 2274"/>
                <a:gd name="T57" fmla="*/ 697 h 1414"/>
                <a:gd name="T58" fmla="*/ 1211 w 2274"/>
                <a:gd name="T59" fmla="*/ 644 h 1414"/>
                <a:gd name="T60" fmla="*/ 1227 w 2274"/>
                <a:gd name="T61" fmla="*/ 670 h 1414"/>
                <a:gd name="T62" fmla="*/ 1044 w 2274"/>
                <a:gd name="T63" fmla="*/ 782 h 1414"/>
                <a:gd name="T64" fmla="*/ 1028 w 2274"/>
                <a:gd name="T65" fmla="*/ 756 h 1414"/>
                <a:gd name="T66" fmla="*/ 1101 w 2274"/>
                <a:gd name="T67" fmla="*/ 729 h 1414"/>
                <a:gd name="T68" fmla="*/ 965 w 2274"/>
                <a:gd name="T69" fmla="*/ 831 h 1414"/>
                <a:gd name="T70" fmla="*/ 892 w 2274"/>
                <a:gd name="T71" fmla="*/ 858 h 1414"/>
                <a:gd name="T72" fmla="*/ 949 w 2274"/>
                <a:gd name="T73" fmla="*/ 804 h 1414"/>
                <a:gd name="T74" fmla="*/ 965 w 2274"/>
                <a:gd name="T75" fmla="*/ 831 h 1414"/>
                <a:gd name="T76" fmla="*/ 782 w 2274"/>
                <a:gd name="T77" fmla="*/ 943 h 1414"/>
                <a:gd name="T78" fmla="*/ 766 w 2274"/>
                <a:gd name="T79" fmla="*/ 917 h 1414"/>
                <a:gd name="T80" fmla="*/ 839 w 2274"/>
                <a:gd name="T81" fmla="*/ 890 h 1414"/>
                <a:gd name="T82" fmla="*/ 703 w 2274"/>
                <a:gd name="T83" fmla="*/ 991 h 1414"/>
                <a:gd name="T84" fmla="*/ 630 w 2274"/>
                <a:gd name="T85" fmla="*/ 1019 h 1414"/>
                <a:gd name="T86" fmla="*/ 687 w 2274"/>
                <a:gd name="T87" fmla="*/ 965 h 1414"/>
                <a:gd name="T88" fmla="*/ 703 w 2274"/>
                <a:gd name="T89" fmla="*/ 991 h 1414"/>
                <a:gd name="T90" fmla="*/ 520 w 2274"/>
                <a:gd name="T91" fmla="*/ 1104 h 1414"/>
                <a:gd name="T92" fmla="*/ 504 w 2274"/>
                <a:gd name="T93" fmla="*/ 1078 h 1414"/>
                <a:gd name="T94" fmla="*/ 578 w 2274"/>
                <a:gd name="T95" fmla="*/ 1051 h 1414"/>
                <a:gd name="T96" fmla="*/ 442 w 2274"/>
                <a:gd name="T97" fmla="*/ 1152 h 1414"/>
                <a:gd name="T98" fmla="*/ 368 w 2274"/>
                <a:gd name="T99" fmla="*/ 1179 h 1414"/>
                <a:gd name="T100" fmla="*/ 426 w 2274"/>
                <a:gd name="T101" fmla="*/ 1126 h 1414"/>
                <a:gd name="T102" fmla="*/ 442 w 2274"/>
                <a:gd name="T103" fmla="*/ 1152 h 1414"/>
                <a:gd name="T104" fmla="*/ 258 w 2274"/>
                <a:gd name="T105" fmla="*/ 1265 h 1414"/>
                <a:gd name="T106" fmla="*/ 242 w 2274"/>
                <a:gd name="T107" fmla="*/ 1239 h 1414"/>
                <a:gd name="T108" fmla="*/ 316 w 2274"/>
                <a:gd name="T109" fmla="*/ 1212 h 1414"/>
                <a:gd name="T110" fmla="*/ 180 w 2274"/>
                <a:gd name="T111" fmla="*/ 1313 h 1414"/>
                <a:gd name="T112" fmla="*/ 106 w 2274"/>
                <a:gd name="T113" fmla="*/ 1340 h 1414"/>
                <a:gd name="T114" fmla="*/ 164 w 2274"/>
                <a:gd name="T115" fmla="*/ 1287 h 1414"/>
                <a:gd name="T116" fmla="*/ 180 w 2274"/>
                <a:gd name="T117" fmla="*/ 1313 h 1414"/>
                <a:gd name="T118" fmla="*/ 16 w 2274"/>
                <a:gd name="T119" fmla="*/ 1414 h 1414"/>
                <a:gd name="T120" fmla="*/ 33 w 2274"/>
                <a:gd name="T121" fmla="*/ 1367 h 1414"/>
                <a:gd name="T122" fmla="*/ 49 w 2274"/>
                <a:gd name="T123" fmla="*/ 1394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4" h="1414">
                  <a:moveTo>
                    <a:pt x="2274" y="26"/>
                  </a:moveTo>
                  <a:lnTo>
                    <a:pt x="2221" y="59"/>
                  </a:lnTo>
                  <a:cubicBezTo>
                    <a:pt x="2214" y="63"/>
                    <a:pt x="2205" y="61"/>
                    <a:pt x="2200" y="54"/>
                  </a:cubicBezTo>
                  <a:cubicBezTo>
                    <a:pt x="2196" y="46"/>
                    <a:pt x="2198" y="37"/>
                    <a:pt x="2205" y="32"/>
                  </a:cubicBezTo>
                  <a:lnTo>
                    <a:pt x="2258" y="0"/>
                  </a:lnTo>
                  <a:lnTo>
                    <a:pt x="2274" y="26"/>
                  </a:lnTo>
                  <a:close/>
                  <a:moveTo>
                    <a:pt x="2143" y="107"/>
                  </a:moveTo>
                  <a:lnTo>
                    <a:pt x="2091" y="139"/>
                  </a:lnTo>
                  <a:cubicBezTo>
                    <a:pt x="2083" y="143"/>
                    <a:pt x="2074" y="141"/>
                    <a:pt x="2069" y="134"/>
                  </a:cubicBezTo>
                  <a:cubicBezTo>
                    <a:pt x="2065" y="127"/>
                    <a:pt x="2067" y="117"/>
                    <a:pt x="2074" y="113"/>
                  </a:cubicBezTo>
                  <a:lnTo>
                    <a:pt x="2127" y="81"/>
                  </a:lnTo>
                  <a:cubicBezTo>
                    <a:pt x="2134" y="76"/>
                    <a:pt x="2144" y="79"/>
                    <a:pt x="2148" y="86"/>
                  </a:cubicBezTo>
                  <a:cubicBezTo>
                    <a:pt x="2152" y="93"/>
                    <a:pt x="2150" y="102"/>
                    <a:pt x="2143" y="107"/>
                  </a:cubicBezTo>
                  <a:close/>
                  <a:moveTo>
                    <a:pt x="2012" y="187"/>
                  </a:moveTo>
                  <a:lnTo>
                    <a:pt x="1960" y="219"/>
                  </a:lnTo>
                  <a:cubicBezTo>
                    <a:pt x="1952" y="224"/>
                    <a:pt x="1943" y="222"/>
                    <a:pt x="1939" y="214"/>
                  </a:cubicBezTo>
                  <a:cubicBezTo>
                    <a:pt x="1934" y="207"/>
                    <a:pt x="1936" y="198"/>
                    <a:pt x="1944" y="193"/>
                  </a:cubicBezTo>
                  <a:lnTo>
                    <a:pt x="1996" y="161"/>
                  </a:lnTo>
                  <a:cubicBezTo>
                    <a:pt x="2003" y="157"/>
                    <a:pt x="2013" y="159"/>
                    <a:pt x="2017" y="166"/>
                  </a:cubicBezTo>
                  <a:cubicBezTo>
                    <a:pt x="2022" y="173"/>
                    <a:pt x="2019" y="183"/>
                    <a:pt x="2012" y="187"/>
                  </a:cubicBezTo>
                  <a:close/>
                  <a:moveTo>
                    <a:pt x="1881" y="268"/>
                  </a:moveTo>
                  <a:lnTo>
                    <a:pt x="1829" y="300"/>
                  </a:lnTo>
                  <a:cubicBezTo>
                    <a:pt x="1822" y="304"/>
                    <a:pt x="1812" y="302"/>
                    <a:pt x="1808" y="295"/>
                  </a:cubicBezTo>
                  <a:cubicBezTo>
                    <a:pt x="1803" y="288"/>
                    <a:pt x="1806" y="278"/>
                    <a:pt x="1813" y="274"/>
                  </a:cubicBezTo>
                  <a:lnTo>
                    <a:pt x="1865" y="242"/>
                  </a:lnTo>
                  <a:cubicBezTo>
                    <a:pt x="1872" y="237"/>
                    <a:pt x="1882" y="239"/>
                    <a:pt x="1886" y="247"/>
                  </a:cubicBezTo>
                  <a:cubicBezTo>
                    <a:pt x="1891" y="254"/>
                    <a:pt x="1888" y="263"/>
                    <a:pt x="1881" y="268"/>
                  </a:cubicBezTo>
                  <a:close/>
                  <a:moveTo>
                    <a:pt x="1750" y="348"/>
                  </a:moveTo>
                  <a:lnTo>
                    <a:pt x="1698" y="380"/>
                  </a:lnTo>
                  <a:cubicBezTo>
                    <a:pt x="1691" y="385"/>
                    <a:pt x="1681" y="382"/>
                    <a:pt x="1677" y="375"/>
                  </a:cubicBezTo>
                  <a:cubicBezTo>
                    <a:pt x="1672" y="368"/>
                    <a:pt x="1675" y="359"/>
                    <a:pt x="1682" y="354"/>
                  </a:cubicBezTo>
                  <a:lnTo>
                    <a:pt x="1734" y="322"/>
                  </a:lnTo>
                  <a:cubicBezTo>
                    <a:pt x="1741" y="318"/>
                    <a:pt x="1751" y="320"/>
                    <a:pt x="1755" y="327"/>
                  </a:cubicBezTo>
                  <a:cubicBezTo>
                    <a:pt x="1760" y="334"/>
                    <a:pt x="1758" y="344"/>
                    <a:pt x="1750" y="348"/>
                  </a:cubicBezTo>
                  <a:close/>
                  <a:moveTo>
                    <a:pt x="1619" y="429"/>
                  </a:moveTo>
                  <a:lnTo>
                    <a:pt x="1567" y="461"/>
                  </a:lnTo>
                  <a:cubicBezTo>
                    <a:pt x="1560" y="465"/>
                    <a:pt x="1550" y="463"/>
                    <a:pt x="1546" y="456"/>
                  </a:cubicBezTo>
                  <a:cubicBezTo>
                    <a:pt x="1542" y="448"/>
                    <a:pt x="1544" y="439"/>
                    <a:pt x="1551" y="435"/>
                  </a:cubicBezTo>
                  <a:lnTo>
                    <a:pt x="1603" y="402"/>
                  </a:lnTo>
                  <a:cubicBezTo>
                    <a:pt x="1611" y="398"/>
                    <a:pt x="1620" y="400"/>
                    <a:pt x="1624" y="407"/>
                  </a:cubicBezTo>
                  <a:cubicBezTo>
                    <a:pt x="1629" y="415"/>
                    <a:pt x="1627" y="424"/>
                    <a:pt x="1619" y="429"/>
                  </a:cubicBezTo>
                  <a:close/>
                  <a:moveTo>
                    <a:pt x="1489" y="509"/>
                  </a:moveTo>
                  <a:lnTo>
                    <a:pt x="1436" y="541"/>
                  </a:lnTo>
                  <a:cubicBezTo>
                    <a:pt x="1429" y="546"/>
                    <a:pt x="1420" y="543"/>
                    <a:pt x="1415" y="536"/>
                  </a:cubicBezTo>
                  <a:cubicBezTo>
                    <a:pt x="1411" y="529"/>
                    <a:pt x="1413" y="519"/>
                    <a:pt x="1420" y="515"/>
                  </a:cubicBezTo>
                  <a:lnTo>
                    <a:pt x="1473" y="483"/>
                  </a:lnTo>
                  <a:cubicBezTo>
                    <a:pt x="1480" y="478"/>
                    <a:pt x="1489" y="481"/>
                    <a:pt x="1494" y="488"/>
                  </a:cubicBezTo>
                  <a:cubicBezTo>
                    <a:pt x="1498" y="495"/>
                    <a:pt x="1496" y="505"/>
                    <a:pt x="1489" y="509"/>
                  </a:cubicBezTo>
                  <a:close/>
                  <a:moveTo>
                    <a:pt x="1358" y="589"/>
                  </a:moveTo>
                  <a:lnTo>
                    <a:pt x="1305" y="622"/>
                  </a:lnTo>
                  <a:cubicBezTo>
                    <a:pt x="1298" y="626"/>
                    <a:pt x="1289" y="624"/>
                    <a:pt x="1284" y="617"/>
                  </a:cubicBezTo>
                  <a:cubicBezTo>
                    <a:pt x="1280" y="609"/>
                    <a:pt x="1282" y="600"/>
                    <a:pt x="1289" y="595"/>
                  </a:cubicBezTo>
                  <a:lnTo>
                    <a:pt x="1342" y="563"/>
                  </a:lnTo>
                  <a:cubicBezTo>
                    <a:pt x="1349" y="559"/>
                    <a:pt x="1358" y="561"/>
                    <a:pt x="1363" y="568"/>
                  </a:cubicBezTo>
                  <a:cubicBezTo>
                    <a:pt x="1367" y="576"/>
                    <a:pt x="1365" y="585"/>
                    <a:pt x="1358" y="589"/>
                  </a:cubicBezTo>
                  <a:close/>
                  <a:moveTo>
                    <a:pt x="1227" y="670"/>
                  </a:moveTo>
                  <a:lnTo>
                    <a:pt x="1175" y="702"/>
                  </a:lnTo>
                  <a:cubicBezTo>
                    <a:pt x="1167" y="706"/>
                    <a:pt x="1158" y="704"/>
                    <a:pt x="1153" y="697"/>
                  </a:cubicBezTo>
                  <a:cubicBezTo>
                    <a:pt x="1149" y="690"/>
                    <a:pt x="1151" y="680"/>
                    <a:pt x="1158" y="676"/>
                  </a:cubicBezTo>
                  <a:lnTo>
                    <a:pt x="1211" y="644"/>
                  </a:lnTo>
                  <a:cubicBezTo>
                    <a:pt x="1218" y="639"/>
                    <a:pt x="1227" y="641"/>
                    <a:pt x="1232" y="649"/>
                  </a:cubicBezTo>
                  <a:cubicBezTo>
                    <a:pt x="1236" y="656"/>
                    <a:pt x="1234" y="665"/>
                    <a:pt x="1227" y="670"/>
                  </a:cubicBezTo>
                  <a:close/>
                  <a:moveTo>
                    <a:pt x="1096" y="750"/>
                  </a:moveTo>
                  <a:lnTo>
                    <a:pt x="1044" y="782"/>
                  </a:lnTo>
                  <a:cubicBezTo>
                    <a:pt x="1036" y="787"/>
                    <a:pt x="1027" y="785"/>
                    <a:pt x="1023" y="777"/>
                  </a:cubicBezTo>
                  <a:cubicBezTo>
                    <a:pt x="1018" y="770"/>
                    <a:pt x="1020" y="761"/>
                    <a:pt x="1028" y="756"/>
                  </a:cubicBezTo>
                  <a:lnTo>
                    <a:pt x="1080" y="724"/>
                  </a:lnTo>
                  <a:cubicBezTo>
                    <a:pt x="1087" y="720"/>
                    <a:pt x="1097" y="722"/>
                    <a:pt x="1101" y="729"/>
                  </a:cubicBezTo>
                  <a:cubicBezTo>
                    <a:pt x="1105" y="736"/>
                    <a:pt x="1103" y="746"/>
                    <a:pt x="1096" y="750"/>
                  </a:cubicBezTo>
                  <a:close/>
                  <a:moveTo>
                    <a:pt x="965" y="831"/>
                  </a:moveTo>
                  <a:lnTo>
                    <a:pt x="913" y="863"/>
                  </a:lnTo>
                  <a:cubicBezTo>
                    <a:pt x="906" y="867"/>
                    <a:pt x="896" y="865"/>
                    <a:pt x="892" y="858"/>
                  </a:cubicBezTo>
                  <a:cubicBezTo>
                    <a:pt x="887" y="851"/>
                    <a:pt x="889" y="841"/>
                    <a:pt x="897" y="837"/>
                  </a:cubicBezTo>
                  <a:lnTo>
                    <a:pt x="949" y="804"/>
                  </a:lnTo>
                  <a:cubicBezTo>
                    <a:pt x="956" y="800"/>
                    <a:pt x="966" y="802"/>
                    <a:pt x="970" y="810"/>
                  </a:cubicBezTo>
                  <a:cubicBezTo>
                    <a:pt x="975" y="817"/>
                    <a:pt x="972" y="826"/>
                    <a:pt x="965" y="831"/>
                  </a:cubicBezTo>
                  <a:close/>
                  <a:moveTo>
                    <a:pt x="834" y="911"/>
                  </a:moveTo>
                  <a:lnTo>
                    <a:pt x="782" y="943"/>
                  </a:lnTo>
                  <a:cubicBezTo>
                    <a:pt x="775" y="948"/>
                    <a:pt x="765" y="945"/>
                    <a:pt x="761" y="938"/>
                  </a:cubicBezTo>
                  <a:cubicBezTo>
                    <a:pt x="756" y="931"/>
                    <a:pt x="759" y="922"/>
                    <a:pt x="766" y="917"/>
                  </a:cubicBezTo>
                  <a:lnTo>
                    <a:pt x="818" y="885"/>
                  </a:lnTo>
                  <a:cubicBezTo>
                    <a:pt x="825" y="880"/>
                    <a:pt x="835" y="883"/>
                    <a:pt x="839" y="890"/>
                  </a:cubicBezTo>
                  <a:cubicBezTo>
                    <a:pt x="844" y="897"/>
                    <a:pt x="841" y="907"/>
                    <a:pt x="834" y="911"/>
                  </a:cubicBezTo>
                  <a:close/>
                  <a:moveTo>
                    <a:pt x="703" y="991"/>
                  </a:moveTo>
                  <a:lnTo>
                    <a:pt x="651" y="1024"/>
                  </a:lnTo>
                  <a:cubicBezTo>
                    <a:pt x="644" y="1028"/>
                    <a:pt x="634" y="1026"/>
                    <a:pt x="630" y="1019"/>
                  </a:cubicBezTo>
                  <a:cubicBezTo>
                    <a:pt x="625" y="1011"/>
                    <a:pt x="628" y="1002"/>
                    <a:pt x="635" y="997"/>
                  </a:cubicBezTo>
                  <a:lnTo>
                    <a:pt x="687" y="965"/>
                  </a:lnTo>
                  <a:cubicBezTo>
                    <a:pt x="695" y="961"/>
                    <a:pt x="704" y="963"/>
                    <a:pt x="708" y="970"/>
                  </a:cubicBezTo>
                  <a:cubicBezTo>
                    <a:pt x="713" y="978"/>
                    <a:pt x="711" y="987"/>
                    <a:pt x="703" y="991"/>
                  </a:cubicBezTo>
                  <a:close/>
                  <a:moveTo>
                    <a:pt x="573" y="1072"/>
                  </a:moveTo>
                  <a:lnTo>
                    <a:pt x="520" y="1104"/>
                  </a:lnTo>
                  <a:cubicBezTo>
                    <a:pt x="513" y="1109"/>
                    <a:pt x="503" y="1106"/>
                    <a:pt x="499" y="1099"/>
                  </a:cubicBezTo>
                  <a:cubicBezTo>
                    <a:pt x="495" y="1092"/>
                    <a:pt x="497" y="1082"/>
                    <a:pt x="504" y="1078"/>
                  </a:cubicBezTo>
                  <a:lnTo>
                    <a:pt x="556" y="1046"/>
                  </a:lnTo>
                  <a:cubicBezTo>
                    <a:pt x="564" y="1041"/>
                    <a:pt x="573" y="1044"/>
                    <a:pt x="578" y="1051"/>
                  </a:cubicBezTo>
                  <a:cubicBezTo>
                    <a:pt x="582" y="1058"/>
                    <a:pt x="580" y="1067"/>
                    <a:pt x="573" y="1072"/>
                  </a:cubicBezTo>
                  <a:close/>
                  <a:moveTo>
                    <a:pt x="442" y="1152"/>
                  </a:moveTo>
                  <a:lnTo>
                    <a:pt x="389" y="1184"/>
                  </a:lnTo>
                  <a:cubicBezTo>
                    <a:pt x="382" y="1189"/>
                    <a:pt x="373" y="1187"/>
                    <a:pt x="368" y="1179"/>
                  </a:cubicBezTo>
                  <a:cubicBezTo>
                    <a:pt x="364" y="1172"/>
                    <a:pt x="366" y="1163"/>
                    <a:pt x="373" y="1158"/>
                  </a:cubicBezTo>
                  <a:lnTo>
                    <a:pt x="426" y="1126"/>
                  </a:lnTo>
                  <a:cubicBezTo>
                    <a:pt x="433" y="1122"/>
                    <a:pt x="442" y="1124"/>
                    <a:pt x="447" y="1131"/>
                  </a:cubicBezTo>
                  <a:cubicBezTo>
                    <a:pt x="451" y="1138"/>
                    <a:pt x="449" y="1148"/>
                    <a:pt x="442" y="1152"/>
                  </a:cubicBezTo>
                  <a:close/>
                  <a:moveTo>
                    <a:pt x="311" y="1233"/>
                  </a:moveTo>
                  <a:lnTo>
                    <a:pt x="258" y="1265"/>
                  </a:lnTo>
                  <a:cubicBezTo>
                    <a:pt x="251" y="1269"/>
                    <a:pt x="242" y="1267"/>
                    <a:pt x="237" y="1260"/>
                  </a:cubicBezTo>
                  <a:cubicBezTo>
                    <a:pt x="233" y="1253"/>
                    <a:pt x="235" y="1243"/>
                    <a:pt x="242" y="1239"/>
                  </a:cubicBezTo>
                  <a:lnTo>
                    <a:pt x="295" y="1207"/>
                  </a:lnTo>
                  <a:cubicBezTo>
                    <a:pt x="302" y="1202"/>
                    <a:pt x="311" y="1204"/>
                    <a:pt x="316" y="1212"/>
                  </a:cubicBezTo>
                  <a:cubicBezTo>
                    <a:pt x="320" y="1219"/>
                    <a:pt x="318" y="1228"/>
                    <a:pt x="311" y="1233"/>
                  </a:cubicBezTo>
                  <a:close/>
                  <a:moveTo>
                    <a:pt x="180" y="1313"/>
                  </a:moveTo>
                  <a:lnTo>
                    <a:pt x="128" y="1345"/>
                  </a:lnTo>
                  <a:cubicBezTo>
                    <a:pt x="120" y="1350"/>
                    <a:pt x="111" y="1348"/>
                    <a:pt x="106" y="1340"/>
                  </a:cubicBezTo>
                  <a:cubicBezTo>
                    <a:pt x="102" y="1333"/>
                    <a:pt x="104" y="1324"/>
                    <a:pt x="112" y="1319"/>
                  </a:cubicBezTo>
                  <a:lnTo>
                    <a:pt x="164" y="1287"/>
                  </a:lnTo>
                  <a:cubicBezTo>
                    <a:pt x="171" y="1283"/>
                    <a:pt x="181" y="1285"/>
                    <a:pt x="185" y="1292"/>
                  </a:cubicBezTo>
                  <a:cubicBezTo>
                    <a:pt x="189" y="1299"/>
                    <a:pt x="187" y="1309"/>
                    <a:pt x="180" y="1313"/>
                  </a:cubicBezTo>
                  <a:close/>
                  <a:moveTo>
                    <a:pt x="49" y="1394"/>
                  </a:moveTo>
                  <a:lnTo>
                    <a:pt x="16" y="1414"/>
                  </a:lnTo>
                  <a:lnTo>
                    <a:pt x="0" y="1388"/>
                  </a:lnTo>
                  <a:lnTo>
                    <a:pt x="33" y="1367"/>
                  </a:lnTo>
                  <a:cubicBezTo>
                    <a:pt x="40" y="1363"/>
                    <a:pt x="50" y="1365"/>
                    <a:pt x="54" y="1372"/>
                  </a:cubicBezTo>
                  <a:cubicBezTo>
                    <a:pt x="59" y="1380"/>
                    <a:pt x="56" y="1389"/>
                    <a:pt x="49" y="139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3" name="Freeform 243"/>
            <p:cNvSpPr>
              <a:spLocks noEditPoints="1"/>
            </p:cNvSpPr>
            <p:nvPr/>
          </p:nvSpPr>
          <p:spPr bwMode="auto">
            <a:xfrm>
              <a:off x="7994650" y="1776413"/>
              <a:ext cx="22225" cy="3446463"/>
            </a:xfrm>
            <a:custGeom>
              <a:avLst/>
              <a:gdLst>
                <a:gd name="T0" fmla="*/ 0 w 31"/>
                <a:gd name="T1" fmla="*/ 61 h 4838"/>
                <a:gd name="T2" fmla="*/ 31 w 31"/>
                <a:gd name="T3" fmla="*/ 215 h 4838"/>
                <a:gd name="T4" fmla="*/ 16 w 31"/>
                <a:gd name="T5" fmla="*/ 138 h 4838"/>
                <a:gd name="T6" fmla="*/ 16 w 31"/>
                <a:gd name="T7" fmla="*/ 384 h 4838"/>
                <a:gd name="T8" fmla="*/ 31 w 31"/>
                <a:gd name="T9" fmla="*/ 307 h 4838"/>
                <a:gd name="T10" fmla="*/ 0 w 31"/>
                <a:gd name="T11" fmla="*/ 522 h 4838"/>
                <a:gd name="T12" fmla="*/ 31 w 31"/>
                <a:gd name="T13" fmla="*/ 614 h 4838"/>
                <a:gd name="T14" fmla="*/ 0 w 31"/>
                <a:gd name="T15" fmla="*/ 614 h 4838"/>
                <a:gd name="T16" fmla="*/ 31 w 31"/>
                <a:gd name="T17" fmla="*/ 829 h 4838"/>
                <a:gd name="T18" fmla="*/ 16 w 31"/>
                <a:gd name="T19" fmla="*/ 752 h 4838"/>
                <a:gd name="T20" fmla="*/ 16 w 31"/>
                <a:gd name="T21" fmla="*/ 998 h 4838"/>
                <a:gd name="T22" fmla="*/ 31 w 31"/>
                <a:gd name="T23" fmla="*/ 921 h 4838"/>
                <a:gd name="T24" fmla="*/ 0 w 31"/>
                <a:gd name="T25" fmla="*/ 1136 h 4838"/>
                <a:gd name="T26" fmla="*/ 31 w 31"/>
                <a:gd name="T27" fmla="*/ 1228 h 4838"/>
                <a:gd name="T28" fmla="*/ 0 w 31"/>
                <a:gd name="T29" fmla="*/ 1228 h 4838"/>
                <a:gd name="T30" fmla="*/ 31 w 31"/>
                <a:gd name="T31" fmla="*/ 1443 h 4838"/>
                <a:gd name="T32" fmla="*/ 16 w 31"/>
                <a:gd name="T33" fmla="*/ 1367 h 4838"/>
                <a:gd name="T34" fmla="*/ 16 w 31"/>
                <a:gd name="T35" fmla="*/ 1612 h 4838"/>
                <a:gd name="T36" fmla="*/ 31 w 31"/>
                <a:gd name="T37" fmla="*/ 1536 h 4838"/>
                <a:gd name="T38" fmla="*/ 0 w 31"/>
                <a:gd name="T39" fmla="*/ 1751 h 4838"/>
                <a:gd name="T40" fmla="*/ 31 w 31"/>
                <a:gd name="T41" fmla="*/ 1843 h 4838"/>
                <a:gd name="T42" fmla="*/ 0 w 31"/>
                <a:gd name="T43" fmla="*/ 1843 h 4838"/>
                <a:gd name="T44" fmla="*/ 31 w 31"/>
                <a:gd name="T45" fmla="*/ 2058 h 4838"/>
                <a:gd name="T46" fmla="*/ 16 w 31"/>
                <a:gd name="T47" fmla="*/ 1981 h 4838"/>
                <a:gd name="T48" fmla="*/ 16 w 31"/>
                <a:gd name="T49" fmla="*/ 2227 h 4838"/>
                <a:gd name="T50" fmla="*/ 31 w 31"/>
                <a:gd name="T51" fmla="*/ 2150 h 4838"/>
                <a:gd name="T52" fmla="*/ 0 w 31"/>
                <a:gd name="T53" fmla="*/ 2365 h 4838"/>
                <a:gd name="T54" fmla="*/ 31 w 31"/>
                <a:gd name="T55" fmla="*/ 2457 h 4838"/>
                <a:gd name="T56" fmla="*/ 0 w 31"/>
                <a:gd name="T57" fmla="*/ 2457 h 4838"/>
                <a:gd name="T58" fmla="*/ 31 w 31"/>
                <a:gd name="T59" fmla="*/ 2672 h 4838"/>
                <a:gd name="T60" fmla="*/ 16 w 31"/>
                <a:gd name="T61" fmla="*/ 2595 h 4838"/>
                <a:gd name="T62" fmla="*/ 16 w 31"/>
                <a:gd name="T63" fmla="*/ 2841 h 4838"/>
                <a:gd name="T64" fmla="*/ 31 w 31"/>
                <a:gd name="T65" fmla="*/ 2764 h 4838"/>
                <a:gd name="T66" fmla="*/ 0 w 31"/>
                <a:gd name="T67" fmla="*/ 2979 h 4838"/>
                <a:gd name="T68" fmla="*/ 31 w 31"/>
                <a:gd name="T69" fmla="*/ 3072 h 4838"/>
                <a:gd name="T70" fmla="*/ 0 w 31"/>
                <a:gd name="T71" fmla="*/ 3072 h 4838"/>
                <a:gd name="T72" fmla="*/ 31 w 31"/>
                <a:gd name="T73" fmla="*/ 3287 h 4838"/>
                <a:gd name="T74" fmla="*/ 16 w 31"/>
                <a:gd name="T75" fmla="*/ 3210 h 4838"/>
                <a:gd name="T76" fmla="*/ 16 w 31"/>
                <a:gd name="T77" fmla="*/ 3456 h 4838"/>
                <a:gd name="T78" fmla="*/ 31 w 31"/>
                <a:gd name="T79" fmla="*/ 3379 h 4838"/>
                <a:gd name="T80" fmla="*/ 0 w 31"/>
                <a:gd name="T81" fmla="*/ 3594 h 4838"/>
                <a:gd name="T82" fmla="*/ 31 w 31"/>
                <a:gd name="T83" fmla="*/ 3686 h 4838"/>
                <a:gd name="T84" fmla="*/ 0 w 31"/>
                <a:gd name="T85" fmla="*/ 3686 h 4838"/>
                <a:gd name="T86" fmla="*/ 31 w 31"/>
                <a:gd name="T87" fmla="*/ 3901 h 4838"/>
                <a:gd name="T88" fmla="*/ 16 w 31"/>
                <a:gd name="T89" fmla="*/ 3824 h 4838"/>
                <a:gd name="T90" fmla="*/ 16 w 31"/>
                <a:gd name="T91" fmla="*/ 4070 h 4838"/>
                <a:gd name="T92" fmla="*/ 31 w 31"/>
                <a:gd name="T93" fmla="*/ 3993 h 4838"/>
                <a:gd name="T94" fmla="*/ 0 w 31"/>
                <a:gd name="T95" fmla="*/ 4208 h 4838"/>
                <a:gd name="T96" fmla="*/ 31 w 31"/>
                <a:gd name="T97" fmla="*/ 4300 h 4838"/>
                <a:gd name="T98" fmla="*/ 0 w 31"/>
                <a:gd name="T99" fmla="*/ 4300 h 4838"/>
                <a:gd name="T100" fmla="*/ 31 w 31"/>
                <a:gd name="T101" fmla="*/ 4515 h 4838"/>
                <a:gd name="T102" fmla="*/ 16 w 31"/>
                <a:gd name="T103" fmla="*/ 4439 h 4838"/>
                <a:gd name="T104" fmla="*/ 16 w 31"/>
                <a:gd name="T105" fmla="*/ 4684 h 4838"/>
                <a:gd name="T106" fmla="*/ 31 w 31"/>
                <a:gd name="T107" fmla="*/ 4608 h 4838"/>
                <a:gd name="T108" fmla="*/ 0 w 31"/>
                <a:gd name="T109" fmla="*/ 4823 h 4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4838">
                  <a:moveTo>
                    <a:pt x="31" y="0"/>
                  </a:moveTo>
                  <a:lnTo>
                    <a:pt x="31" y="61"/>
                  </a:lnTo>
                  <a:cubicBezTo>
                    <a:pt x="31" y="70"/>
                    <a:pt x="24" y="76"/>
                    <a:pt x="16" y="76"/>
                  </a:cubicBezTo>
                  <a:cubicBezTo>
                    <a:pt x="7" y="76"/>
                    <a:pt x="0" y="70"/>
                    <a:pt x="0" y="61"/>
                  </a:cubicBezTo>
                  <a:lnTo>
                    <a:pt x="0" y="0"/>
                  </a:lnTo>
                  <a:lnTo>
                    <a:pt x="31" y="0"/>
                  </a:lnTo>
                  <a:close/>
                  <a:moveTo>
                    <a:pt x="31" y="153"/>
                  </a:moveTo>
                  <a:lnTo>
                    <a:pt x="31" y="215"/>
                  </a:lnTo>
                  <a:cubicBezTo>
                    <a:pt x="31" y="223"/>
                    <a:pt x="24" y="230"/>
                    <a:pt x="16" y="230"/>
                  </a:cubicBezTo>
                  <a:cubicBezTo>
                    <a:pt x="7" y="230"/>
                    <a:pt x="0" y="223"/>
                    <a:pt x="0" y="215"/>
                  </a:cubicBezTo>
                  <a:lnTo>
                    <a:pt x="0" y="153"/>
                  </a:lnTo>
                  <a:cubicBezTo>
                    <a:pt x="0" y="145"/>
                    <a:pt x="7" y="138"/>
                    <a:pt x="16" y="138"/>
                  </a:cubicBezTo>
                  <a:cubicBezTo>
                    <a:pt x="24" y="138"/>
                    <a:pt x="31" y="145"/>
                    <a:pt x="31" y="153"/>
                  </a:cubicBezTo>
                  <a:close/>
                  <a:moveTo>
                    <a:pt x="31" y="307"/>
                  </a:moveTo>
                  <a:lnTo>
                    <a:pt x="31" y="368"/>
                  </a:lnTo>
                  <a:cubicBezTo>
                    <a:pt x="31" y="377"/>
                    <a:pt x="24" y="384"/>
                    <a:pt x="16" y="384"/>
                  </a:cubicBezTo>
                  <a:cubicBezTo>
                    <a:pt x="7" y="384"/>
                    <a:pt x="0" y="377"/>
                    <a:pt x="0" y="368"/>
                  </a:cubicBezTo>
                  <a:lnTo>
                    <a:pt x="0" y="307"/>
                  </a:lnTo>
                  <a:cubicBezTo>
                    <a:pt x="0" y="298"/>
                    <a:pt x="7" y="291"/>
                    <a:pt x="16" y="291"/>
                  </a:cubicBezTo>
                  <a:cubicBezTo>
                    <a:pt x="24" y="291"/>
                    <a:pt x="31" y="298"/>
                    <a:pt x="31" y="307"/>
                  </a:cubicBezTo>
                  <a:close/>
                  <a:moveTo>
                    <a:pt x="31" y="460"/>
                  </a:moveTo>
                  <a:lnTo>
                    <a:pt x="31" y="522"/>
                  </a:lnTo>
                  <a:cubicBezTo>
                    <a:pt x="31" y="530"/>
                    <a:pt x="24" y="537"/>
                    <a:pt x="16" y="537"/>
                  </a:cubicBezTo>
                  <a:cubicBezTo>
                    <a:pt x="7" y="537"/>
                    <a:pt x="0" y="530"/>
                    <a:pt x="0" y="522"/>
                  </a:cubicBezTo>
                  <a:lnTo>
                    <a:pt x="0" y="460"/>
                  </a:lnTo>
                  <a:cubicBezTo>
                    <a:pt x="0" y="452"/>
                    <a:pt x="7" y="445"/>
                    <a:pt x="16" y="445"/>
                  </a:cubicBezTo>
                  <a:cubicBezTo>
                    <a:pt x="24" y="445"/>
                    <a:pt x="31" y="452"/>
                    <a:pt x="31" y="460"/>
                  </a:cubicBezTo>
                  <a:close/>
                  <a:moveTo>
                    <a:pt x="31" y="614"/>
                  </a:moveTo>
                  <a:lnTo>
                    <a:pt x="31" y="675"/>
                  </a:lnTo>
                  <a:cubicBezTo>
                    <a:pt x="31" y="684"/>
                    <a:pt x="24" y="691"/>
                    <a:pt x="16" y="691"/>
                  </a:cubicBezTo>
                  <a:cubicBezTo>
                    <a:pt x="7" y="691"/>
                    <a:pt x="0" y="684"/>
                    <a:pt x="0" y="675"/>
                  </a:cubicBezTo>
                  <a:lnTo>
                    <a:pt x="0" y="614"/>
                  </a:lnTo>
                  <a:cubicBezTo>
                    <a:pt x="0" y="606"/>
                    <a:pt x="7" y="599"/>
                    <a:pt x="16" y="599"/>
                  </a:cubicBezTo>
                  <a:cubicBezTo>
                    <a:pt x="24" y="599"/>
                    <a:pt x="31" y="606"/>
                    <a:pt x="31" y="614"/>
                  </a:cubicBezTo>
                  <a:close/>
                  <a:moveTo>
                    <a:pt x="31" y="768"/>
                  </a:moveTo>
                  <a:lnTo>
                    <a:pt x="31" y="829"/>
                  </a:lnTo>
                  <a:cubicBezTo>
                    <a:pt x="31" y="838"/>
                    <a:pt x="24" y="844"/>
                    <a:pt x="16" y="844"/>
                  </a:cubicBezTo>
                  <a:cubicBezTo>
                    <a:pt x="7" y="844"/>
                    <a:pt x="0" y="838"/>
                    <a:pt x="0" y="829"/>
                  </a:cubicBezTo>
                  <a:lnTo>
                    <a:pt x="0" y="768"/>
                  </a:lnTo>
                  <a:cubicBezTo>
                    <a:pt x="0" y="759"/>
                    <a:pt x="7" y="752"/>
                    <a:pt x="16" y="752"/>
                  </a:cubicBezTo>
                  <a:cubicBezTo>
                    <a:pt x="24" y="752"/>
                    <a:pt x="31" y="759"/>
                    <a:pt x="31" y="768"/>
                  </a:cubicBezTo>
                  <a:close/>
                  <a:moveTo>
                    <a:pt x="31" y="921"/>
                  </a:moveTo>
                  <a:lnTo>
                    <a:pt x="31" y="983"/>
                  </a:lnTo>
                  <a:cubicBezTo>
                    <a:pt x="31" y="991"/>
                    <a:pt x="24" y="998"/>
                    <a:pt x="16" y="998"/>
                  </a:cubicBezTo>
                  <a:cubicBezTo>
                    <a:pt x="7" y="998"/>
                    <a:pt x="0" y="991"/>
                    <a:pt x="0" y="983"/>
                  </a:cubicBezTo>
                  <a:lnTo>
                    <a:pt x="0" y="921"/>
                  </a:lnTo>
                  <a:cubicBezTo>
                    <a:pt x="0" y="913"/>
                    <a:pt x="7" y="906"/>
                    <a:pt x="16" y="906"/>
                  </a:cubicBezTo>
                  <a:cubicBezTo>
                    <a:pt x="24" y="906"/>
                    <a:pt x="31" y="913"/>
                    <a:pt x="31" y="921"/>
                  </a:cubicBezTo>
                  <a:close/>
                  <a:moveTo>
                    <a:pt x="31" y="1075"/>
                  </a:moveTo>
                  <a:lnTo>
                    <a:pt x="31" y="1136"/>
                  </a:lnTo>
                  <a:cubicBezTo>
                    <a:pt x="31" y="1145"/>
                    <a:pt x="24" y="1152"/>
                    <a:pt x="16" y="1152"/>
                  </a:cubicBezTo>
                  <a:cubicBezTo>
                    <a:pt x="7" y="1152"/>
                    <a:pt x="0" y="1145"/>
                    <a:pt x="0" y="1136"/>
                  </a:cubicBezTo>
                  <a:lnTo>
                    <a:pt x="0" y="1075"/>
                  </a:lnTo>
                  <a:cubicBezTo>
                    <a:pt x="0" y="1066"/>
                    <a:pt x="7" y="1059"/>
                    <a:pt x="16" y="1059"/>
                  </a:cubicBezTo>
                  <a:cubicBezTo>
                    <a:pt x="24" y="1059"/>
                    <a:pt x="31" y="1066"/>
                    <a:pt x="31" y="1075"/>
                  </a:cubicBezTo>
                  <a:close/>
                  <a:moveTo>
                    <a:pt x="31" y="1228"/>
                  </a:moveTo>
                  <a:lnTo>
                    <a:pt x="31" y="1290"/>
                  </a:lnTo>
                  <a:cubicBezTo>
                    <a:pt x="31" y="1298"/>
                    <a:pt x="24" y="1305"/>
                    <a:pt x="16" y="1305"/>
                  </a:cubicBezTo>
                  <a:cubicBezTo>
                    <a:pt x="7" y="1305"/>
                    <a:pt x="0" y="1298"/>
                    <a:pt x="0" y="1290"/>
                  </a:cubicBezTo>
                  <a:lnTo>
                    <a:pt x="0" y="1228"/>
                  </a:lnTo>
                  <a:cubicBezTo>
                    <a:pt x="0" y="1220"/>
                    <a:pt x="7" y="1213"/>
                    <a:pt x="16" y="1213"/>
                  </a:cubicBezTo>
                  <a:cubicBezTo>
                    <a:pt x="24" y="1213"/>
                    <a:pt x="31" y="1220"/>
                    <a:pt x="31" y="1228"/>
                  </a:cubicBezTo>
                  <a:close/>
                  <a:moveTo>
                    <a:pt x="31" y="1382"/>
                  </a:moveTo>
                  <a:lnTo>
                    <a:pt x="31" y="1443"/>
                  </a:lnTo>
                  <a:cubicBezTo>
                    <a:pt x="31" y="1452"/>
                    <a:pt x="24" y="1459"/>
                    <a:pt x="16" y="1459"/>
                  </a:cubicBezTo>
                  <a:cubicBezTo>
                    <a:pt x="7" y="1459"/>
                    <a:pt x="0" y="1452"/>
                    <a:pt x="0" y="1443"/>
                  </a:cubicBezTo>
                  <a:lnTo>
                    <a:pt x="0" y="1382"/>
                  </a:lnTo>
                  <a:cubicBezTo>
                    <a:pt x="0" y="1374"/>
                    <a:pt x="7" y="1367"/>
                    <a:pt x="16" y="1367"/>
                  </a:cubicBezTo>
                  <a:cubicBezTo>
                    <a:pt x="24" y="1367"/>
                    <a:pt x="31" y="1374"/>
                    <a:pt x="31" y="1382"/>
                  </a:cubicBezTo>
                  <a:close/>
                  <a:moveTo>
                    <a:pt x="31" y="1536"/>
                  </a:moveTo>
                  <a:lnTo>
                    <a:pt x="31" y="1597"/>
                  </a:lnTo>
                  <a:cubicBezTo>
                    <a:pt x="31" y="1606"/>
                    <a:pt x="24" y="1612"/>
                    <a:pt x="16" y="1612"/>
                  </a:cubicBezTo>
                  <a:cubicBezTo>
                    <a:pt x="7" y="1612"/>
                    <a:pt x="0" y="1606"/>
                    <a:pt x="0" y="1597"/>
                  </a:cubicBezTo>
                  <a:lnTo>
                    <a:pt x="0" y="1536"/>
                  </a:lnTo>
                  <a:cubicBezTo>
                    <a:pt x="0" y="1527"/>
                    <a:pt x="7" y="1520"/>
                    <a:pt x="16" y="1520"/>
                  </a:cubicBezTo>
                  <a:cubicBezTo>
                    <a:pt x="24" y="1520"/>
                    <a:pt x="31" y="1527"/>
                    <a:pt x="31" y="1536"/>
                  </a:cubicBezTo>
                  <a:close/>
                  <a:moveTo>
                    <a:pt x="31" y="1689"/>
                  </a:moveTo>
                  <a:lnTo>
                    <a:pt x="31" y="1751"/>
                  </a:lnTo>
                  <a:cubicBezTo>
                    <a:pt x="31" y="1759"/>
                    <a:pt x="24" y="1766"/>
                    <a:pt x="16" y="1766"/>
                  </a:cubicBezTo>
                  <a:cubicBezTo>
                    <a:pt x="7" y="1766"/>
                    <a:pt x="0" y="1759"/>
                    <a:pt x="0" y="1751"/>
                  </a:cubicBezTo>
                  <a:lnTo>
                    <a:pt x="0" y="1689"/>
                  </a:lnTo>
                  <a:cubicBezTo>
                    <a:pt x="0" y="1681"/>
                    <a:pt x="7" y="1674"/>
                    <a:pt x="16" y="1674"/>
                  </a:cubicBezTo>
                  <a:cubicBezTo>
                    <a:pt x="24" y="1674"/>
                    <a:pt x="31" y="1681"/>
                    <a:pt x="31" y="1689"/>
                  </a:cubicBezTo>
                  <a:close/>
                  <a:moveTo>
                    <a:pt x="31" y="1843"/>
                  </a:moveTo>
                  <a:lnTo>
                    <a:pt x="31" y="1904"/>
                  </a:lnTo>
                  <a:cubicBezTo>
                    <a:pt x="31" y="1913"/>
                    <a:pt x="24" y="1920"/>
                    <a:pt x="16" y="1920"/>
                  </a:cubicBezTo>
                  <a:cubicBezTo>
                    <a:pt x="7" y="1920"/>
                    <a:pt x="0" y="1913"/>
                    <a:pt x="0" y="1904"/>
                  </a:cubicBezTo>
                  <a:lnTo>
                    <a:pt x="0" y="1843"/>
                  </a:lnTo>
                  <a:cubicBezTo>
                    <a:pt x="0" y="1834"/>
                    <a:pt x="7" y="1827"/>
                    <a:pt x="16" y="1827"/>
                  </a:cubicBezTo>
                  <a:cubicBezTo>
                    <a:pt x="24" y="1827"/>
                    <a:pt x="31" y="1834"/>
                    <a:pt x="31" y="1843"/>
                  </a:cubicBezTo>
                  <a:close/>
                  <a:moveTo>
                    <a:pt x="31" y="1996"/>
                  </a:moveTo>
                  <a:lnTo>
                    <a:pt x="31" y="2058"/>
                  </a:lnTo>
                  <a:cubicBezTo>
                    <a:pt x="31" y="2066"/>
                    <a:pt x="24" y="2073"/>
                    <a:pt x="16" y="2073"/>
                  </a:cubicBezTo>
                  <a:cubicBezTo>
                    <a:pt x="7" y="2073"/>
                    <a:pt x="0" y="2066"/>
                    <a:pt x="0" y="2058"/>
                  </a:cubicBezTo>
                  <a:lnTo>
                    <a:pt x="0" y="1996"/>
                  </a:lnTo>
                  <a:cubicBezTo>
                    <a:pt x="0" y="1988"/>
                    <a:pt x="7" y="1981"/>
                    <a:pt x="16" y="1981"/>
                  </a:cubicBezTo>
                  <a:cubicBezTo>
                    <a:pt x="24" y="1981"/>
                    <a:pt x="31" y="1988"/>
                    <a:pt x="31" y="1996"/>
                  </a:cubicBezTo>
                  <a:close/>
                  <a:moveTo>
                    <a:pt x="31" y="2150"/>
                  </a:moveTo>
                  <a:lnTo>
                    <a:pt x="31" y="2211"/>
                  </a:lnTo>
                  <a:cubicBezTo>
                    <a:pt x="31" y="2220"/>
                    <a:pt x="24" y="2227"/>
                    <a:pt x="16" y="2227"/>
                  </a:cubicBezTo>
                  <a:cubicBezTo>
                    <a:pt x="7" y="2227"/>
                    <a:pt x="0" y="2220"/>
                    <a:pt x="0" y="2211"/>
                  </a:cubicBezTo>
                  <a:lnTo>
                    <a:pt x="0" y="2150"/>
                  </a:lnTo>
                  <a:cubicBezTo>
                    <a:pt x="0" y="2142"/>
                    <a:pt x="7" y="2135"/>
                    <a:pt x="16" y="2135"/>
                  </a:cubicBezTo>
                  <a:cubicBezTo>
                    <a:pt x="24" y="2135"/>
                    <a:pt x="31" y="2142"/>
                    <a:pt x="31" y="2150"/>
                  </a:cubicBezTo>
                  <a:close/>
                  <a:moveTo>
                    <a:pt x="31" y="2304"/>
                  </a:moveTo>
                  <a:lnTo>
                    <a:pt x="31" y="2365"/>
                  </a:lnTo>
                  <a:cubicBezTo>
                    <a:pt x="31" y="2374"/>
                    <a:pt x="24" y="2380"/>
                    <a:pt x="16" y="2380"/>
                  </a:cubicBezTo>
                  <a:cubicBezTo>
                    <a:pt x="7" y="2380"/>
                    <a:pt x="0" y="2374"/>
                    <a:pt x="0" y="2365"/>
                  </a:cubicBezTo>
                  <a:lnTo>
                    <a:pt x="0" y="2304"/>
                  </a:lnTo>
                  <a:cubicBezTo>
                    <a:pt x="0" y="2295"/>
                    <a:pt x="7" y="2288"/>
                    <a:pt x="16" y="2288"/>
                  </a:cubicBezTo>
                  <a:cubicBezTo>
                    <a:pt x="24" y="2288"/>
                    <a:pt x="31" y="2295"/>
                    <a:pt x="31" y="2304"/>
                  </a:cubicBezTo>
                  <a:close/>
                  <a:moveTo>
                    <a:pt x="31" y="2457"/>
                  </a:moveTo>
                  <a:lnTo>
                    <a:pt x="31" y="2519"/>
                  </a:lnTo>
                  <a:cubicBezTo>
                    <a:pt x="31" y="2527"/>
                    <a:pt x="24" y="2534"/>
                    <a:pt x="16" y="2534"/>
                  </a:cubicBezTo>
                  <a:cubicBezTo>
                    <a:pt x="7" y="2534"/>
                    <a:pt x="0" y="2527"/>
                    <a:pt x="0" y="2519"/>
                  </a:cubicBezTo>
                  <a:lnTo>
                    <a:pt x="0" y="2457"/>
                  </a:lnTo>
                  <a:cubicBezTo>
                    <a:pt x="0" y="2449"/>
                    <a:pt x="7" y="2442"/>
                    <a:pt x="16" y="2442"/>
                  </a:cubicBezTo>
                  <a:cubicBezTo>
                    <a:pt x="24" y="2442"/>
                    <a:pt x="31" y="2449"/>
                    <a:pt x="31" y="2457"/>
                  </a:cubicBezTo>
                  <a:close/>
                  <a:moveTo>
                    <a:pt x="31" y="2611"/>
                  </a:moveTo>
                  <a:lnTo>
                    <a:pt x="31" y="2672"/>
                  </a:lnTo>
                  <a:cubicBezTo>
                    <a:pt x="31" y="2681"/>
                    <a:pt x="24" y="2688"/>
                    <a:pt x="16" y="2688"/>
                  </a:cubicBezTo>
                  <a:cubicBezTo>
                    <a:pt x="7" y="2688"/>
                    <a:pt x="0" y="2681"/>
                    <a:pt x="0" y="2672"/>
                  </a:cubicBezTo>
                  <a:lnTo>
                    <a:pt x="0" y="2611"/>
                  </a:lnTo>
                  <a:cubicBezTo>
                    <a:pt x="0" y="2602"/>
                    <a:pt x="7" y="2595"/>
                    <a:pt x="16" y="2595"/>
                  </a:cubicBezTo>
                  <a:cubicBezTo>
                    <a:pt x="24" y="2595"/>
                    <a:pt x="31" y="2602"/>
                    <a:pt x="31" y="2611"/>
                  </a:cubicBezTo>
                  <a:close/>
                  <a:moveTo>
                    <a:pt x="31" y="2764"/>
                  </a:moveTo>
                  <a:lnTo>
                    <a:pt x="31" y="2826"/>
                  </a:lnTo>
                  <a:cubicBezTo>
                    <a:pt x="31" y="2834"/>
                    <a:pt x="24" y="2841"/>
                    <a:pt x="16" y="2841"/>
                  </a:cubicBezTo>
                  <a:cubicBezTo>
                    <a:pt x="7" y="2841"/>
                    <a:pt x="0" y="2834"/>
                    <a:pt x="0" y="2826"/>
                  </a:cubicBezTo>
                  <a:lnTo>
                    <a:pt x="0" y="2764"/>
                  </a:lnTo>
                  <a:cubicBezTo>
                    <a:pt x="0" y="2756"/>
                    <a:pt x="7" y="2749"/>
                    <a:pt x="16" y="2749"/>
                  </a:cubicBezTo>
                  <a:cubicBezTo>
                    <a:pt x="24" y="2749"/>
                    <a:pt x="31" y="2756"/>
                    <a:pt x="31" y="2764"/>
                  </a:cubicBezTo>
                  <a:close/>
                  <a:moveTo>
                    <a:pt x="31" y="2918"/>
                  </a:moveTo>
                  <a:lnTo>
                    <a:pt x="31" y="2979"/>
                  </a:lnTo>
                  <a:cubicBezTo>
                    <a:pt x="31" y="2988"/>
                    <a:pt x="24" y="2995"/>
                    <a:pt x="16" y="2995"/>
                  </a:cubicBezTo>
                  <a:cubicBezTo>
                    <a:pt x="7" y="2995"/>
                    <a:pt x="0" y="2988"/>
                    <a:pt x="0" y="2979"/>
                  </a:cubicBezTo>
                  <a:lnTo>
                    <a:pt x="0" y="2918"/>
                  </a:lnTo>
                  <a:cubicBezTo>
                    <a:pt x="0" y="2910"/>
                    <a:pt x="7" y="2903"/>
                    <a:pt x="16" y="2903"/>
                  </a:cubicBezTo>
                  <a:cubicBezTo>
                    <a:pt x="24" y="2903"/>
                    <a:pt x="31" y="2910"/>
                    <a:pt x="31" y="2918"/>
                  </a:cubicBezTo>
                  <a:close/>
                  <a:moveTo>
                    <a:pt x="31" y="3072"/>
                  </a:moveTo>
                  <a:lnTo>
                    <a:pt x="31" y="3133"/>
                  </a:lnTo>
                  <a:cubicBezTo>
                    <a:pt x="31" y="3142"/>
                    <a:pt x="24" y="3148"/>
                    <a:pt x="16" y="3148"/>
                  </a:cubicBezTo>
                  <a:cubicBezTo>
                    <a:pt x="7" y="3148"/>
                    <a:pt x="0" y="3142"/>
                    <a:pt x="0" y="3133"/>
                  </a:cubicBezTo>
                  <a:lnTo>
                    <a:pt x="0" y="3072"/>
                  </a:lnTo>
                  <a:cubicBezTo>
                    <a:pt x="0" y="3063"/>
                    <a:pt x="7" y="3056"/>
                    <a:pt x="16" y="3056"/>
                  </a:cubicBezTo>
                  <a:cubicBezTo>
                    <a:pt x="24" y="3056"/>
                    <a:pt x="31" y="3063"/>
                    <a:pt x="31" y="3072"/>
                  </a:cubicBezTo>
                  <a:close/>
                  <a:moveTo>
                    <a:pt x="31" y="3225"/>
                  </a:moveTo>
                  <a:lnTo>
                    <a:pt x="31" y="3287"/>
                  </a:lnTo>
                  <a:cubicBezTo>
                    <a:pt x="31" y="3295"/>
                    <a:pt x="24" y="3302"/>
                    <a:pt x="16" y="3302"/>
                  </a:cubicBezTo>
                  <a:cubicBezTo>
                    <a:pt x="7" y="3302"/>
                    <a:pt x="0" y="3295"/>
                    <a:pt x="0" y="3287"/>
                  </a:cubicBezTo>
                  <a:lnTo>
                    <a:pt x="0" y="3225"/>
                  </a:lnTo>
                  <a:cubicBezTo>
                    <a:pt x="0" y="3217"/>
                    <a:pt x="7" y="3210"/>
                    <a:pt x="16" y="3210"/>
                  </a:cubicBezTo>
                  <a:cubicBezTo>
                    <a:pt x="24" y="3210"/>
                    <a:pt x="31" y="3217"/>
                    <a:pt x="31" y="3225"/>
                  </a:cubicBezTo>
                  <a:close/>
                  <a:moveTo>
                    <a:pt x="31" y="3379"/>
                  </a:moveTo>
                  <a:lnTo>
                    <a:pt x="31" y="3440"/>
                  </a:lnTo>
                  <a:cubicBezTo>
                    <a:pt x="31" y="3449"/>
                    <a:pt x="24" y="3456"/>
                    <a:pt x="16" y="3456"/>
                  </a:cubicBezTo>
                  <a:cubicBezTo>
                    <a:pt x="7" y="3456"/>
                    <a:pt x="0" y="3449"/>
                    <a:pt x="0" y="3440"/>
                  </a:cubicBezTo>
                  <a:lnTo>
                    <a:pt x="0" y="3379"/>
                  </a:lnTo>
                  <a:cubicBezTo>
                    <a:pt x="0" y="3370"/>
                    <a:pt x="7" y="3363"/>
                    <a:pt x="16" y="3363"/>
                  </a:cubicBezTo>
                  <a:cubicBezTo>
                    <a:pt x="24" y="3363"/>
                    <a:pt x="31" y="3370"/>
                    <a:pt x="31" y="3379"/>
                  </a:cubicBezTo>
                  <a:close/>
                  <a:moveTo>
                    <a:pt x="31" y="3532"/>
                  </a:moveTo>
                  <a:lnTo>
                    <a:pt x="31" y="3594"/>
                  </a:lnTo>
                  <a:cubicBezTo>
                    <a:pt x="31" y="3602"/>
                    <a:pt x="24" y="3609"/>
                    <a:pt x="16" y="3609"/>
                  </a:cubicBezTo>
                  <a:cubicBezTo>
                    <a:pt x="7" y="3609"/>
                    <a:pt x="0" y="3602"/>
                    <a:pt x="0" y="3594"/>
                  </a:cubicBezTo>
                  <a:lnTo>
                    <a:pt x="0" y="3532"/>
                  </a:lnTo>
                  <a:cubicBezTo>
                    <a:pt x="0" y="3524"/>
                    <a:pt x="7" y="3517"/>
                    <a:pt x="16" y="3517"/>
                  </a:cubicBezTo>
                  <a:cubicBezTo>
                    <a:pt x="24" y="3517"/>
                    <a:pt x="31" y="3524"/>
                    <a:pt x="31" y="3532"/>
                  </a:cubicBezTo>
                  <a:close/>
                  <a:moveTo>
                    <a:pt x="31" y="3686"/>
                  </a:moveTo>
                  <a:lnTo>
                    <a:pt x="31" y="3747"/>
                  </a:lnTo>
                  <a:cubicBezTo>
                    <a:pt x="31" y="3756"/>
                    <a:pt x="24" y="3763"/>
                    <a:pt x="16" y="3763"/>
                  </a:cubicBezTo>
                  <a:cubicBezTo>
                    <a:pt x="7" y="3763"/>
                    <a:pt x="0" y="3756"/>
                    <a:pt x="0" y="3747"/>
                  </a:cubicBezTo>
                  <a:lnTo>
                    <a:pt x="0" y="3686"/>
                  </a:lnTo>
                  <a:cubicBezTo>
                    <a:pt x="0" y="3678"/>
                    <a:pt x="7" y="3671"/>
                    <a:pt x="16" y="3671"/>
                  </a:cubicBezTo>
                  <a:cubicBezTo>
                    <a:pt x="24" y="3671"/>
                    <a:pt x="31" y="3678"/>
                    <a:pt x="31" y="3686"/>
                  </a:cubicBezTo>
                  <a:close/>
                  <a:moveTo>
                    <a:pt x="31" y="3840"/>
                  </a:moveTo>
                  <a:lnTo>
                    <a:pt x="31" y="3901"/>
                  </a:lnTo>
                  <a:cubicBezTo>
                    <a:pt x="31" y="3910"/>
                    <a:pt x="24" y="3916"/>
                    <a:pt x="16" y="3916"/>
                  </a:cubicBezTo>
                  <a:cubicBezTo>
                    <a:pt x="7" y="3916"/>
                    <a:pt x="0" y="3910"/>
                    <a:pt x="0" y="3901"/>
                  </a:cubicBezTo>
                  <a:lnTo>
                    <a:pt x="0" y="3840"/>
                  </a:lnTo>
                  <a:cubicBezTo>
                    <a:pt x="0" y="3831"/>
                    <a:pt x="7" y="3824"/>
                    <a:pt x="16" y="3824"/>
                  </a:cubicBezTo>
                  <a:cubicBezTo>
                    <a:pt x="24" y="3824"/>
                    <a:pt x="31" y="3831"/>
                    <a:pt x="31" y="3840"/>
                  </a:cubicBezTo>
                  <a:close/>
                  <a:moveTo>
                    <a:pt x="31" y="3993"/>
                  </a:moveTo>
                  <a:lnTo>
                    <a:pt x="31" y="4055"/>
                  </a:lnTo>
                  <a:cubicBezTo>
                    <a:pt x="31" y="4063"/>
                    <a:pt x="24" y="4070"/>
                    <a:pt x="16" y="4070"/>
                  </a:cubicBezTo>
                  <a:cubicBezTo>
                    <a:pt x="7" y="4070"/>
                    <a:pt x="0" y="4063"/>
                    <a:pt x="0" y="4055"/>
                  </a:cubicBezTo>
                  <a:lnTo>
                    <a:pt x="0" y="3993"/>
                  </a:lnTo>
                  <a:cubicBezTo>
                    <a:pt x="0" y="3985"/>
                    <a:pt x="7" y="3978"/>
                    <a:pt x="16" y="3978"/>
                  </a:cubicBezTo>
                  <a:cubicBezTo>
                    <a:pt x="24" y="3978"/>
                    <a:pt x="31" y="3985"/>
                    <a:pt x="31" y="3993"/>
                  </a:cubicBezTo>
                  <a:close/>
                  <a:moveTo>
                    <a:pt x="31" y="4147"/>
                  </a:moveTo>
                  <a:lnTo>
                    <a:pt x="31" y="4208"/>
                  </a:lnTo>
                  <a:cubicBezTo>
                    <a:pt x="31" y="4217"/>
                    <a:pt x="24" y="4224"/>
                    <a:pt x="16" y="4224"/>
                  </a:cubicBezTo>
                  <a:cubicBezTo>
                    <a:pt x="7" y="4224"/>
                    <a:pt x="0" y="4217"/>
                    <a:pt x="0" y="4208"/>
                  </a:cubicBezTo>
                  <a:lnTo>
                    <a:pt x="0" y="4147"/>
                  </a:lnTo>
                  <a:cubicBezTo>
                    <a:pt x="0" y="4138"/>
                    <a:pt x="7" y="4131"/>
                    <a:pt x="16" y="4131"/>
                  </a:cubicBezTo>
                  <a:cubicBezTo>
                    <a:pt x="24" y="4131"/>
                    <a:pt x="31" y="4138"/>
                    <a:pt x="31" y="4147"/>
                  </a:cubicBezTo>
                  <a:close/>
                  <a:moveTo>
                    <a:pt x="31" y="4300"/>
                  </a:moveTo>
                  <a:lnTo>
                    <a:pt x="31" y="4362"/>
                  </a:lnTo>
                  <a:cubicBezTo>
                    <a:pt x="31" y="4370"/>
                    <a:pt x="24" y="4377"/>
                    <a:pt x="16" y="4377"/>
                  </a:cubicBezTo>
                  <a:cubicBezTo>
                    <a:pt x="7" y="4377"/>
                    <a:pt x="0" y="4370"/>
                    <a:pt x="0" y="4362"/>
                  </a:cubicBezTo>
                  <a:lnTo>
                    <a:pt x="0" y="4300"/>
                  </a:lnTo>
                  <a:cubicBezTo>
                    <a:pt x="0" y="4292"/>
                    <a:pt x="7" y="4285"/>
                    <a:pt x="16" y="4285"/>
                  </a:cubicBezTo>
                  <a:cubicBezTo>
                    <a:pt x="24" y="4285"/>
                    <a:pt x="31" y="4292"/>
                    <a:pt x="31" y="4300"/>
                  </a:cubicBezTo>
                  <a:close/>
                  <a:moveTo>
                    <a:pt x="31" y="4454"/>
                  </a:moveTo>
                  <a:lnTo>
                    <a:pt x="31" y="4515"/>
                  </a:lnTo>
                  <a:cubicBezTo>
                    <a:pt x="31" y="4524"/>
                    <a:pt x="24" y="4531"/>
                    <a:pt x="16" y="4531"/>
                  </a:cubicBezTo>
                  <a:cubicBezTo>
                    <a:pt x="7" y="4531"/>
                    <a:pt x="0" y="4524"/>
                    <a:pt x="0" y="4515"/>
                  </a:cubicBezTo>
                  <a:lnTo>
                    <a:pt x="0" y="4454"/>
                  </a:lnTo>
                  <a:cubicBezTo>
                    <a:pt x="0" y="4446"/>
                    <a:pt x="7" y="4439"/>
                    <a:pt x="16" y="4439"/>
                  </a:cubicBezTo>
                  <a:cubicBezTo>
                    <a:pt x="24" y="4439"/>
                    <a:pt x="31" y="4446"/>
                    <a:pt x="31" y="4454"/>
                  </a:cubicBezTo>
                  <a:close/>
                  <a:moveTo>
                    <a:pt x="31" y="4608"/>
                  </a:moveTo>
                  <a:lnTo>
                    <a:pt x="31" y="4669"/>
                  </a:lnTo>
                  <a:cubicBezTo>
                    <a:pt x="31" y="4678"/>
                    <a:pt x="24" y="4684"/>
                    <a:pt x="16" y="4684"/>
                  </a:cubicBezTo>
                  <a:cubicBezTo>
                    <a:pt x="7" y="4684"/>
                    <a:pt x="0" y="4678"/>
                    <a:pt x="0" y="4669"/>
                  </a:cubicBezTo>
                  <a:lnTo>
                    <a:pt x="0" y="4608"/>
                  </a:lnTo>
                  <a:cubicBezTo>
                    <a:pt x="0" y="4599"/>
                    <a:pt x="7" y="4592"/>
                    <a:pt x="16" y="4592"/>
                  </a:cubicBezTo>
                  <a:cubicBezTo>
                    <a:pt x="24" y="4592"/>
                    <a:pt x="31" y="4599"/>
                    <a:pt x="31" y="4608"/>
                  </a:cubicBezTo>
                  <a:close/>
                  <a:moveTo>
                    <a:pt x="31" y="4761"/>
                  </a:moveTo>
                  <a:lnTo>
                    <a:pt x="31" y="4823"/>
                  </a:lnTo>
                  <a:cubicBezTo>
                    <a:pt x="31" y="4831"/>
                    <a:pt x="24" y="4838"/>
                    <a:pt x="16" y="4838"/>
                  </a:cubicBezTo>
                  <a:cubicBezTo>
                    <a:pt x="7" y="4838"/>
                    <a:pt x="0" y="4831"/>
                    <a:pt x="0" y="4823"/>
                  </a:cubicBezTo>
                  <a:lnTo>
                    <a:pt x="0" y="4761"/>
                  </a:lnTo>
                  <a:cubicBezTo>
                    <a:pt x="0" y="4753"/>
                    <a:pt x="7" y="4746"/>
                    <a:pt x="16" y="4746"/>
                  </a:cubicBezTo>
                  <a:cubicBezTo>
                    <a:pt x="24" y="4746"/>
                    <a:pt x="31" y="4753"/>
                    <a:pt x="31" y="4761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4" name="Rectangle 244"/>
            <p:cNvSpPr>
              <a:spLocks noChangeArrowheads="1"/>
            </p:cNvSpPr>
            <p:nvPr/>
          </p:nvSpPr>
          <p:spPr bwMode="auto">
            <a:xfrm>
              <a:off x="3935413" y="1833563"/>
              <a:ext cx="800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Cases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6" name="Rectangle 246"/>
            <p:cNvSpPr>
              <a:spLocks noChangeArrowheads="1"/>
            </p:cNvSpPr>
            <p:nvPr/>
          </p:nvSpPr>
          <p:spPr bwMode="auto">
            <a:xfrm>
              <a:off x="3567113" y="1912938"/>
              <a:ext cx="231775" cy="225425"/>
            </a:xfrm>
            <a:prstGeom prst="rect">
              <a:avLst/>
            </a:pr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7" name="Rectangle 247"/>
            <p:cNvSpPr>
              <a:spLocks noChangeArrowheads="1"/>
            </p:cNvSpPr>
            <p:nvPr/>
          </p:nvSpPr>
          <p:spPr bwMode="auto">
            <a:xfrm>
              <a:off x="5281613" y="1833563"/>
              <a:ext cx="10509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Controls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9" name="Rectangle 249"/>
            <p:cNvSpPr>
              <a:spLocks noChangeArrowheads="1"/>
            </p:cNvSpPr>
            <p:nvPr/>
          </p:nvSpPr>
          <p:spPr bwMode="auto">
            <a:xfrm>
              <a:off x="4914900" y="1912938"/>
              <a:ext cx="231775" cy="225425"/>
            </a:xfrm>
            <a:prstGeom prst="rect">
              <a:avLst/>
            </a:pr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9" name="Rectangle 69"/>
            <p:cNvSpPr>
              <a:spLocks noChangeArrowheads="1"/>
            </p:cNvSpPr>
            <p:nvPr/>
          </p:nvSpPr>
          <p:spPr bwMode="auto">
            <a:xfrm>
              <a:off x="1435100" y="4518026"/>
              <a:ext cx="212725" cy="5095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" name="Rectangle 71"/>
            <p:cNvSpPr>
              <a:spLocks noChangeArrowheads="1"/>
            </p:cNvSpPr>
            <p:nvPr/>
          </p:nvSpPr>
          <p:spPr bwMode="auto">
            <a:xfrm>
              <a:off x="2292350" y="3162301"/>
              <a:ext cx="214313" cy="186531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3" name="Rectangle 73"/>
            <p:cNvSpPr>
              <a:spLocks noChangeArrowheads="1"/>
            </p:cNvSpPr>
            <p:nvPr/>
          </p:nvSpPr>
          <p:spPr bwMode="auto">
            <a:xfrm>
              <a:off x="3148013" y="2762251"/>
              <a:ext cx="214313" cy="226536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" name="Rectangle 75"/>
            <p:cNvSpPr>
              <a:spLocks noChangeArrowheads="1"/>
            </p:cNvSpPr>
            <p:nvPr/>
          </p:nvSpPr>
          <p:spPr bwMode="auto">
            <a:xfrm>
              <a:off x="4005263" y="2779713"/>
              <a:ext cx="214313" cy="22479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7" name="Rectangle 77"/>
            <p:cNvSpPr>
              <a:spLocks noChangeArrowheads="1"/>
            </p:cNvSpPr>
            <p:nvPr/>
          </p:nvSpPr>
          <p:spPr bwMode="auto">
            <a:xfrm>
              <a:off x="4864100" y="3413126"/>
              <a:ext cx="212725" cy="16144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9" name="Rectangle 79"/>
            <p:cNvSpPr>
              <a:spLocks noChangeArrowheads="1"/>
            </p:cNvSpPr>
            <p:nvPr/>
          </p:nvSpPr>
          <p:spPr bwMode="auto">
            <a:xfrm>
              <a:off x="5719763" y="2636838"/>
              <a:ext cx="212725" cy="239077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>
              <a:off x="6575425" y="3867151"/>
              <a:ext cx="212725" cy="116046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3" name="Rectangle 83"/>
            <p:cNvSpPr>
              <a:spLocks noChangeArrowheads="1"/>
            </p:cNvSpPr>
            <p:nvPr/>
          </p:nvSpPr>
          <p:spPr bwMode="auto">
            <a:xfrm>
              <a:off x="7432675" y="1892301"/>
              <a:ext cx="214313" cy="313531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8291513" y="4071938"/>
              <a:ext cx="209550" cy="955675"/>
            </a:xfrm>
            <a:custGeom>
              <a:avLst/>
              <a:gdLst>
                <a:gd name="T0" fmla="*/ 0 w 132"/>
                <a:gd name="T1" fmla="*/ 602 h 602"/>
                <a:gd name="T2" fmla="*/ 0 w 132"/>
                <a:gd name="T3" fmla="*/ 0 h 602"/>
                <a:gd name="T4" fmla="*/ 1 w 132"/>
                <a:gd name="T5" fmla="*/ 0 h 602"/>
                <a:gd name="T6" fmla="*/ 131 w 132"/>
                <a:gd name="T7" fmla="*/ 0 h 602"/>
                <a:gd name="T8" fmla="*/ 132 w 132"/>
                <a:gd name="T9" fmla="*/ 0 h 602"/>
                <a:gd name="T10" fmla="*/ 132 w 132"/>
                <a:gd name="T11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602">
                  <a:moveTo>
                    <a:pt x="0" y="60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602"/>
                  </a:lnTo>
                </a:path>
              </a:pathLst>
            </a:custGeom>
            <a:solidFill>
              <a:schemeClr val="accent2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5" name="Rectangle 245"/>
            <p:cNvSpPr>
              <a:spLocks noChangeArrowheads="1"/>
            </p:cNvSpPr>
            <p:nvPr/>
          </p:nvSpPr>
          <p:spPr bwMode="auto">
            <a:xfrm>
              <a:off x="3565525" y="1909763"/>
              <a:ext cx="234950" cy="2301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1758950" y="5013326"/>
              <a:ext cx="209550" cy="14288"/>
            </a:xfrm>
            <a:custGeom>
              <a:avLst/>
              <a:gdLst>
                <a:gd name="T0" fmla="*/ 0 w 132"/>
                <a:gd name="T1" fmla="*/ 9 h 9"/>
                <a:gd name="T2" fmla="*/ 0 w 132"/>
                <a:gd name="T3" fmla="*/ 0 h 9"/>
                <a:gd name="T4" fmla="*/ 1 w 132"/>
                <a:gd name="T5" fmla="*/ 0 h 9"/>
                <a:gd name="T6" fmla="*/ 131 w 132"/>
                <a:gd name="T7" fmla="*/ 0 h 9"/>
                <a:gd name="T8" fmla="*/ 132 w 132"/>
                <a:gd name="T9" fmla="*/ 0 h 9"/>
                <a:gd name="T10" fmla="*/ 132 w 132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9"/>
                  </a:lnTo>
                </a:path>
              </a:pathLst>
            </a:custGeom>
            <a:solidFill>
              <a:schemeClr val="accent1"/>
            </a:solidFill>
            <a:ln w="635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9" name="Rectangle 89"/>
            <p:cNvSpPr>
              <a:spLocks noChangeArrowheads="1"/>
            </p:cNvSpPr>
            <p:nvPr/>
          </p:nvSpPr>
          <p:spPr bwMode="auto">
            <a:xfrm>
              <a:off x="2614613" y="4918076"/>
              <a:ext cx="214313" cy="1095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1" name="Rectangle 91"/>
            <p:cNvSpPr>
              <a:spLocks noChangeArrowheads="1"/>
            </p:cNvSpPr>
            <p:nvPr/>
          </p:nvSpPr>
          <p:spPr bwMode="auto">
            <a:xfrm>
              <a:off x="3470275" y="4918076"/>
              <a:ext cx="214313" cy="1095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3" name="Rectangle 93"/>
            <p:cNvSpPr>
              <a:spLocks noChangeArrowheads="1"/>
            </p:cNvSpPr>
            <p:nvPr/>
          </p:nvSpPr>
          <p:spPr bwMode="auto">
            <a:xfrm>
              <a:off x="4327525" y="4864101"/>
              <a:ext cx="214313" cy="1635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5" name="Rectangle 95"/>
            <p:cNvSpPr>
              <a:spLocks noChangeArrowheads="1"/>
            </p:cNvSpPr>
            <p:nvPr/>
          </p:nvSpPr>
          <p:spPr bwMode="auto">
            <a:xfrm>
              <a:off x="5186363" y="4846638"/>
              <a:ext cx="212725" cy="1809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7" name="Rectangle 97"/>
            <p:cNvSpPr>
              <a:spLocks noChangeArrowheads="1"/>
            </p:cNvSpPr>
            <p:nvPr/>
          </p:nvSpPr>
          <p:spPr bwMode="auto">
            <a:xfrm>
              <a:off x="6042025" y="4900613"/>
              <a:ext cx="212725" cy="127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6899275" y="5013326"/>
              <a:ext cx="211138" cy="14288"/>
            </a:xfrm>
            <a:custGeom>
              <a:avLst/>
              <a:gdLst>
                <a:gd name="T0" fmla="*/ 0 w 133"/>
                <a:gd name="T1" fmla="*/ 9 h 9"/>
                <a:gd name="T2" fmla="*/ 0 w 133"/>
                <a:gd name="T3" fmla="*/ 0 h 9"/>
                <a:gd name="T4" fmla="*/ 2 w 133"/>
                <a:gd name="T5" fmla="*/ 0 h 9"/>
                <a:gd name="T6" fmla="*/ 131 w 133"/>
                <a:gd name="T7" fmla="*/ 0 h 9"/>
                <a:gd name="T8" fmla="*/ 133 w 133"/>
                <a:gd name="T9" fmla="*/ 0 h 9"/>
                <a:gd name="T10" fmla="*/ 133 w 13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">
                  <a:moveTo>
                    <a:pt x="0" y="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3" y="9"/>
                  </a:lnTo>
                </a:path>
              </a:pathLst>
            </a:custGeom>
            <a:solidFill>
              <a:schemeClr val="accent1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8" name="Rectangle 248"/>
            <p:cNvSpPr>
              <a:spLocks noChangeArrowheads="1"/>
            </p:cNvSpPr>
            <p:nvPr/>
          </p:nvSpPr>
          <p:spPr bwMode="auto">
            <a:xfrm>
              <a:off x="4913313" y="1909763"/>
              <a:ext cx="234950" cy="2301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482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9"/>
          <p:cNvGrpSpPr>
            <a:grpSpLocks noChangeAspect="1"/>
          </p:cNvGrpSpPr>
          <p:nvPr/>
        </p:nvGrpSpPr>
        <p:grpSpPr bwMode="auto">
          <a:xfrm>
            <a:off x="57150" y="1260475"/>
            <a:ext cx="9655175" cy="5568950"/>
            <a:chOff x="36" y="794"/>
            <a:chExt cx="6082" cy="3508"/>
          </a:xfrm>
        </p:grpSpPr>
        <p:sp>
          <p:nvSpPr>
            <p:cNvPr id="10" name="AutoShape 68"/>
            <p:cNvSpPr>
              <a:spLocks noChangeAspect="1" noChangeArrowheads="1" noTextEdit="1"/>
            </p:cNvSpPr>
            <p:nvPr/>
          </p:nvSpPr>
          <p:spPr bwMode="auto">
            <a:xfrm>
              <a:off x="36" y="794"/>
              <a:ext cx="6082" cy="3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2" name="Freeform 71"/>
            <p:cNvSpPr>
              <a:spLocks/>
            </p:cNvSpPr>
            <p:nvPr/>
          </p:nvSpPr>
          <p:spPr bwMode="auto">
            <a:xfrm>
              <a:off x="921" y="3356"/>
              <a:ext cx="130" cy="152"/>
            </a:xfrm>
            <a:custGeom>
              <a:avLst/>
              <a:gdLst>
                <a:gd name="T0" fmla="*/ 0 w 130"/>
                <a:gd name="T1" fmla="*/ 152 h 152"/>
                <a:gd name="T2" fmla="*/ 0 w 130"/>
                <a:gd name="T3" fmla="*/ 0 h 152"/>
                <a:gd name="T4" fmla="*/ 2 w 130"/>
                <a:gd name="T5" fmla="*/ 0 h 152"/>
                <a:gd name="T6" fmla="*/ 128 w 130"/>
                <a:gd name="T7" fmla="*/ 0 h 152"/>
                <a:gd name="T8" fmla="*/ 130 w 130"/>
                <a:gd name="T9" fmla="*/ 0 h 152"/>
                <a:gd name="T10" fmla="*/ 130 w 130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52">
                  <a:moveTo>
                    <a:pt x="0" y="15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0" y="152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4" name="Freeform 73"/>
            <p:cNvSpPr>
              <a:spLocks/>
            </p:cNvSpPr>
            <p:nvPr/>
          </p:nvSpPr>
          <p:spPr bwMode="auto">
            <a:xfrm>
              <a:off x="1449" y="3208"/>
              <a:ext cx="129" cy="300"/>
            </a:xfrm>
            <a:custGeom>
              <a:avLst/>
              <a:gdLst>
                <a:gd name="T0" fmla="*/ 0 w 129"/>
                <a:gd name="T1" fmla="*/ 300 h 300"/>
                <a:gd name="T2" fmla="*/ 0 w 129"/>
                <a:gd name="T3" fmla="*/ 0 h 300"/>
                <a:gd name="T4" fmla="*/ 1 w 129"/>
                <a:gd name="T5" fmla="*/ 0 h 300"/>
                <a:gd name="T6" fmla="*/ 128 w 129"/>
                <a:gd name="T7" fmla="*/ 0 h 300"/>
                <a:gd name="T8" fmla="*/ 129 w 129"/>
                <a:gd name="T9" fmla="*/ 0 h 300"/>
                <a:gd name="T10" fmla="*/ 129 w 129"/>
                <a:gd name="T1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00">
                  <a:moveTo>
                    <a:pt x="0" y="30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300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6" name="Freeform 75"/>
            <p:cNvSpPr>
              <a:spLocks/>
            </p:cNvSpPr>
            <p:nvPr/>
          </p:nvSpPr>
          <p:spPr bwMode="auto">
            <a:xfrm>
              <a:off x="1976" y="2867"/>
              <a:ext cx="130" cy="641"/>
            </a:xfrm>
            <a:custGeom>
              <a:avLst/>
              <a:gdLst>
                <a:gd name="T0" fmla="*/ 0 w 130"/>
                <a:gd name="T1" fmla="*/ 641 h 641"/>
                <a:gd name="T2" fmla="*/ 0 w 130"/>
                <a:gd name="T3" fmla="*/ 0 h 641"/>
                <a:gd name="T4" fmla="*/ 1 w 130"/>
                <a:gd name="T5" fmla="*/ 0 h 641"/>
                <a:gd name="T6" fmla="*/ 128 w 130"/>
                <a:gd name="T7" fmla="*/ 0 h 641"/>
                <a:gd name="T8" fmla="*/ 130 w 130"/>
                <a:gd name="T9" fmla="*/ 0 h 641"/>
                <a:gd name="T10" fmla="*/ 130 w 130"/>
                <a:gd name="T11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641">
                  <a:moveTo>
                    <a:pt x="0" y="64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0" y="641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8" name="Freeform 77"/>
            <p:cNvSpPr>
              <a:spLocks/>
            </p:cNvSpPr>
            <p:nvPr/>
          </p:nvSpPr>
          <p:spPr bwMode="auto">
            <a:xfrm>
              <a:off x="2503" y="2992"/>
              <a:ext cx="130" cy="516"/>
            </a:xfrm>
            <a:custGeom>
              <a:avLst/>
              <a:gdLst>
                <a:gd name="T0" fmla="*/ 0 w 130"/>
                <a:gd name="T1" fmla="*/ 516 h 516"/>
                <a:gd name="T2" fmla="*/ 0 w 130"/>
                <a:gd name="T3" fmla="*/ 0 h 516"/>
                <a:gd name="T4" fmla="*/ 2 w 130"/>
                <a:gd name="T5" fmla="*/ 0 h 516"/>
                <a:gd name="T6" fmla="*/ 129 w 130"/>
                <a:gd name="T7" fmla="*/ 0 h 516"/>
                <a:gd name="T8" fmla="*/ 130 w 130"/>
                <a:gd name="T9" fmla="*/ 0 h 516"/>
                <a:gd name="T10" fmla="*/ 130 w 130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16">
                  <a:moveTo>
                    <a:pt x="0" y="516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516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0" name="Freeform 79"/>
            <p:cNvSpPr>
              <a:spLocks/>
            </p:cNvSpPr>
            <p:nvPr/>
          </p:nvSpPr>
          <p:spPr bwMode="auto">
            <a:xfrm>
              <a:off x="3031" y="3132"/>
              <a:ext cx="129" cy="376"/>
            </a:xfrm>
            <a:custGeom>
              <a:avLst/>
              <a:gdLst>
                <a:gd name="T0" fmla="*/ 0 w 129"/>
                <a:gd name="T1" fmla="*/ 376 h 376"/>
                <a:gd name="T2" fmla="*/ 0 w 129"/>
                <a:gd name="T3" fmla="*/ 0 h 376"/>
                <a:gd name="T4" fmla="*/ 1 w 129"/>
                <a:gd name="T5" fmla="*/ 0 h 376"/>
                <a:gd name="T6" fmla="*/ 128 w 129"/>
                <a:gd name="T7" fmla="*/ 0 h 376"/>
                <a:gd name="T8" fmla="*/ 129 w 129"/>
                <a:gd name="T9" fmla="*/ 0 h 376"/>
                <a:gd name="T10" fmla="*/ 129 w 129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376">
                  <a:moveTo>
                    <a:pt x="0" y="37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376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2" name="Freeform 81"/>
            <p:cNvSpPr>
              <a:spLocks/>
            </p:cNvSpPr>
            <p:nvPr/>
          </p:nvSpPr>
          <p:spPr bwMode="auto">
            <a:xfrm>
              <a:off x="3558" y="3286"/>
              <a:ext cx="129" cy="222"/>
            </a:xfrm>
            <a:custGeom>
              <a:avLst/>
              <a:gdLst>
                <a:gd name="T0" fmla="*/ 0 w 129"/>
                <a:gd name="T1" fmla="*/ 222 h 222"/>
                <a:gd name="T2" fmla="*/ 0 w 129"/>
                <a:gd name="T3" fmla="*/ 0 h 222"/>
                <a:gd name="T4" fmla="*/ 2 w 129"/>
                <a:gd name="T5" fmla="*/ 0 h 222"/>
                <a:gd name="T6" fmla="*/ 128 w 129"/>
                <a:gd name="T7" fmla="*/ 0 h 222"/>
                <a:gd name="T8" fmla="*/ 129 w 129"/>
                <a:gd name="T9" fmla="*/ 0 h 222"/>
                <a:gd name="T10" fmla="*/ 129 w 129"/>
                <a:gd name="T11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222">
                  <a:moveTo>
                    <a:pt x="0" y="22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222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4" name="Freeform 83"/>
            <p:cNvSpPr>
              <a:spLocks/>
            </p:cNvSpPr>
            <p:nvPr/>
          </p:nvSpPr>
          <p:spPr bwMode="auto">
            <a:xfrm>
              <a:off x="4086" y="3416"/>
              <a:ext cx="129" cy="92"/>
            </a:xfrm>
            <a:custGeom>
              <a:avLst/>
              <a:gdLst>
                <a:gd name="T0" fmla="*/ 0 w 129"/>
                <a:gd name="T1" fmla="*/ 92 h 92"/>
                <a:gd name="T2" fmla="*/ 0 w 129"/>
                <a:gd name="T3" fmla="*/ 0 h 92"/>
                <a:gd name="T4" fmla="*/ 1 w 129"/>
                <a:gd name="T5" fmla="*/ 0 h 92"/>
                <a:gd name="T6" fmla="*/ 128 w 129"/>
                <a:gd name="T7" fmla="*/ 0 h 92"/>
                <a:gd name="T8" fmla="*/ 129 w 129"/>
                <a:gd name="T9" fmla="*/ 0 h 92"/>
                <a:gd name="T10" fmla="*/ 129 w 129"/>
                <a:gd name="T1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92">
                  <a:moveTo>
                    <a:pt x="0" y="9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92"/>
                  </a:lnTo>
                </a:path>
              </a:pathLst>
            </a:cu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5" name="Rectangle 84"/>
            <p:cNvSpPr>
              <a:spLocks noChangeArrowheads="1"/>
            </p:cNvSpPr>
            <p:nvPr/>
          </p:nvSpPr>
          <p:spPr bwMode="auto">
            <a:xfrm>
              <a:off x="4612" y="3492"/>
              <a:ext cx="132" cy="16"/>
            </a:xfrm>
            <a:prstGeom prst="rect">
              <a:avLst/>
            </a:prstGeom>
            <a:solidFill>
              <a:srgbClr val="A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7" name="Rectangle 86"/>
            <p:cNvSpPr>
              <a:spLocks noChangeArrowheads="1"/>
            </p:cNvSpPr>
            <p:nvPr/>
          </p:nvSpPr>
          <p:spPr bwMode="auto">
            <a:xfrm>
              <a:off x="5139" y="3501"/>
              <a:ext cx="132" cy="7"/>
            </a:xfrm>
            <a:prstGeom prst="rect">
              <a:avLst/>
            </a:prstGeom>
            <a:solidFill>
              <a:srgbClr val="A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9" name="Rectangle 88"/>
            <p:cNvSpPr>
              <a:spLocks noChangeArrowheads="1"/>
            </p:cNvSpPr>
            <p:nvPr/>
          </p:nvSpPr>
          <p:spPr bwMode="auto">
            <a:xfrm>
              <a:off x="1118" y="1430"/>
              <a:ext cx="132" cy="2078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2" name="Freeform 91"/>
            <p:cNvSpPr>
              <a:spLocks/>
            </p:cNvSpPr>
            <p:nvPr/>
          </p:nvSpPr>
          <p:spPr bwMode="auto">
            <a:xfrm>
              <a:off x="1646" y="3309"/>
              <a:ext cx="130" cy="199"/>
            </a:xfrm>
            <a:custGeom>
              <a:avLst/>
              <a:gdLst>
                <a:gd name="T0" fmla="*/ 0 w 130"/>
                <a:gd name="T1" fmla="*/ 199 h 199"/>
                <a:gd name="T2" fmla="*/ 0 w 130"/>
                <a:gd name="T3" fmla="*/ 0 h 199"/>
                <a:gd name="T4" fmla="*/ 2 w 130"/>
                <a:gd name="T5" fmla="*/ 0 h 199"/>
                <a:gd name="T6" fmla="*/ 129 w 130"/>
                <a:gd name="T7" fmla="*/ 0 h 199"/>
                <a:gd name="T8" fmla="*/ 130 w 130"/>
                <a:gd name="T9" fmla="*/ 0 h 199"/>
                <a:gd name="T10" fmla="*/ 130 w 130"/>
                <a:gd name="T1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99">
                  <a:moveTo>
                    <a:pt x="0" y="19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199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4" name="Freeform 93"/>
            <p:cNvSpPr>
              <a:spLocks/>
            </p:cNvSpPr>
            <p:nvPr/>
          </p:nvSpPr>
          <p:spPr bwMode="auto">
            <a:xfrm>
              <a:off x="2174" y="3456"/>
              <a:ext cx="129" cy="52"/>
            </a:xfrm>
            <a:custGeom>
              <a:avLst/>
              <a:gdLst>
                <a:gd name="T0" fmla="*/ 0 w 129"/>
                <a:gd name="T1" fmla="*/ 52 h 52"/>
                <a:gd name="T2" fmla="*/ 0 w 129"/>
                <a:gd name="T3" fmla="*/ 0 h 52"/>
                <a:gd name="T4" fmla="*/ 1 w 129"/>
                <a:gd name="T5" fmla="*/ 0 h 52"/>
                <a:gd name="T6" fmla="*/ 128 w 129"/>
                <a:gd name="T7" fmla="*/ 0 h 52"/>
                <a:gd name="T8" fmla="*/ 129 w 129"/>
                <a:gd name="T9" fmla="*/ 0 h 52"/>
                <a:gd name="T10" fmla="*/ 129 w 129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52">
                  <a:moveTo>
                    <a:pt x="0" y="5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52"/>
                  </a:lnTo>
                </a:path>
              </a:pathLst>
            </a:cu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5" name="Rectangle 94"/>
            <p:cNvSpPr>
              <a:spLocks noChangeArrowheads="1"/>
            </p:cNvSpPr>
            <p:nvPr/>
          </p:nvSpPr>
          <p:spPr bwMode="auto">
            <a:xfrm>
              <a:off x="1036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6" name="Rectangle 95"/>
            <p:cNvSpPr>
              <a:spLocks noChangeArrowheads="1"/>
            </p:cNvSpPr>
            <p:nvPr/>
          </p:nvSpPr>
          <p:spPr bwMode="auto">
            <a:xfrm>
              <a:off x="1562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7" name="Rectangle 96"/>
            <p:cNvSpPr>
              <a:spLocks noChangeArrowheads="1"/>
            </p:cNvSpPr>
            <p:nvPr/>
          </p:nvSpPr>
          <p:spPr bwMode="auto">
            <a:xfrm>
              <a:off x="2088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8" name="Rectangle 97"/>
            <p:cNvSpPr>
              <a:spLocks noChangeArrowheads="1"/>
            </p:cNvSpPr>
            <p:nvPr/>
          </p:nvSpPr>
          <p:spPr bwMode="auto">
            <a:xfrm>
              <a:off x="2615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9" name="Rectangle 98"/>
            <p:cNvSpPr>
              <a:spLocks noChangeArrowheads="1"/>
            </p:cNvSpPr>
            <p:nvPr/>
          </p:nvSpPr>
          <p:spPr bwMode="auto">
            <a:xfrm>
              <a:off x="3141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0" name="Rectangle 99"/>
            <p:cNvSpPr>
              <a:spLocks noChangeArrowheads="1"/>
            </p:cNvSpPr>
            <p:nvPr/>
          </p:nvSpPr>
          <p:spPr bwMode="auto">
            <a:xfrm>
              <a:off x="3668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1" name="Rectangle 100"/>
            <p:cNvSpPr>
              <a:spLocks noChangeArrowheads="1"/>
            </p:cNvSpPr>
            <p:nvPr/>
          </p:nvSpPr>
          <p:spPr bwMode="auto">
            <a:xfrm>
              <a:off x="4202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2" name="Rectangle 101"/>
            <p:cNvSpPr>
              <a:spLocks noChangeArrowheads="1"/>
            </p:cNvSpPr>
            <p:nvPr/>
          </p:nvSpPr>
          <p:spPr bwMode="auto">
            <a:xfrm>
              <a:off x="4728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3" name="Rectangle 102"/>
            <p:cNvSpPr>
              <a:spLocks noChangeArrowheads="1"/>
            </p:cNvSpPr>
            <p:nvPr/>
          </p:nvSpPr>
          <p:spPr bwMode="auto">
            <a:xfrm>
              <a:off x="5255" y="356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Freeform 103"/>
            <p:cNvSpPr>
              <a:spLocks noEditPoints="1"/>
            </p:cNvSpPr>
            <p:nvPr/>
          </p:nvSpPr>
          <p:spPr bwMode="auto">
            <a:xfrm>
              <a:off x="818" y="3508"/>
              <a:ext cx="4767" cy="44"/>
            </a:xfrm>
            <a:custGeom>
              <a:avLst/>
              <a:gdLst>
                <a:gd name="T0" fmla="*/ 0 w 4767"/>
                <a:gd name="T1" fmla="*/ 0 h 44"/>
                <a:gd name="T2" fmla="*/ 4767 w 4767"/>
                <a:gd name="T3" fmla="*/ 0 h 44"/>
                <a:gd name="T4" fmla="*/ 267 w 4767"/>
                <a:gd name="T5" fmla="*/ 44 h 44"/>
                <a:gd name="T6" fmla="*/ 267 w 4767"/>
                <a:gd name="T7" fmla="*/ 0 h 44"/>
                <a:gd name="T8" fmla="*/ 794 w 4767"/>
                <a:gd name="T9" fmla="*/ 44 h 44"/>
                <a:gd name="T10" fmla="*/ 794 w 4767"/>
                <a:gd name="T11" fmla="*/ 0 h 44"/>
                <a:gd name="T12" fmla="*/ 1322 w 4767"/>
                <a:gd name="T13" fmla="*/ 44 h 44"/>
                <a:gd name="T14" fmla="*/ 1322 w 4767"/>
                <a:gd name="T15" fmla="*/ 0 h 44"/>
                <a:gd name="T16" fmla="*/ 1849 w 4767"/>
                <a:gd name="T17" fmla="*/ 44 h 44"/>
                <a:gd name="T18" fmla="*/ 1849 w 4767"/>
                <a:gd name="T19" fmla="*/ 0 h 44"/>
                <a:gd name="T20" fmla="*/ 2376 w 4767"/>
                <a:gd name="T21" fmla="*/ 44 h 44"/>
                <a:gd name="T22" fmla="*/ 2376 w 4767"/>
                <a:gd name="T23" fmla="*/ 0 h 44"/>
                <a:gd name="T24" fmla="*/ 2904 w 4767"/>
                <a:gd name="T25" fmla="*/ 44 h 44"/>
                <a:gd name="T26" fmla="*/ 2904 w 4767"/>
                <a:gd name="T27" fmla="*/ 0 h 44"/>
                <a:gd name="T28" fmla="*/ 3431 w 4767"/>
                <a:gd name="T29" fmla="*/ 44 h 44"/>
                <a:gd name="T30" fmla="*/ 3431 w 4767"/>
                <a:gd name="T31" fmla="*/ 0 h 44"/>
                <a:gd name="T32" fmla="*/ 3959 w 4767"/>
                <a:gd name="T33" fmla="*/ 44 h 44"/>
                <a:gd name="T34" fmla="*/ 3959 w 4767"/>
                <a:gd name="T35" fmla="*/ 0 h 44"/>
                <a:gd name="T36" fmla="*/ 4486 w 4767"/>
                <a:gd name="T37" fmla="*/ 44 h 44"/>
                <a:gd name="T38" fmla="*/ 4486 w 476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67" h="44">
                  <a:moveTo>
                    <a:pt x="0" y="0"/>
                  </a:moveTo>
                  <a:lnTo>
                    <a:pt x="4767" y="0"/>
                  </a:lnTo>
                  <a:moveTo>
                    <a:pt x="267" y="44"/>
                  </a:moveTo>
                  <a:lnTo>
                    <a:pt x="267" y="0"/>
                  </a:lnTo>
                  <a:moveTo>
                    <a:pt x="794" y="44"/>
                  </a:moveTo>
                  <a:lnTo>
                    <a:pt x="794" y="0"/>
                  </a:lnTo>
                  <a:moveTo>
                    <a:pt x="1322" y="44"/>
                  </a:moveTo>
                  <a:lnTo>
                    <a:pt x="1322" y="0"/>
                  </a:lnTo>
                  <a:moveTo>
                    <a:pt x="1849" y="44"/>
                  </a:moveTo>
                  <a:lnTo>
                    <a:pt x="1849" y="0"/>
                  </a:lnTo>
                  <a:moveTo>
                    <a:pt x="2376" y="44"/>
                  </a:moveTo>
                  <a:lnTo>
                    <a:pt x="2376" y="0"/>
                  </a:lnTo>
                  <a:moveTo>
                    <a:pt x="2904" y="44"/>
                  </a:moveTo>
                  <a:lnTo>
                    <a:pt x="2904" y="0"/>
                  </a:lnTo>
                  <a:moveTo>
                    <a:pt x="3431" y="44"/>
                  </a:moveTo>
                  <a:lnTo>
                    <a:pt x="3431" y="0"/>
                  </a:lnTo>
                  <a:moveTo>
                    <a:pt x="3959" y="44"/>
                  </a:moveTo>
                  <a:lnTo>
                    <a:pt x="3959" y="0"/>
                  </a:lnTo>
                  <a:moveTo>
                    <a:pt x="4486" y="44"/>
                  </a:moveTo>
                  <a:lnTo>
                    <a:pt x="4486" y="0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45" name="Rectangle 104"/>
            <p:cNvSpPr>
              <a:spLocks noChangeArrowheads="1"/>
            </p:cNvSpPr>
            <p:nvPr/>
          </p:nvSpPr>
          <p:spPr bwMode="auto">
            <a:xfrm>
              <a:off x="662" y="3353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6" name="Rectangle 105"/>
            <p:cNvSpPr>
              <a:spLocks noChangeArrowheads="1"/>
            </p:cNvSpPr>
            <p:nvPr/>
          </p:nvSpPr>
          <p:spPr bwMode="auto">
            <a:xfrm>
              <a:off x="555" y="2891"/>
              <a:ext cx="24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Rectangle 106"/>
            <p:cNvSpPr>
              <a:spLocks noChangeArrowheads="1"/>
            </p:cNvSpPr>
            <p:nvPr/>
          </p:nvSpPr>
          <p:spPr bwMode="auto">
            <a:xfrm>
              <a:off x="555" y="2422"/>
              <a:ext cx="24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8" name="Rectangle 107"/>
            <p:cNvSpPr>
              <a:spLocks noChangeArrowheads="1"/>
            </p:cNvSpPr>
            <p:nvPr/>
          </p:nvSpPr>
          <p:spPr bwMode="auto">
            <a:xfrm>
              <a:off x="555" y="1960"/>
              <a:ext cx="24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9" name="Rectangle 108"/>
            <p:cNvSpPr>
              <a:spLocks noChangeArrowheads="1"/>
            </p:cNvSpPr>
            <p:nvPr/>
          </p:nvSpPr>
          <p:spPr bwMode="auto">
            <a:xfrm>
              <a:off x="555" y="1490"/>
              <a:ext cx="24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0" name="Rectangle 109"/>
            <p:cNvSpPr>
              <a:spLocks noChangeArrowheads="1"/>
            </p:cNvSpPr>
            <p:nvPr/>
          </p:nvSpPr>
          <p:spPr bwMode="auto">
            <a:xfrm>
              <a:off x="456" y="1021"/>
              <a:ext cx="36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1" name="Freeform 110"/>
            <p:cNvSpPr>
              <a:spLocks noEditPoints="1"/>
            </p:cNvSpPr>
            <p:nvPr/>
          </p:nvSpPr>
          <p:spPr bwMode="auto">
            <a:xfrm>
              <a:off x="780" y="1171"/>
              <a:ext cx="41" cy="2341"/>
            </a:xfrm>
            <a:custGeom>
              <a:avLst/>
              <a:gdLst>
                <a:gd name="T0" fmla="*/ 41 w 41"/>
                <a:gd name="T1" fmla="*/ 2341 h 2341"/>
                <a:gd name="T2" fmla="*/ 41 w 41"/>
                <a:gd name="T3" fmla="*/ 0 h 2341"/>
                <a:gd name="T4" fmla="*/ 41 w 41"/>
                <a:gd name="T5" fmla="*/ 2337 h 2341"/>
                <a:gd name="T6" fmla="*/ 0 w 41"/>
                <a:gd name="T7" fmla="*/ 2337 h 2341"/>
                <a:gd name="T8" fmla="*/ 41 w 41"/>
                <a:gd name="T9" fmla="*/ 1870 h 2341"/>
                <a:gd name="T10" fmla="*/ 0 w 41"/>
                <a:gd name="T11" fmla="*/ 1870 h 2341"/>
                <a:gd name="T12" fmla="*/ 41 w 41"/>
                <a:gd name="T13" fmla="*/ 1404 h 2341"/>
                <a:gd name="T14" fmla="*/ 0 w 41"/>
                <a:gd name="T15" fmla="*/ 1404 h 2341"/>
                <a:gd name="T16" fmla="*/ 41 w 41"/>
                <a:gd name="T17" fmla="*/ 937 h 2341"/>
                <a:gd name="T18" fmla="*/ 0 w 41"/>
                <a:gd name="T19" fmla="*/ 937 h 2341"/>
                <a:gd name="T20" fmla="*/ 41 w 41"/>
                <a:gd name="T21" fmla="*/ 471 h 2341"/>
                <a:gd name="T22" fmla="*/ 0 w 41"/>
                <a:gd name="T23" fmla="*/ 471 h 2341"/>
                <a:gd name="T24" fmla="*/ 41 w 41"/>
                <a:gd name="T25" fmla="*/ 4 h 2341"/>
                <a:gd name="T26" fmla="*/ 0 w 41"/>
                <a:gd name="T27" fmla="*/ 4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341">
                  <a:moveTo>
                    <a:pt x="41" y="2341"/>
                  </a:moveTo>
                  <a:lnTo>
                    <a:pt x="41" y="0"/>
                  </a:lnTo>
                  <a:moveTo>
                    <a:pt x="41" y="2337"/>
                  </a:moveTo>
                  <a:lnTo>
                    <a:pt x="0" y="2337"/>
                  </a:lnTo>
                  <a:moveTo>
                    <a:pt x="41" y="1870"/>
                  </a:moveTo>
                  <a:lnTo>
                    <a:pt x="0" y="1870"/>
                  </a:lnTo>
                  <a:moveTo>
                    <a:pt x="41" y="1404"/>
                  </a:moveTo>
                  <a:lnTo>
                    <a:pt x="0" y="1404"/>
                  </a:lnTo>
                  <a:moveTo>
                    <a:pt x="41" y="937"/>
                  </a:moveTo>
                  <a:lnTo>
                    <a:pt x="0" y="937"/>
                  </a:lnTo>
                  <a:moveTo>
                    <a:pt x="41" y="471"/>
                  </a:moveTo>
                  <a:lnTo>
                    <a:pt x="0" y="471"/>
                  </a:lnTo>
                  <a:moveTo>
                    <a:pt x="41" y="4"/>
                  </a:moveTo>
                  <a:lnTo>
                    <a:pt x="0" y="4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2" name="Rectangle 111"/>
            <p:cNvSpPr>
              <a:spLocks noChangeArrowheads="1"/>
            </p:cNvSpPr>
            <p:nvPr/>
          </p:nvSpPr>
          <p:spPr bwMode="auto">
            <a:xfrm>
              <a:off x="2386" y="3863"/>
              <a:ext cx="175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Number of Clues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3" name="Rectangle 112"/>
            <p:cNvSpPr>
              <a:spLocks noChangeArrowheads="1"/>
            </p:cNvSpPr>
            <p:nvPr/>
          </p:nvSpPr>
          <p:spPr bwMode="auto">
            <a:xfrm rot="16200000">
              <a:off x="251" y="3044"/>
              <a:ext cx="15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4" name="Rectangle 113"/>
            <p:cNvSpPr>
              <a:spLocks noChangeArrowheads="1"/>
            </p:cNvSpPr>
            <p:nvPr/>
          </p:nvSpPr>
          <p:spPr bwMode="auto">
            <a:xfrm rot="16200000">
              <a:off x="264" y="2927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5" name="Rectangle 114"/>
            <p:cNvSpPr>
              <a:spLocks noChangeArrowheads="1"/>
            </p:cNvSpPr>
            <p:nvPr/>
          </p:nvSpPr>
          <p:spPr bwMode="auto">
            <a:xfrm rot="16200000">
              <a:off x="290" y="2821"/>
              <a:ext cx="7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6" name="Rectangle 115"/>
            <p:cNvSpPr>
              <a:spLocks noChangeArrowheads="1"/>
            </p:cNvSpPr>
            <p:nvPr/>
          </p:nvSpPr>
          <p:spPr bwMode="auto">
            <a:xfrm rot="16200000">
              <a:off x="270" y="2719"/>
              <a:ext cx="11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7" name="Rectangle 116"/>
            <p:cNvSpPr>
              <a:spLocks noChangeArrowheads="1"/>
            </p:cNvSpPr>
            <p:nvPr/>
          </p:nvSpPr>
          <p:spPr bwMode="auto">
            <a:xfrm rot="16200000">
              <a:off x="264" y="2611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8" name="Rectangle 117"/>
            <p:cNvSpPr>
              <a:spLocks noChangeArrowheads="1"/>
            </p:cNvSpPr>
            <p:nvPr/>
          </p:nvSpPr>
          <p:spPr bwMode="auto">
            <a:xfrm rot="16200000">
              <a:off x="264" y="2486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9" name="Rectangle 118"/>
            <p:cNvSpPr>
              <a:spLocks noChangeArrowheads="1"/>
            </p:cNvSpPr>
            <p:nvPr/>
          </p:nvSpPr>
          <p:spPr bwMode="auto">
            <a:xfrm rot="16200000">
              <a:off x="297" y="2383"/>
              <a:ext cx="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0" name="Rectangle 119"/>
            <p:cNvSpPr>
              <a:spLocks noChangeArrowheads="1"/>
            </p:cNvSpPr>
            <p:nvPr/>
          </p:nvSpPr>
          <p:spPr bwMode="auto">
            <a:xfrm rot="16200000">
              <a:off x="296" y="2309"/>
              <a:ext cx="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1" name="Rectangle 120"/>
            <p:cNvSpPr>
              <a:spLocks noChangeArrowheads="1"/>
            </p:cNvSpPr>
            <p:nvPr/>
          </p:nvSpPr>
          <p:spPr bwMode="auto">
            <a:xfrm rot="16200000">
              <a:off x="263" y="2210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2" name="Rectangle 121"/>
            <p:cNvSpPr>
              <a:spLocks noChangeArrowheads="1"/>
            </p:cNvSpPr>
            <p:nvPr/>
          </p:nvSpPr>
          <p:spPr bwMode="auto">
            <a:xfrm rot="16200000">
              <a:off x="296" y="2111"/>
              <a:ext cx="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3" name="Rectangle 122"/>
            <p:cNvSpPr>
              <a:spLocks noChangeArrowheads="1"/>
            </p:cNvSpPr>
            <p:nvPr/>
          </p:nvSpPr>
          <p:spPr bwMode="auto">
            <a:xfrm rot="16200000">
              <a:off x="296" y="2050"/>
              <a:ext cx="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4" name="Rectangle 123"/>
            <p:cNvSpPr>
              <a:spLocks noChangeArrowheads="1"/>
            </p:cNvSpPr>
            <p:nvPr/>
          </p:nvSpPr>
          <p:spPr bwMode="auto">
            <a:xfrm rot="16200000">
              <a:off x="244" y="1928"/>
              <a:ext cx="17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5" name="Rectangle 124"/>
            <p:cNvSpPr>
              <a:spLocks noChangeArrowheads="1"/>
            </p:cNvSpPr>
            <p:nvPr/>
          </p:nvSpPr>
          <p:spPr bwMode="auto">
            <a:xfrm rot="16200000">
              <a:off x="263" y="1788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6" name="Rectangle 125"/>
            <p:cNvSpPr>
              <a:spLocks noChangeArrowheads="1"/>
            </p:cNvSpPr>
            <p:nvPr/>
          </p:nvSpPr>
          <p:spPr bwMode="auto">
            <a:xfrm rot="16200000">
              <a:off x="270" y="1687"/>
              <a:ext cx="11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126"/>
            <p:cNvSpPr>
              <a:spLocks noChangeArrowheads="1"/>
            </p:cNvSpPr>
            <p:nvPr/>
          </p:nvSpPr>
          <p:spPr bwMode="auto">
            <a:xfrm rot="16200000">
              <a:off x="264" y="1591"/>
              <a:ext cx="13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8" name="Rectangle 127"/>
            <p:cNvSpPr>
              <a:spLocks noChangeArrowheads="1"/>
            </p:cNvSpPr>
            <p:nvPr/>
          </p:nvSpPr>
          <p:spPr bwMode="auto">
            <a:xfrm rot="16200000">
              <a:off x="270" y="1476"/>
              <a:ext cx="11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9" name="Rectangle 128"/>
            <p:cNvSpPr>
              <a:spLocks noChangeArrowheads="1"/>
            </p:cNvSpPr>
            <p:nvPr/>
          </p:nvSpPr>
          <p:spPr bwMode="auto">
            <a:xfrm rot="16200000">
              <a:off x="296" y="1402"/>
              <a:ext cx="6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0" name="Rectangle 129"/>
            <p:cNvSpPr>
              <a:spLocks noChangeArrowheads="1"/>
            </p:cNvSpPr>
            <p:nvPr/>
          </p:nvSpPr>
          <p:spPr bwMode="auto">
            <a:xfrm rot="16200000">
              <a:off x="290" y="1322"/>
              <a:ext cx="7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(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1" name="Rectangle 130"/>
            <p:cNvSpPr>
              <a:spLocks noChangeArrowheads="1"/>
            </p:cNvSpPr>
            <p:nvPr/>
          </p:nvSpPr>
          <p:spPr bwMode="auto">
            <a:xfrm rot="16200000">
              <a:off x="225" y="1211"/>
              <a:ext cx="20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2" name="Rectangle 131"/>
            <p:cNvSpPr>
              <a:spLocks noChangeArrowheads="1"/>
            </p:cNvSpPr>
            <p:nvPr/>
          </p:nvSpPr>
          <p:spPr bwMode="auto">
            <a:xfrm rot="16200000">
              <a:off x="290" y="1079"/>
              <a:ext cx="7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3" name="Rectangle 132"/>
            <p:cNvSpPr>
              <a:spLocks noChangeArrowheads="1"/>
            </p:cNvSpPr>
            <p:nvPr/>
          </p:nvSpPr>
          <p:spPr bwMode="auto">
            <a:xfrm>
              <a:off x="4591" y="1321"/>
              <a:ext cx="72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Controls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5" name="Rectangle 134"/>
            <p:cNvSpPr>
              <a:spLocks noChangeArrowheads="1"/>
            </p:cNvSpPr>
            <p:nvPr/>
          </p:nvSpPr>
          <p:spPr bwMode="auto">
            <a:xfrm>
              <a:off x="4349" y="1375"/>
              <a:ext cx="154" cy="161"/>
            </a:xfrm>
            <a:prstGeom prst="rect">
              <a:avLst/>
            </a:prstGeom>
            <a:noFill/>
            <a:ln w="6350" cap="flat">
              <a:solidFill>
                <a:srgbClr val="FF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76" name="Rectangle 135"/>
            <p:cNvSpPr>
              <a:spLocks noChangeArrowheads="1"/>
            </p:cNvSpPr>
            <p:nvPr/>
          </p:nvSpPr>
          <p:spPr bwMode="auto">
            <a:xfrm>
              <a:off x="3706" y="1321"/>
              <a:ext cx="5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Cases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8" name="Rectangle 137"/>
            <p:cNvSpPr>
              <a:spLocks noChangeArrowheads="1"/>
            </p:cNvSpPr>
            <p:nvPr/>
          </p:nvSpPr>
          <p:spPr bwMode="auto">
            <a:xfrm>
              <a:off x="3463" y="1375"/>
              <a:ext cx="154" cy="161"/>
            </a:xfrm>
            <a:prstGeom prst="rect">
              <a:avLst/>
            </a:prstGeom>
            <a:noFill/>
            <a:ln w="6350" cap="flat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1" name="Rectangle 70"/>
            <p:cNvSpPr>
              <a:spLocks noChangeArrowheads="1"/>
            </p:cNvSpPr>
            <p:nvPr/>
          </p:nvSpPr>
          <p:spPr bwMode="auto">
            <a:xfrm>
              <a:off x="920" y="3355"/>
              <a:ext cx="132" cy="15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3" name="Rectangle 72"/>
            <p:cNvSpPr>
              <a:spLocks noChangeArrowheads="1"/>
            </p:cNvSpPr>
            <p:nvPr/>
          </p:nvSpPr>
          <p:spPr bwMode="auto">
            <a:xfrm>
              <a:off x="1448" y="3207"/>
              <a:ext cx="131" cy="3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" name="Rectangle 74"/>
            <p:cNvSpPr>
              <a:spLocks noChangeArrowheads="1"/>
            </p:cNvSpPr>
            <p:nvPr/>
          </p:nvSpPr>
          <p:spPr bwMode="auto">
            <a:xfrm>
              <a:off x="1975" y="2866"/>
              <a:ext cx="132" cy="6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7" name="Rectangle 76"/>
            <p:cNvSpPr>
              <a:spLocks noChangeArrowheads="1"/>
            </p:cNvSpPr>
            <p:nvPr/>
          </p:nvSpPr>
          <p:spPr bwMode="auto">
            <a:xfrm>
              <a:off x="2502" y="2991"/>
              <a:ext cx="132" cy="51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9" name="Rectangle 78"/>
            <p:cNvSpPr>
              <a:spLocks noChangeArrowheads="1"/>
            </p:cNvSpPr>
            <p:nvPr/>
          </p:nvSpPr>
          <p:spPr bwMode="auto">
            <a:xfrm>
              <a:off x="3030" y="3131"/>
              <a:ext cx="131" cy="37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1" name="Rectangle 80"/>
            <p:cNvSpPr>
              <a:spLocks noChangeArrowheads="1"/>
            </p:cNvSpPr>
            <p:nvPr/>
          </p:nvSpPr>
          <p:spPr bwMode="auto">
            <a:xfrm>
              <a:off x="3557" y="3285"/>
              <a:ext cx="132" cy="22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3" name="Rectangle 82"/>
            <p:cNvSpPr>
              <a:spLocks noChangeArrowheads="1"/>
            </p:cNvSpPr>
            <p:nvPr/>
          </p:nvSpPr>
          <p:spPr bwMode="auto">
            <a:xfrm>
              <a:off x="4084" y="3414"/>
              <a:ext cx="132" cy="9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6" name="Freeform 85"/>
            <p:cNvSpPr>
              <a:spLocks/>
            </p:cNvSpPr>
            <p:nvPr/>
          </p:nvSpPr>
          <p:spPr bwMode="auto">
            <a:xfrm>
              <a:off x="4613" y="3493"/>
              <a:ext cx="129" cy="15"/>
            </a:xfrm>
            <a:custGeom>
              <a:avLst/>
              <a:gdLst>
                <a:gd name="T0" fmla="*/ 0 w 129"/>
                <a:gd name="T1" fmla="*/ 15 h 15"/>
                <a:gd name="T2" fmla="*/ 0 w 129"/>
                <a:gd name="T3" fmla="*/ 0 h 15"/>
                <a:gd name="T4" fmla="*/ 1 w 129"/>
                <a:gd name="T5" fmla="*/ 0 h 15"/>
                <a:gd name="T6" fmla="*/ 128 w 129"/>
                <a:gd name="T7" fmla="*/ 0 h 15"/>
                <a:gd name="T8" fmla="*/ 129 w 129"/>
                <a:gd name="T9" fmla="*/ 0 h 15"/>
                <a:gd name="T10" fmla="*/ 129 w 129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5">
                  <a:moveTo>
                    <a:pt x="0" y="15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15"/>
                  </a:lnTo>
                </a:path>
              </a:pathLst>
            </a:custGeom>
            <a:solidFill>
              <a:schemeClr val="accent2"/>
            </a:solidFill>
            <a:ln w="635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28" name="Freeform 87"/>
            <p:cNvSpPr>
              <a:spLocks/>
            </p:cNvSpPr>
            <p:nvPr/>
          </p:nvSpPr>
          <p:spPr bwMode="auto">
            <a:xfrm>
              <a:off x="5140" y="3503"/>
              <a:ext cx="130" cy="5"/>
            </a:xfrm>
            <a:custGeom>
              <a:avLst/>
              <a:gdLst>
                <a:gd name="T0" fmla="*/ 0 w 130"/>
                <a:gd name="T1" fmla="*/ 5 h 5"/>
                <a:gd name="T2" fmla="*/ 0 w 130"/>
                <a:gd name="T3" fmla="*/ 0 h 5"/>
                <a:gd name="T4" fmla="*/ 1 w 130"/>
                <a:gd name="T5" fmla="*/ 0 h 5"/>
                <a:gd name="T6" fmla="*/ 129 w 130"/>
                <a:gd name="T7" fmla="*/ 0 h 5"/>
                <a:gd name="T8" fmla="*/ 130 w 130"/>
                <a:gd name="T9" fmla="*/ 0 h 5"/>
                <a:gd name="T10" fmla="*/ 130 w 13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">
                  <a:moveTo>
                    <a:pt x="0" y="5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5"/>
                  </a:lnTo>
                </a:path>
              </a:pathLst>
            </a:custGeom>
            <a:solidFill>
              <a:schemeClr val="accent2"/>
            </a:solidFill>
            <a:ln w="6350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77" name="Rectangle 136"/>
            <p:cNvSpPr>
              <a:spLocks noChangeArrowheads="1"/>
            </p:cNvSpPr>
            <p:nvPr/>
          </p:nvSpPr>
          <p:spPr bwMode="auto">
            <a:xfrm>
              <a:off x="3462" y="1374"/>
              <a:ext cx="156" cy="16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0" name="Freeform 89"/>
            <p:cNvSpPr>
              <a:spLocks/>
            </p:cNvSpPr>
            <p:nvPr/>
          </p:nvSpPr>
          <p:spPr bwMode="auto">
            <a:xfrm>
              <a:off x="1106" y="1432"/>
              <a:ext cx="130" cy="2076"/>
            </a:xfrm>
            <a:custGeom>
              <a:avLst/>
              <a:gdLst>
                <a:gd name="T0" fmla="*/ 0 w 130"/>
                <a:gd name="T1" fmla="*/ 2076 h 2076"/>
                <a:gd name="T2" fmla="*/ 0 w 130"/>
                <a:gd name="T3" fmla="*/ 0 h 2076"/>
                <a:gd name="T4" fmla="*/ 1 w 130"/>
                <a:gd name="T5" fmla="*/ 0 h 2076"/>
                <a:gd name="T6" fmla="*/ 128 w 130"/>
                <a:gd name="T7" fmla="*/ 0 h 2076"/>
                <a:gd name="T8" fmla="*/ 130 w 130"/>
                <a:gd name="T9" fmla="*/ 0 h 2076"/>
                <a:gd name="T10" fmla="*/ 130 w 130"/>
                <a:gd name="T11" fmla="*/ 2076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076">
                  <a:moveTo>
                    <a:pt x="0" y="2076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0" y="2076"/>
                  </a:lnTo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1" name="Rectangle 90"/>
            <p:cNvSpPr>
              <a:spLocks noChangeArrowheads="1"/>
            </p:cNvSpPr>
            <p:nvPr/>
          </p:nvSpPr>
          <p:spPr bwMode="auto">
            <a:xfrm>
              <a:off x="1645" y="3308"/>
              <a:ext cx="132" cy="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33" name="Rectangle 92"/>
            <p:cNvSpPr>
              <a:spLocks noChangeArrowheads="1"/>
            </p:cNvSpPr>
            <p:nvPr/>
          </p:nvSpPr>
          <p:spPr bwMode="auto">
            <a:xfrm>
              <a:off x="2172" y="3454"/>
              <a:ext cx="133" cy="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74" name="Rectangle 133"/>
            <p:cNvSpPr>
              <a:spLocks noChangeArrowheads="1"/>
            </p:cNvSpPr>
            <p:nvPr/>
          </p:nvSpPr>
          <p:spPr bwMode="auto">
            <a:xfrm>
              <a:off x="4348" y="1374"/>
              <a:ext cx="156" cy="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sp>
        <p:nvSpPr>
          <p:cNvPr id="3" name="Title 2"/>
          <p:cNvSpPr txBox="1">
            <a:spLocks/>
          </p:cNvSpPr>
          <p:nvPr/>
        </p:nvSpPr>
        <p:spPr>
          <a:xfrm>
            <a:off x="-1" y="263923"/>
            <a:ext cx="9144001" cy="135336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WAT Clues 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≥2 considered “Impaired”</a:t>
            </a:r>
          </a:p>
          <a:p>
            <a:pPr algn="ctr"/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7739" y="4164967"/>
            <a:ext cx="1521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2"/>
                </a:solidFill>
              </a:rPr>
              <a:t>Median =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250" y="1733763"/>
            <a:ext cx="1521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/>
                </a:solidFill>
              </a:rPr>
              <a:t>Median = 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9187" y="2683378"/>
            <a:ext cx="11624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p&lt;0.001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9187" y="3306233"/>
            <a:ext cx="34899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p&gt;0.05, THC ≥5 vs. &lt;5 µg/L</a:t>
            </a:r>
          </a:p>
        </p:txBody>
      </p:sp>
    </p:spTree>
    <p:extLst>
      <p:ext uri="{BB962C8B-B14F-4D97-AF65-F5344CB8AC3E}">
        <p14:creationId xmlns:p14="http://schemas.microsoft.com/office/powerpoint/2010/main" val="192324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442"/>
            <a:ext cx="9144000" cy="292998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b="0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Most Reliable Drug Evaluation &amp; Classification Program Metrics for Identifying Cannabis Impairment in Drivers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cap="none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DD30F-DF11-D94E-96F1-0F5BFDC2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9"/>
          <a:stretch/>
        </p:blipFill>
        <p:spPr>
          <a:xfrm>
            <a:off x="-336882" y="2436729"/>
            <a:ext cx="9937954" cy="44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95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-68875"/>
            <a:ext cx="9144003" cy="125046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Optimizing Combined Cannabis Performance Characteristics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131812"/>
          <a:ext cx="9144000" cy="5794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995">
                  <a:extLst>
                    <a:ext uri="{9D8B030D-6E8A-4147-A177-3AD203B41FA5}">
                      <a16:colId xmlns:a16="http://schemas.microsoft.com/office/drawing/2014/main" val="1348482453"/>
                    </a:ext>
                  </a:extLst>
                </a:gridCol>
                <a:gridCol w="3112852">
                  <a:extLst>
                    <a:ext uri="{9D8B030D-6E8A-4147-A177-3AD203B41FA5}">
                      <a16:colId xmlns:a16="http://schemas.microsoft.com/office/drawing/2014/main" val="149783496"/>
                    </a:ext>
                  </a:extLst>
                </a:gridCol>
                <a:gridCol w="225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66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Sign/</a:t>
                      </a:r>
                      <a:br>
                        <a:rPr lang="en-US" sz="2400" b="0" dirty="0"/>
                      </a:br>
                      <a:r>
                        <a:rPr lang="en-US" sz="2400" b="0" dirty="0"/>
                        <a:t>Observation/</a:t>
                      </a:r>
                      <a:br>
                        <a:rPr lang="en-US" sz="2400" b="0" dirty="0"/>
                      </a:br>
                      <a:r>
                        <a:rPr lang="en-US" sz="2400" b="0" dirty="0"/>
                        <a:t>Condition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2/4 of: </a:t>
                      </a:r>
                      <a:b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Misses FTN; </a:t>
                      </a:r>
                      <a:b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Eyelid Tremors MRB; </a:t>
                      </a:r>
                      <a:b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 Clues OLS; </a:t>
                      </a:r>
                      <a:b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 Clues, WAT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 Clues</a:t>
                      </a:r>
                      <a:r>
                        <a:rPr lang="en-US" sz="2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OLS</a:t>
                      </a:r>
                      <a:r>
                        <a:rPr lang="en-US" sz="2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2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 Clues, WAT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Rebound Dilation </a:t>
                      </a:r>
                      <a:r>
                        <a:rPr lang="en-US" sz="2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LOC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29281168"/>
                  </a:ext>
                </a:extLst>
              </a:tr>
              <a:tr h="628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% Cases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0578034"/>
                  </a:ext>
                </a:extLst>
              </a:tr>
              <a:tr h="5447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% Controls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6949619"/>
                  </a:ext>
                </a:extLst>
              </a:tr>
              <a:tr h="603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Sensitivity (%)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072935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Specificity (%)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726312"/>
                  </a:ext>
                </a:extLst>
              </a:tr>
              <a:tr h="544749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PPV (%)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223656"/>
                  </a:ext>
                </a:extLst>
              </a:tr>
              <a:tr h="486383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NPV (%)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955312"/>
                  </a:ext>
                </a:extLst>
              </a:tr>
              <a:tr h="505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Efficiency (%)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: Rounded Corners 4"/>
          <p:cNvSpPr/>
          <p:nvPr/>
        </p:nvSpPr>
        <p:spPr>
          <a:xfrm flipV="1">
            <a:off x="2393005" y="3054485"/>
            <a:ext cx="2470826" cy="384242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43050"/>
            <a:ext cx="9144000" cy="1527175"/>
          </a:xfrm>
        </p:spPr>
        <p:txBody>
          <a:bodyPr/>
          <a:lstStyle/>
          <a:p>
            <a:pPr algn="ctr">
              <a:tabLst>
                <a:tab pos="1182688" algn="l"/>
              </a:tabLst>
            </a:pPr>
            <a:r>
              <a:rPr lang="en-US" dirty="0">
                <a:effectLst/>
                <a:ea typeface="ＭＳ Ｐゴシック"/>
                <a:cs typeface="ＭＳ Ｐゴシック"/>
              </a:rPr>
              <a:t>What About Tolerance to THC with Chronic Frequent Cannabis Intake?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334" y="3257550"/>
            <a:ext cx="3831566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663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8101" y="-233464"/>
            <a:ext cx="9144000" cy="1527175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/>
              <a:t>Psychomotor Function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1"/>
            <a:ext cx="9067799" cy="594360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Relationship between cognition &amp; physical movement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Impairment in psychomotor function can limit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Movement &amp; Coordination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Manipulation &amp; Dexterity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Grace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Strength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Speed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Cannabis impairs psychomotor performance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04" y="2982532"/>
            <a:ext cx="3894788" cy="28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64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se-Tolerance Effects D'Souza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39" y="1034491"/>
            <a:ext cx="9163858" cy="4764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150" y="105275"/>
            <a:ext cx="9143999" cy="766501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Dose &amp; Tolerance Effects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017" y="6477651"/>
            <a:ext cx="418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D’Souza, Neuropsychopharmacology, 2008</a:t>
            </a:r>
          </a:p>
        </p:txBody>
      </p:sp>
      <p:sp>
        <p:nvSpPr>
          <p:cNvPr id="6" name="Oval 5"/>
          <p:cNvSpPr/>
          <p:nvPr/>
        </p:nvSpPr>
        <p:spPr>
          <a:xfrm>
            <a:off x="316242" y="5795499"/>
            <a:ext cx="102394" cy="95012"/>
          </a:xfrm>
          <a:prstGeom prst="ellipse">
            <a:avLst/>
          </a:prstGeom>
          <a:noFill/>
          <a:ln w="19050">
            <a:solidFill>
              <a:srgbClr val="0033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316242" y="6203120"/>
            <a:ext cx="102394" cy="95012"/>
          </a:xfrm>
          <a:prstGeom prst="ellipse">
            <a:avLst/>
          </a:prstGeom>
          <a:solidFill>
            <a:srgbClr val="0033CC"/>
          </a:solidFill>
          <a:ln w="19050">
            <a:solidFill>
              <a:srgbClr val="0033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530500" y="6203120"/>
            <a:ext cx="100012" cy="102392"/>
          </a:xfrm>
          <a:prstGeom prst="rect">
            <a:avLst/>
          </a:prstGeom>
          <a:solidFill>
            <a:srgbClr val="008000"/>
          </a:solidFill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530500" y="5792260"/>
            <a:ext cx="100012" cy="102392"/>
          </a:xfrm>
          <a:prstGeom prst="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Isosceles Triangle 9"/>
          <p:cNvSpPr/>
          <p:nvPr/>
        </p:nvSpPr>
        <p:spPr>
          <a:xfrm>
            <a:off x="6488986" y="6203120"/>
            <a:ext cx="108204" cy="104817"/>
          </a:xfrm>
          <a:prstGeom prst="triangle">
            <a:avLst/>
          </a:prstGeom>
          <a:solidFill>
            <a:schemeClr val="accent1"/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Isosceles Triangle 10"/>
          <p:cNvSpPr/>
          <p:nvPr/>
        </p:nvSpPr>
        <p:spPr>
          <a:xfrm>
            <a:off x="6477969" y="5798175"/>
            <a:ext cx="108204" cy="104817"/>
          </a:xfrm>
          <a:prstGeom prst="triangle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892" y="5648137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Placebo Nonabuser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2054" y="6064945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Placebo Abuser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8001" y="5646299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2.5 mg Nonabuser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86163" y="6063107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2.5 mg Abuser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2787" y="5644461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mg Nonabuser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0949" y="606126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mg Abuser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4278" y="1019579"/>
            <a:ext cx="2773708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Total Immediate Recall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7479" y="965657"/>
            <a:ext cx="2409121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Delayed Free Recall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8980" y="1104900"/>
            <a:ext cx="523220" cy="3279809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sz="2200" dirty="0"/>
              <a:t>Total Correct Items Recalled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E86BF-D6F2-E646-AD23-1B7BE55D2797}"/>
              </a:ext>
            </a:extLst>
          </p:cNvPr>
          <p:cNvSpPr txBox="1"/>
          <p:nvPr/>
        </p:nvSpPr>
        <p:spPr>
          <a:xfrm>
            <a:off x="57150" y="553452"/>
            <a:ext cx="1362576" cy="5291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60ED8-01F3-B94B-8BD2-91BDA081A378}"/>
              </a:ext>
            </a:extLst>
          </p:cNvPr>
          <p:cNvSpPr txBox="1"/>
          <p:nvPr/>
        </p:nvSpPr>
        <p:spPr>
          <a:xfrm>
            <a:off x="1264278" y="1346807"/>
            <a:ext cx="15544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72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effectLst/>
              </a:rPr>
            </a:br>
            <a:r>
              <a:rPr lang="en-US" dirty="0">
                <a:effectLst/>
              </a:rPr>
              <a:t>Tolerance in Subjective “High”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r="6553"/>
          <a:stretch/>
        </p:blipFill>
        <p:spPr>
          <a:xfrm>
            <a:off x="621804" y="1143000"/>
            <a:ext cx="7900393" cy="5562599"/>
          </a:xfrm>
        </p:spPr>
      </p:pic>
    </p:spTree>
    <p:extLst>
      <p:ext uri="{BB962C8B-B14F-4D97-AF65-F5344CB8AC3E}">
        <p14:creationId xmlns:p14="http://schemas.microsoft.com/office/powerpoint/2010/main" val="711605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6707"/>
            <a:ext cx="6362700" cy="337820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Is There A THC Blood Concentration That Indicates Driving Impairment?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1, 2 or 5 µg/L?</a:t>
            </a:r>
          </a:p>
        </p:txBody>
      </p:sp>
      <p:pic>
        <p:nvPicPr>
          <p:cNvPr id="6" name="Picture 5" descr="car-accid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2700" y="4574197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olices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2700" y="868304"/>
            <a:ext cx="2590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3688" r="10443" b="76111"/>
          <a:stretch/>
        </p:blipFill>
        <p:spPr>
          <a:xfrm>
            <a:off x="0" y="3727207"/>
            <a:ext cx="6362700" cy="27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3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-231790"/>
            <a:ext cx="9144000" cy="1527175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3400" dirty="0">
                <a:effectLst/>
              </a:rPr>
              <a:t>Blood THC After Smoking 6.8% THC Cigarette</a:t>
            </a:r>
          </a:p>
        </p:txBody>
      </p:sp>
      <p:pic>
        <p:nvPicPr>
          <p:cNvPr id="5" name="Picture 4" descr="Copy of THC-WB.png"/>
          <p:cNvPicPr>
            <a:picLocks noChangeAspect="1"/>
          </p:cNvPicPr>
          <p:nvPr/>
        </p:nvPicPr>
        <p:blipFill>
          <a:blip r:embed="rId3" cstate="print"/>
          <a:srcRect t="8959" r="8333"/>
          <a:stretch>
            <a:fillRect/>
          </a:stretch>
        </p:blipFill>
        <p:spPr>
          <a:xfrm>
            <a:off x="304800" y="1179435"/>
            <a:ext cx="8458200" cy="580967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/>
          <p:cNvSpPr txBox="1"/>
          <p:nvPr/>
        </p:nvSpPr>
        <p:spPr>
          <a:xfrm>
            <a:off x="5199529" y="3330234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LOQ 1 µg/L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0894" y="3890682"/>
            <a:ext cx="25459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8849" y="3983130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Desrosiers </a:t>
            </a:r>
            <a:r>
              <a:rPr lang="en-US" sz="2400" i="1" dirty="0"/>
              <a:t>Clin Chem </a:t>
            </a:r>
            <a:r>
              <a:rPr lang="en-US" sz="24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34414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400" dirty="0"/>
              <a:t>Blood THC After Smoking 6.8% THC Cigarette</a:t>
            </a:r>
            <a:endParaRPr lang="en-US" sz="3400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31" r="9090"/>
          <a:stretch/>
        </p:blipFill>
        <p:spPr>
          <a:xfrm>
            <a:off x="495305" y="1035606"/>
            <a:ext cx="8153391" cy="5822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965" y="3639671"/>
            <a:ext cx="20080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88900"/>
            <a:ext cx="7620000" cy="1527175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  <a:effectLst/>
              </a:rPr>
              <a:t>Public Misconceptions about Cannabis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3380"/>
            <a:ext cx="9272016" cy="53975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Cannabis is not addictive</a:t>
            </a:r>
          </a:p>
          <a:p>
            <a:pPr>
              <a:buClr>
                <a:schemeClr val="accent2"/>
              </a:buClr>
            </a:pPr>
            <a:r>
              <a:rPr lang="en-US" dirty="0"/>
              <a:t>Cannabis does not affect cognitive </a:t>
            </a:r>
            <a:br>
              <a:rPr lang="en-US" dirty="0"/>
            </a:br>
            <a:r>
              <a:rPr lang="en-US" dirty="0"/>
              <a:t>or psychomotor performance</a:t>
            </a:r>
          </a:p>
          <a:p>
            <a:pPr>
              <a:buClr>
                <a:schemeClr val="accent2"/>
              </a:buClr>
            </a:pPr>
            <a:r>
              <a:rPr lang="en-US" dirty="0"/>
              <a:t>Cannabis use during pregnancy does not harm the fetus &amp; the developing child</a:t>
            </a:r>
          </a:p>
          <a:p>
            <a:pPr>
              <a:buClr>
                <a:schemeClr val="accent2"/>
              </a:buClr>
            </a:pPr>
            <a:r>
              <a:rPr lang="en-US" dirty="0"/>
              <a:t>Cannabis must be safe if it is medicine</a:t>
            </a:r>
          </a:p>
          <a:p>
            <a:pPr>
              <a:buClr>
                <a:schemeClr val="accent2"/>
              </a:buClr>
            </a:pPr>
            <a:r>
              <a:rPr lang="en-US" dirty="0"/>
              <a:t>CBD prevents seizures in Dravet’s syndrome</a:t>
            </a:r>
          </a:p>
          <a:p>
            <a:pPr>
              <a:buClr>
                <a:schemeClr val="accent2"/>
              </a:buClr>
            </a:pPr>
            <a:r>
              <a:rPr lang="en-US" dirty="0"/>
              <a:t>Tolerance to all cannabis effects occurs with chronic frequent use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07182-AA20-B243-88A7-1C8E6650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14" y="950313"/>
            <a:ext cx="2170086" cy="20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9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rl Scheidweiler_4.26.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r="5762"/>
          <a:stretch/>
        </p:blipFill>
        <p:spPr>
          <a:xfrm>
            <a:off x="0" y="0"/>
            <a:ext cx="2362200" cy="3594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219627"/>
            <a:ext cx="234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Xingxing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Diao, PhD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1100" y="2939415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Osama Abulseoud, MD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80836" y="6219627"/>
            <a:ext cx="2363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Maria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Andersson, PhD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3899" y="6219627"/>
            <a:ext cx="219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Jeremy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Charlier, PhD</a:t>
            </a:r>
          </a:p>
        </p:txBody>
      </p:sp>
      <p:pic>
        <p:nvPicPr>
          <p:cNvPr id="5" name="Picture 4" descr="Allan Barnes_4.26.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8427"/>
          <a:stretch/>
        </p:blipFill>
        <p:spPr>
          <a:xfrm>
            <a:off x="2272759" y="-13671"/>
            <a:ext cx="2298700" cy="3619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1059" y="293844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Allan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Barnes, 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6443"/>
          <a:stretch/>
        </p:blipFill>
        <p:spPr>
          <a:xfrm>
            <a:off x="-42334" y="3594100"/>
            <a:ext cx="2347384" cy="3263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33350" y="2939415"/>
            <a:ext cx="238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Karl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 Scheidweiler, PhD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49211" y="6162477"/>
            <a:ext cx="238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Erin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Karschner, PhD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9504" r="18388" b="5547"/>
          <a:stretch/>
        </p:blipFill>
        <p:spPr>
          <a:xfrm>
            <a:off x="2227272" y="3590727"/>
            <a:ext cx="2507185" cy="3269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62783" y="6145828"/>
            <a:ext cx="2510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David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Schwope, PhD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18871"/>
          <a:stretch/>
        </p:blipFill>
        <p:spPr>
          <a:xfrm>
            <a:off x="4444998" y="3594099"/>
            <a:ext cx="2326333" cy="3276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-1519" r="9253" b="8399"/>
          <a:stretch/>
        </p:blipFill>
        <p:spPr>
          <a:xfrm>
            <a:off x="6671734" y="-56436"/>
            <a:ext cx="2432050" cy="36505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11950" y="2935814"/>
            <a:ext cx="237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Rebecca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Hartman, PhD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4300" y="6145828"/>
            <a:ext cx="346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Mateus Bergamaschi,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PhD</a:t>
            </a:r>
          </a:p>
        </p:txBody>
      </p:sp>
      <p:pic>
        <p:nvPicPr>
          <p:cNvPr id="23" name="Picture 22" descr="Nat-Photo11-18-13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0" r="33416"/>
          <a:stretch/>
        </p:blipFill>
        <p:spPr>
          <a:xfrm>
            <a:off x="4523856" y="0"/>
            <a:ext cx="2286388" cy="35804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33900" y="2879864"/>
            <a:ext cx="227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Natalie Desrosier, PhD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r="11374" b="7473"/>
          <a:stretch/>
        </p:blipFill>
        <p:spPr>
          <a:xfrm>
            <a:off x="6735065" y="3580429"/>
            <a:ext cx="2394691" cy="327328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29415" y="6162299"/>
            <a:ext cx="2205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Matt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Newmeyer, PhD</a:t>
            </a:r>
          </a:p>
        </p:txBody>
      </p:sp>
    </p:spTree>
    <p:extLst>
      <p:ext uri="{BB962C8B-B14F-4D97-AF65-F5344CB8AC3E}">
        <p14:creationId xmlns:p14="http://schemas.microsoft.com/office/powerpoint/2010/main" val="483963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68160" y="2756724"/>
            <a:ext cx="232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Megan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Taylor, BS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8500" y="6150114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Caitlin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House, BS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75199" y="2797314"/>
            <a:ext cx="2146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Cristina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Sempio, 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9287"/>
          <a:stretch/>
        </p:blipFill>
        <p:spPr>
          <a:xfrm>
            <a:off x="0" y="-54866"/>
            <a:ext cx="4625772" cy="6976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3492" y="2510502"/>
            <a:ext cx="4509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2687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-23-02_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7537" r="33195" b="8483"/>
          <a:stretch/>
        </p:blipFill>
        <p:spPr>
          <a:xfrm>
            <a:off x="59016" y="3743917"/>
            <a:ext cx="3161880" cy="29031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382233" y="98425"/>
            <a:ext cx="776176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/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Smoking Cannabis Increases Motor Vehicle Injuries &amp; Deaths</a:t>
            </a:r>
            <a:endParaRPr lang="en-US" kern="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3721" r="10090" b="82946"/>
          <a:stretch/>
        </p:blipFill>
        <p:spPr>
          <a:xfrm>
            <a:off x="59016" y="1560402"/>
            <a:ext cx="9084984" cy="2034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9766"/>
          <a:stretch/>
        </p:blipFill>
        <p:spPr>
          <a:xfrm>
            <a:off x="3359888" y="3743917"/>
            <a:ext cx="2658141" cy="2903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18605" r="12792" b="12558"/>
          <a:stretch/>
        </p:blipFill>
        <p:spPr>
          <a:xfrm>
            <a:off x="6157021" y="3743917"/>
            <a:ext cx="2816859" cy="29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1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15900"/>
            <a:ext cx="7696200" cy="1143000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  <a:effectLst/>
              </a:rPr>
              <a:t>Drugs &amp; Driving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1384300"/>
            <a:ext cx="9144000" cy="5473700"/>
          </a:xfrm>
          <a:solidFill>
            <a:schemeClr val="bg2"/>
          </a:solidFill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66FF"/>
                </a:solidFill>
              </a:rPr>
              <a:t>2007 US National Roadside Study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1</a:t>
            </a:r>
            <a:r>
              <a:rPr lang="en-US" baseline="30000" dirty="0"/>
              <a:t>st</a:t>
            </a:r>
            <a:r>
              <a:rPr lang="en-US" dirty="0"/>
              <a:t> time, determined prevalence of alcohol (breath) &amp; drug-involved driving (oral fluid &amp; blood) during random traffic stops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8.6% weekend night drivers cannabinoids positive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66FF"/>
                </a:solidFill>
              </a:rPr>
              <a:t>2013-2014 US National Roadside Study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12.6% weekend night </a:t>
            </a:r>
            <a:r>
              <a:rPr lang="en-US" dirty="0"/>
              <a:t>drivers cannabinoids positive, a 48% increase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Cannabis primary drug in US drugged driving cases &amp; fatal motor vehicle accidents</a:t>
            </a:r>
          </a:p>
        </p:txBody>
      </p:sp>
      <p:pic>
        <p:nvPicPr>
          <p:cNvPr id="5" name="Picture 7" descr="Very Close-up on dense trichomes G1 High TH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0" y="165100"/>
            <a:ext cx="2349500" cy="16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848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5786"/>
          </a:xfrm>
          <a:solidFill>
            <a:schemeClr val="bg2"/>
          </a:solidFill>
        </p:spPr>
        <p:txBody>
          <a:bodyPr/>
          <a:lstStyle/>
          <a:p>
            <a:pPr algn="ctr"/>
            <a:br>
              <a:rPr lang="en-US" sz="3400"/>
            </a:br>
            <a:r>
              <a:rPr lang="en-US" sz="3400"/>
              <a:t>CO </a:t>
            </a:r>
            <a:r>
              <a:rPr lang="en-US" sz="3400" dirty="0"/>
              <a:t>Bureau of Investigation DUID Cases 2016 Dan Anderson, </a:t>
            </a:r>
            <a:r>
              <a:rPr lang="en-US" sz="3400"/>
              <a:t>Chief Toxicologist</a:t>
            </a:r>
            <a:br>
              <a:rPr lang="en-US" sz="3400"/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839200" cy="5562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94150"/>
              </p:ext>
            </p:extLst>
          </p:nvPr>
        </p:nvGraphicFramePr>
        <p:xfrm>
          <a:off x="0" y="1109326"/>
          <a:ext cx="9144000" cy="5727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THC/Metabolites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Methamphetamine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Alprazolam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Clonazepam/7AC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Cocaine/metabolites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Diazepam/Nordiazepam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Lorazepam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Oxycodone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Morphine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Zolpidem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2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Carisoprodol/Meprobamate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96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9461"/>
            <a:ext cx="9144000" cy="5925499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World’s most advanced driving</a:t>
            </a:r>
            <a:br>
              <a:rPr lang="en-US" dirty="0"/>
            </a:br>
            <a:r>
              <a:rPr lang="en-US" dirty="0"/>
              <a:t>simulator never utilized for illicit</a:t>
            </a:r>
            <a:br>
              <a:rPr lang="en-US" dirty="0"/>
            </a:br>
            <a:r>
              <a:rPr lang="en-US" dirty="0"/>
              <a:t>drugs</a:t>
            </a:r>
          </a:p>
          <a:p>
            <a:pPr>
              <a:spcAft>
                <a:spcPts val="0"/>
              </a:spcAft>
            </a:pPr>
            <a:r>
              <a:rPr lang="en-US" dirty="0"/>
              <a:t>Determine effects of inhaled </a:t>
            </a:r>
            <a:br>
              <a:rPr lang="en-US" dirty="0"/>
            </a:br>
            <a:r>
              <a:rPr lang="en-US" dirty="0"/>
              <a:t>cannabis with &amp; without low </a:t>
            </a:r>
            <a:br>
              <a:rPr lang="en-US" dirty="0"/>
            </a:br>
            <a:r>
              <a:rPr lang="en-US" dirty="0"/>
              <a:t>dose alcohol on driving performance</a:t>
            </a:r>
          </a:p>
        </p:txBody>
      </p:sp>
      <p:pic>
        <p:nvPicPr>
          <p:cNvPr id="4" name="Picture 5" descr="NADS Bay1"/>
          <p:cNvPicPr>
            <a:picLocks noChangeAspect="1" noChangeArrowheads="1"/>
          </p:cNvPicPr>
          <p:nvPr/>
        </p:nvPicPr>
        <p:blipFill rotWithShape="1">
          <a:blip r:embed="rId3"/>
          <a:srcRect r="7313"/>
          <a:stretch/>
        </p:blipFill>
        <p:spPr bwMode="auto">
          <a:xfrm>
            <a:off x="6236482" y="1167810"/>
            <a:ext cx="2694868" cy="23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7033" r="3904" b="72270"/>
          <a:stretch/>
        </p:blipFill>
        <p:spPr>
          <a:xfrm>
            <a:off x="192915" y="4200191"/>
            <a:ext cx="8929820" cy="2721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590"/>
            <a:ext cx="9144000" cy="1295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effectLst/>
              </a:rPr>
              <a:t>Effects of Cannabis &amp; Alcohol on Driving</a:t>
            </a:r>
          </a:p>
        </p:txBody>
      </p:sp>
    </p:spTree>
    <p:extLst>
      <p:ext uri="{BB962C8B-B14F-4D97-AF65-F5344CB8AC3E}">
        <p14:creationId xmlns:p14="http://schemas.microsoft.com/office/powerpoint/2010/main" val="1666414272"/>
      </p:ext>
    </p:extLst>
  </p:cSld>
  <p:clrMapOvr>
    <a:masterClrMapping/>
  </p:clrMapOvr>
</p:sld>
</file>

<file path=ppt/theme/theme1.xml><?xml version="1.0" encoding="utf-8"?>
<a:theme xmlns:a="http://schemas.openxmlformats.org/drawingml/2006/main" name="Echo">
  <a:themeElements>
    <a:clrScheme name="Echo 2">
      <a:dk1>
        <a:srgbClr val="314183"/>
      </a:dk1>
      <a:lt1>
        <a:srgbClr val="FFFFFF"/>
      </a:lt1>
      <a:dk2>
        <a:srgbClr val="0B1E45"/>
      </a:dk2>
      <a:lt2>
        <a:srgbClr val="FFFFFF"/>
      </a:lt2>
      <a:accent1>
        <a:srgbClr val="6666FF"/>
      </a:accent1>
      <a:accent2>
        <a:srgbClr val="0066FF"/>
      </a:accent2>
      <a:accent3>
        <a:srgbClr val="AAABB0"/>
      </a:accent3>
      <a:accent4>
        <a:srgbClr val="DADADA"/>
      </a:accent4>
      <a:accent5>
        <a:srgbClr val="B8B8FF"/>
      </a:accent5>
      <a:accent6>
        <a:srgbClr val="005CE7"/>
      </a:accent6>
      <a:hlink>
        <a:srgbClr val="006699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AAAB8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12">
        <a:dk1>
          <a:srgbClr val="000000"/>
        </a:dk1>
        <a:lt1>
          <a:srgbClr val="FFFFFF"/>
        </a:lt1>
        <a:dk2>
          <a:srgbClr val="0B1E45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A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13">
        <a:dk1>
          <a:srgbClr val="000000"/>
        </a:dk1>
        <a:lt1>
          <a:srgbClr val="FFFFFF"/>
        </a:lt1>
        <a:dk2>
          <a:srgbClr val="0B1E45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A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14">
        <a:dk1>
          <a:srgbClr val="000000"/>
        </a:dk1>
        <a:lt1>
          <a:srgbClr val="FFFFFF"/>
        </a:lt1>
        <a:dk2>
          <a:srgbClr val="0B1E45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A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FF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26973</TotalTime>
  <Words>2282</Words>
  <Application>Microsoft Macintosh PowerPoint</Application>
  <PresentationFormat>On-screen Show (4:3)</PresentationFormat>
  <Paragraphs>764</Paragraphs>
  <Slides>57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ＭＳ Ｐゴシック</vt:lpstr>
      <vt:lpstr>Arial</vt:lpstr>
      <vt:lpstr>Calibri</vt:lpstr>
      <vt:lpstr>Garamond</vt:lpstr>
      <vt:lpstr>Times</vt:lpstr>
      <vt:lpstr>Times New Roman</vt:lpstr>
      <vt:lpstr>Wingdings</vt:lpstr>
      <vt:lpstr>Echo</vt:lpstr>
      <vt:lpstr>Chart</vt:lpstr>
      <vt:lpstr>Prism 6</vt:lpstr>
      <vt:lpstr>Cannabis Impaired Driving:  A Short Term Consequence of Cannabis Medicalization &amp; Commercialization</vt:lpstr>
      <vt:lpstr>Short Term Consequences of  Medical &amp; Legal Cannabis</vt:lpstr>
      <vt:lpstr>High CB1 Receptor Density</vt:lpstr>
      <vt:lpstr>Executive Function</vt:lpstr>
      <vt:lpstr>Psychomotor Function</vt:lpstr>
      <vt:lpstr>PowerPoint Presentation</vt:lpstr>
      <vt:lpstr>Drugs &amp; Driving</vt:lpstr>
      <vt:lpstr> CO Bureau of Investigation DUID Cases 2016 Dan Anderson, Chief Toxicologist </vt:lpstr>
      <vt:lpstr>Effects of Cannabis &amp; Alcohol on Driving</vt:lpstr>
      <vt:lpstr>National Advanced Driving Simulator University of Iowa</vt:lpstr>
      <vt:lpstr>Iowa Study Simulations</vt:lpstr>
      <vt:lpstr>Procedures</vt:lpstr>
      <vt:lpstr>PowerPoint Presentation</vt:lpstr>
      <vt:lpstr>PowerPoint Presentation</vt:lpstr>
      <vt:lpstr> Cannabis &amp; Alcohol Effects on Driving: Lateral Control</vt:lpstr>
      <vt:lpstr>SDLP vs. THC &amp; SDLP vs. BrAC</vt:lpstr>
      <vt:lpstr>PowerPoint Presentation</vt:lpstr>
      <vt:lpstr>Effect of Collection Time  on Blood THC Concentrations</vt:lpstr>
      <vt:lpstr> Cannabis &amp; Alcohol Effects on Driving: Longitudinal Control</vt:lpstr>
      <vt:lpstr>National Advanced Driving Simulator, University of Iowa</vt:lpstr>
      <vt:lpstr>Longitudinal Control Results</vt:lpstr>
      <vt:lpstr>THC, BrAC &amp; Longitudinal Control</vt:lpstr>
      <vt:lpstr>But! What Are the Reasons for Cannabis &amp; Driving Arrests?</vt:lpstr>
      <vt:lpstr>Reasons for Traffic Stop?</vt:lpstr>
      <vt:lpstr>PowerPoint Presentation</vt:lpstr>
      <vt:lpstr>THC, 11-OH-THC &amp; THCCOOH Plasma Concentrations After Smoking Cannabis</vt:lpstr>
      <vt:lpstr>PowerPoint Presentation</vt:lpstr>
      <vt:lpstr>Mean Blood THC Concentrations in Occasional Smokers After 50.6 mg THC by 3 Administration Routes</vt:lpstr>
      <vt:lpstr>Mean Blood 11-OH-THC in Occasional Smokers After 50.6 mg THC by 3 Administration Routes</vt:lpstr>
      <vt:lpstr>Residual Blood Cannabinoids Excretion in Chronic Frequent Cannabis Smokers Over 30 Days Sustained Abstinence</vt:lpstr>
      <vt:lpstr>Blood Detection Rates for THC, 11-OH-THC &amp; THCCOOH in Chronic Frequent Cannabis Smokers Over 30 Days Sustained Abstinence</vt:lpstr>
      <vt:lpstr>PowerPoint Presentation</vt:lpstr>
      <vt:lpstr>PowerPoint Presentation</vt:lpstr>
      <vt:lpstr>CB1 Cannabinoid Receptors Significantly Increased after Sustained Cannabis Abstinence (N=14)</vt:lpstr>
      <vt:lpstr>  Residual Psychomotor Impairment in Chronic Frequent Cannabis Smokers During Sustained Abstinence PLOS One 2012</vt:lpstr>
      <vt:lpstr>Psychomotor Impairment in Chronic Daily Cannabis Smokers </vt:lpstr>
      <vt:lpstr>Mean ± SE Tracking Error (mm) in  Chronic Daily Cannabis Smokers During Sustained Abstinence</vt:lpstr>
      <vt:lpstr>Mean ± SE DAT Control Losses in  Chronic Cannabis Smokers During  Sustained Cannabis Abstinence</vt:lpstr>
      <vt:lpstr>Are There Other Blood Cannabinoid Markers of Recent Cannabinoid Intake?</vt:lpstr>
      <vt:lpstr>Monitoring Cannabinoid Concentrations</vt:lpstr>
      <vt:lpstr>PowerPoint Presentation</vt:lpstr>
      <vt:lpstr>Recent Cannabis Intake Markers</vt:lpstr>
      <vt:lpstr>Is There A Correlation  Between THC Blood Concentration  &amp; Driving Impairment?</vt:lpstr>
      <vt:lpstr>Blood THC Distribution in DRE Cases</vt:lpstr>
      <vt:lpstr>PowerPoint Presentation</vt:lpstr>
      <vt:lpstr>PowerPoint Presentation</vt:lpstr>
      <vt:lpstr>Determining Most Reliable Drug Evaluation &amp; Classification Program Metrics for Identifying Cannabis Impairment in Drivers </vt:lpstr>
      <vt:lpstr>Optimizing Combined Cannabis Performance Characteristics</vt:lpstr>
      <vt:lpstr>What About Tolerance to THC with Chronic Frequent Cannabis Intake?</vt:lpstr>
      <vt:lpstr>PowerPoint Presentation</vt:lpstr>
      <vt:lpstr> Tolerance in Subjective “High”  </vt:lpstr>
      <vt:lpstr>Is There A THC Blood Concentration That Indicates Driving Impairment? 1, 2 or 5 µg/L?</vt:lpstr>
      <vt:lpstr>Blood THC After Smoking 6.8% THC Cigarette</vt:lpstr>
      <vt:lpstr>Blood THC After Smoking 6.8% THC Cigarette</vt:lpstr>
      <vt:lpstr>Public Misconceptions about Cannabis</vt:lpstr>
      <vt:lpstr>PowerPoint Presentation</vt:lpstr>
      <vt:lpstr>PowerPoint Presentation</vt:lpstr>
    </vt:vector>
  </TitlesOfParts>
  <Company>nida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Utero Drug Exposure Detection by Meconium Analysis</dc:title>
  <dc:creator>Teresa Gray</dc:creator>
  <cp:lastModifiedBy>Marilyn A. Huestis, PhD</cp:lastModifiedBy>
  <cp:revision>2107</cp:revision>
  <cp:lastPrinted>2018-04-01T21:21:09Z</cp:lastPrinted>
  <dcterms:created xsi:type="dcterms:W3CDTF">2012-03-03T06:13:28Z</dcterms:created>
  <dcterms:modified xsi:type="dcterms:W3CDTF">2018-04-01T21:34:27Z</dcterms:modified>
</cp:coreProperties>
</file>