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93" r:id="rId1"/>
  </p:sldMasterIdLst>
  <p:notesMasterIdLst>
    <p:notesMasterId r:id="rId12"/>
  </p:notesMasterIdLst>
  <p:handoutMasterIdLst>
    <p:handoutMasterId r:id="rId13"/>
  </p:handoutMasterIdLst>
  <p:sldIdLst>
    <p:sldId id="317" r:id="rId2"/>
    <p:sldId id="564" r:id="rId3"/>
    <p:sldId id="520" r:id="rId4"/>
    <p:sldId id="565" r:id="rId5"/>
    <p:sldId id="566" r:id="rId6"/>
    <p:sldId id="567" r:id="rId7"/>
    <p:sldId id="568" r:id="rId8"/>
    <p:sldId id="570" r:id="rId9"/>
    <p:sldId id="569" r:id="rId10"/>
    <p:sldId id="434" r:id="rId11"/>
  </p:sldIdLst>
  <p:sldSz cx="13004800" cy="9753600"/>
  <p:notesSz cx="7010400" cy="9296400"/>
  <p:defaultTextStyle>
    <a:defPPr>
      <a:defRPr lang="en-US"/>
    </a:defPPr>
    <a:lvl1pPr algn="l" rtl="0" fontAlgn="base">
      <a:lnSpc>
        <a:spcPct val="120000"/>
      </a:lnSpc>
      <a:spcBef>
        <a:spcPts val="2800"/>
      </a:spcBef>
      <a:spcAft>
        <a:spcPct val="0"/>
      </a:spcAft>
      <a:defRPr sz="2800" kern="1200">
        <a:solidFill>
          <a:srgbClr val="FFFFFF"/>
        </a:solidFill>
        <a:latin typeface="Helvetica Neue" charset="0"/>
        <a:ea typeface="ヒラギノ角ゴ ProN W3" charset="0"/>
        <a:cs typeface="ヒラギノ角ゴ ProN W3" charset="0"/>
        <a:sym typeface="Helvetica Neue" charset="0"/>
      </a:defRPr>
    </a:lvl1pPr>
    <a:lvl2pPr marL="457176" algn="l" rtl="0" fontAlgn="base">
      <a:lnSpc>
        <a:spcPct val="120000"/>
      </a:lnSpc>
      <a:spcBef>
        <a:spcPts val="2800"/>
      </a:spcBef>
      <a:spcAft>
        <a:spcPct val="0"/>
      </a:spcAft>
      <a:defRPr sz="2800" kern="1200">
        <a:solidFill>
          <a:srgbClr val="FFFFFF"/>
        </a:solidFill>
        <a:latin typeface="Helvetica Neue" charset="0"/>
        <a:ea typeface="ヒラギノ角ゴ ProN W3" charset="0"/>
        <a:cs typeface="ヒラギノ角ゴ ProN W3" charset="0"/>
        <a:sym typeface="Helvetica Neue" charset="0"/>
      </a:defRPr>
    </a:lvl2pPr>
    <a:lvl3pPr marL="914354" algn="l" rtl="0" fontAlgn="base">
      <a:lnSpc>
        <a:spcPct val="120000"/>
      </a:lnSpc>
      <a:spcBef>
        <a:spcPts val="2800"/>
      </a:spcBef>
      <a:spcAft>
        <a:spcPct val="0"/>
      </a:spcAft>
      <a:defRPr sz="2800" kern="1200">
        <a:solidFill>
          <a:srgbClr val="FFFFFF"/>
        </a:solidFill>
        <a:latin typeface="Helvetica Neue" charset="0"/>
        <a:ea typeface="ヒラギノ角ゴ ProN W3" charset="0"/>
        <a:cs typeface="ヒラギノ角ゴ ProN W3" charset="0"/>
        <a:sym typeface="Helvetica Neue" charset="0"/>
      </a:defRPr>
    </a:lvl3pPr>
    <a:lvl4pPr marL="1371530" algn="l" rtl="0" fontAlgn="base">
      <a:lnSpc>
        <a:spcPct val="120000"/>
      </a:lnSpc>
      <a:spcBef>
        <a:spcPts val="2800"/>
      </a:spcBef>
      <a:spcAft>
        <a:spcPct val="0"/>
      </a:spcAft>
      <a:defRPr sz="2800" kern="1200">
        <a:solidFill>
          <a:srgbClr val="FFFFFF"/>
        </a:solidFill>
        <a:latin typeface="Helvetica Neue" charset="0"/>
        <a:ea typeface="ヒラギノ角ゴ ProN W3" charset="0"/>
        <a:cs typeface="ヒラギノ角ゴ ProN W3" charset="0"/>
        <a:sym typeface="Helvetica Neue" charset="0"/>
      </a:defRPr>
    </a:lvl4pPr>
    <a:lvl5pPr marL="1828706" algn="l" rtl="0" fontAlgn="base">
      <a:lnSpc>
        <a:spcPct val="120000"/>
      </a:lnSpc>
      <a:spcBef>
        <a:spcPts val="2800"/>
      </a:spcBef>
      <a:spcAft>
        <a:spcPct val="0"/>
      </a:spcAft>
      <a:defRPr sz="2800" kern="1200">
        <a:solidFill>
          <a:srgbClr val="FFFFFF"/>
        </a:solidFill>
        <a:latin typeface="Helvetica Neue" charset="0"/>
        <a:ea typeface="ヒラギノ角ゴ ProN W3" charset="0"/>
        <a:cs typeface="ヒラギノ角ゴ ProN W3" charset="0"/>
        <a:sym typeface="Helvetica Neue" charset="0"/>
      </a:defRPr>
    </a:lvl5pPr>
    <a:lvl6pPr marL="2285884" algn="l" defTabSz="914354" rtl="0" eaLnBrk="1" latinLnBrk="0" hangingPunct="1">
      <a:defRPr sz="2800" kern="1200">
        <a:solidFill>
          <a:srgbClr val="FFFFFF"/>
        </a:solidFill>
        <a:latin typeface="Helvetica Neue" charset="0"/>
        <a:ea typeface="ヒラギノ角ゴ ProN W3" charset="0"/>
        <a:cs typeface="ヒラギノ角ゴ ProN W3" charset="0"/>
        <a:sym typeface="Helvetica Neue" charset="0"/>
      </a:defRPr>
    </a:lvl6pPr>
    <a:lvl7pPr marL="2743060" algn="l" defTabSz="914354" rtl="0" eaLnBrk="1" latinLnBrk="0" hangingPunct="1">
      <a:defRPr sz="2800" kern="1200">
        <a:solidFill>
          <a:srgbClr val="FFFFFF"/>
        </a:solidFill>
        <a:latin typeface="Helvetica Neue" charset="0"/>
        <a:ea typeface="ヒラギノ角ゴ ProN W3" charset="0"/>
        <a:cs typeface="ヒラギノ角ゴ ProN W3" charset="0"/>
        <a:sym typeface="Helvetica Neue" charset="0"/>
      </a:defRPr>
    </a:lvl7pPr>
    <a:lvl8pPr marL="3200236" algn="l" defTabSz="914354" rtl="0" eaLnBrk="1" latinLnBrk="0" hangingPunct="1">
      <a:defRPr sz="2800" kern="1200">
        <a:solidFill>
          <a:srgbClr val="FFFFFF"/>
        </a:solidFill>
        <a:latin typeface="Helvetica Neue" charset="0"/>
        <a:ea typeface="ヒラギノ角ゴ ProN W3" charset="0"/>
        <a:cs typeface="ヒラギノ角ゴ ProN W3" charset="0"/>
        <a:sym typeface="Helvetica Neue" charset="0"/>
      </a:defRPr>
    </a:lvl8pPr>
    <a:lvl9pPr marL="3657413" algn="l" defTabSz="914354" rtl="0" eaLnBrk="1" latinLnBrk="0" hangingPunct="1">
      <a:defRPr sz="2800" kern="1200">
        <a:solidFill>
          <a:srgbClr val="FFFFFF"/>
        </a:solidFill>
        <a:latin typeface="Helvetica Neue" charset="0"/>
        <a:ea typeface="ヒラギノ角ゴ ProN W3" charset="0"/>
        <a:cs typeface="ヒラギノ角ゴ ProN W3" charset="0"/>
        <a:sym typeface="Helvetica Neue" charset="0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Mark Pew" initials="MP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DE00"/>
    <a:srgbClr val="FFFF99"/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9822" autoAdjust="0"/>
  </p:normalViewPr>
  <p:slideViewPr>
    <p:cSldViewPr>
      <p:cViewPr>
        <p:scale>
          <a:sx n="57" d="100"/>
          <a:sy n="57" d="100"/>
        </p:scale>
        <p:origin x="-1050" y="222"/>
      </p:cViewPr>
      <p:guideLst>
        <p:guide orient="horz" pos="3072"/>
        <p:guide pos="4096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6" d="100"/>
          <a:sy n="56" d="100"/>
        </p:scale>
        <p:origin x="-2844" y="-90"/>
      </p:cViewPr>
      <p:guideLst>
        <p:guide orient="horz" pos="2928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1956C9-173E-46EF-9894-42B668EDFE2B}" type="datetimeFigureOut">
              <a:rPr lang="en-US" smtClean="0"/>
              <a:t>3/26/2016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7A99ADF-7F60-40C7-806E-EAF2936F7B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833684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9057145C-A99C-459D-90EA-B02964EE7BBC}" type="datetimeFigureOut">
              <a:rPr lang="en-US" smtClean="0"/>
              <a:pPr/>
              <a:t>3/26/2016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9021D9CC-4C46-4C1E-8886-E5494EDC391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1548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354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1pPr>
    <a:lvl2pPr marL="457176" algn="l" defTabSz="914354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2pPr>
    <a:lvl3pPr marL="914354" algn="l" defTabSz="914354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3pPr>
    <a:lvl4pPr marL="1371530" algn="l" defTabSz="914354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4pPr>
    <a:lvl5pPr marL="1828706" algn="l" defTabSz="914354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5pPr>
    <a:lvl6pPr marL="2285884" algn="l" defTabSz="914354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6pPr>
    <a:lvl7pPr marL="2743060" algn="l" defTabSz="914354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7pPr>
    <a:lvl8pPr marL="3200236" algn="l" defTabSz="914354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8pPr>
    <a:lvl9pPr marL="3657413" algn="l" defTabSz="914354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81100" y="696913"/>
            <a:ext cx="46482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1221E5-7225-48EB-A4EE-420E7BFCF705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655726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defTabSz="931774">
              <a:defRPr/>
            </a:pPr>
            <a:r>
              <a:rPr lang="en-US" dirty="0" smtClean="0"/>
              <a:t>For more information</a:t>
            </a:r>
            <a:r>
              <a:rPr lang="en-US" baseline="0" dirty="0" smtClean="0"/>
              <a:t> on the PPR program, please contact us at this toll free number or visit our website.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21D9CC-4C46-4C1E-8886-E5494EDC3917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5360" y="3029940"/>
            <a:ext cx="11054080" cy="209070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0720" y="5527040"/>
            <a:ext cx="9103360" cy="2492587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5019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3003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9505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6007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2509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9011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5513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52015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 eaLnBrk="1" latinLnBrk="0" hangingPunct="1"/>
            <a:fld id="{48D92626-37D2-4832-BF7A-BC283494A20D}" type="datetimeFigureOut">
              <a:rPr lang="en-US" smtClean="0"/>
              <a:pPr algn="l" eaLnBrk="1" latinLnBrk="0" hangingPunct="1"/>
              <a:t>3/26/2016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eaLnBrk="1" latinLnBrk="0" hangingPunct="1"/>
            <a:fld id="{8C592886-E571-45D5-8B56-343DC94F8FA6}" type="slidenum">
              <a:rPr kumimoji="0" lang="en-US" smtClean="0"/>
              <a:pPr algn="r" eaLnBrk="1" latinLnBrk="0" hangingPunct="1"/>
              <a:t>‹#›</a:t>
            </a:fld>
            <a:endParaRPr kumimoji="0" lang="en-US" dirty="0">
              <a:solidFill>
                <a:schemeClr val="tx2">
                  <a:shade val="9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35457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D92626-37D2-4832-BF7A-BC283494A20D}" type="datetimeFigureOut">
              <a:rPr lang="en-US" smtClean="0"/>
              <a:pPr/>
              <a:t>3/26/2016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92886-E571-45D5-8B56-343DC94F8FA6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216451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3408943" y="555416"/>
            <a:ext cx="4161084" cy="1183527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25689" y="555416"/>
            <a:ext cx="12266507" cy="1183527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D92626-37D2-4832-BF7A-BC283494A20D}" type="datetimeFigureOut">
              <a:rPr lang="en-US" smtClean="0"/>
              <a:pPr/>
              <a:t>3/26/2016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92886-E571-45D5-8B56-343DC94F8FA6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9296889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D92626-37D2-4832-BF7A-BC283494A20D}" type="datetimeFigureOut">
              <a:rPr lang="en-US" smtClean="0"/>
              <a:pPr/>
              <a:t>3/26/2016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92886-E571-45D5-8B56-343DC94F8FA6}" type="slidenum">
              <a:rPr kumimoji="0" lang="en-US" smtClean="0"/>
              <a:pPr/>
              <a:t>‹#›</a:t>
            </a:fld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171901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290" y="6267593"/>
            <a:ext cx="11054080" cy="1937173"/>
          </a:xfrm>
        </p:spPr>
        <p:txBody>
          <a:bodyPr anchor="t"/>
          <a:lstStyle>
            <a:lvl1pPr algn="l">
              <a:defRPr sz="57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290" y="4133994"/>
            <a:ext cx="11054080" cy="2133599"/>
          </a:xfrm>
        </p:spPr>
        <p:txBody>
          <a:bodyPr anchor="b"/>
          <a:lstStyle>
            <a:lvl1pPr marL="0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1pPr>
            <a:lvl2pPr marL="650197" indent="0">
              <a:buNone/>
              <a:defRPr sz="2600">
                <a:solidFill>
                  <a:schemeClr val="tx1">
                    <a:tint val="75000"/>
                  </a:schemeClr>
                </a:solidFill>
              </a:defRPr>
            </a:lvl2pPr>
            <a:lvl3pPr marL="1300393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3pPr>
            <a:lvl4pPr marL="195059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4pPr>
            <a:lvl5pPr marL="2600786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5pPr>
            <a:lvl6pPr marL="3250983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6pPr>
            <a:lvl7pPr marL="390118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7pPr>
            <a:lvl8pPr marL="4551376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8pPr>
            <a:lvl9pPr marL="5201573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 eaLnBrk="1" latinLnBrk="0" hangingPunct="1"/>
            <a:fld id="{48D92626-37D2-4832-BF7A-BC283494A20D}" type="datetimeFigureOut">
              <a:rPr lang="en-US" smtClean="0"/>
              <a:pPr algn="l" eaLnBrk="1" latinLnBrk="0" hangingPunct="1"/>
              <a:t>3/26/2016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eaLnBrk="1" latinLnBrk="0" hangingPunct="1"/>
            <a:fld id="{8C592886-E571-45D5-8B56-343DC94F8FA6}" type="slidenum">
              <a:rPr kumimoji="0" lang="en-US" smtClean="0"/>
              <a:pPr algn="r" eaLnBrk="1" latinLnBrk="0" hangingPunct="1"/>
              <a:t>‹#›</a:t>
            </a:fld>
            <a:endParaRPr kumimoji="0" lang="en-US">
              <a:solidFill>
                <a:schemeClr val="tx2">
                  <a:shade val="9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01816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25689" y="3237656"/>
            <a:ext cx="8213796" cy="9153031"/>
          </a:xfrm>
        </p:spPr>
        <p:txBody>
          <a:bodyPr/>
          <a:lstStyle>
            <a:lvl1pPr>
              <a:defRPr sz="4000"/>
            </a:lvl1pPr>
            <a:lvl2pPr>
              <a:defRPr sz="3400"/>
            </a:lvl2pPr>
            <a:lvl3pPr>
              <a:defRPr sz="2800"/>
            </a:lvl3pPr>
            <a:lvl4pPr>
              <a:defRPr sz="2600"/>
            </a:lvl4pPr>
            <a:lvl5pPr>
              <a:defRPr sz="2600"/>
            </a:lvl5pPr>
            <a:lvl6pPr>
              <a:defRPr sz="2600"/>
            </a:lvl6pPr>
            <a:lvl7pPr>
              <a:defRPr sz="2600"/>
            </a:lvl7pPr>
            <a:lvl8pPr>
              <a:defRPr sz="2600"/>
            </a:lvl8pPr>
            <a:lvl9pPr>
              <a:defRPr sz="2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356233" y="3237656"/>
            <a:ext cx="8213796" cy="9153031"/>
          </a:xfrm>
        </p:spPr>
        <p:txBody>
          <a:bodyPr/>
          <a:lstStyle>
            <a:lvl1pPr>
              <a:defRPr sz="4000"/>
            </a:lvl1pPr>
            <a:lvl2pPr>
              <a:defRPr sz="3400"/>
            </a:lvl2pPr>
            <a:lvl3pPr>
              <a:defRPr sz="2800"/>
            </a:lvl3pPr>
            <a:lvl4pPr>
              <a:defRPr sz="2600"/>
            </a:lvl4pPr>
            <a:lvl5pPr>
              <a:defRPr sz="2600"/>
            </a:lvl5pPr>
            <a:lvl6pPr>
              <a:defRPr sz="2600"/>
            </a:lvl6pPr>
            <a:lvl7pPr>
              <a:defRPr sz="2600"/>
            </a:lvl7pPr>
            <a:lvl8pPr>
              <a:defRPr sz="2600"/>
            </a:lvl8pPr>
            <a:lvl9pPr>
              <a:defRPr sz="2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D92626-37D2-4832-BF7A-BC283494A20D}" type="datetimeFigureOut">
              <a:rPr lang="en-US" smtClean="0"/>
              <a:pPr/>
              <a:t>3/26/2016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92886-E571-45D5-8B56-343DC94F8FA6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42280800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240" y="390596"/>
            <a:ext cx="1170432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240" y="2183272"/>
            <a:ext cx="5746045" cy="909884"/>
          </a:xfrm>
        </p:spPr>
        <p:txBody>
          <a:bodyPr anchor="b"/>
          <a:lstStyle>
            <a:lvl1pPr marL="0" indent="0">
              <a:buNone/>
              <a:defRPr sz="3400" b="1"/>
            </a:lvl1pPr>
            <a:lvl2pPr marL="650197" indent="0">
              <a:buNone/>
              <a:defRPr sz="2800" b="1"/>
            </a:lvl2pPr>
            <a:lvl3pPr marL="1300393" indent="0">
              <a:buNone/>
              <a:defRPr sz="2600" b="1"/>
            </a:lvl3pPr>
            <a:lvl4pPr marL="1950590" indent="0">
              <a:buNone/>
              <a:defRPr sz="2300" b="1"/>
            </a:lvl4pPr>
            <a:lvl5pPr marL="2600786" indent="0">
              <a:buNone/>
              <a:defRPr sz="2300" b="1"/>
            </a:lvl5pPr>
            <a:lvl6pPr marL="3250983" indent="0">
              <a:buNone/>
              <a:defRPr sz="2300" b="1"/>
            </a:lvl6pPr>
            <a:lvl7pPr marL="3901180" indent="0">
              <a:buNone/>
              <a:defRPr sz="2300" b="1"/>
            </a:lvl7pPr>
            <a:lvl8pPr marL="4551376" indent="0">
              <a:buNone/>
              <a:defRPr sz="2300" b="1"/>
            </a:lvl8pPr>
            <a:lvl9pPr marL="5201573" indent="0">
              <a:buNone/>
              <a:defRPr sz="23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240" y="3093155"/>
            <a:ext cx="5746045" cy="5619610"/>
          </a:xfrm>
        </p:spPr>
        <p:txBody>
          <a:bodyPr/>
          <a:lstStyle>
            <a:lvl1pPr>
              <a:defRPr sz="3400"/>
            </a:lvl1pPr>
            <a:lvl2pPr>
              <a:defRPr sz="2800"/>
            </a:lvl2pPr>
            <a:lvl3pPr>
              <a:defRPr sz="26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6260" y="2183272"/>
            <a:ext cx="5748302" cy="909884"/>
          </a:xfrm>
        </p:spPr>
        <p:txBody>
          <a:bodyPr anchor="b"/>
          <a:lstStyle>
            <a:lvl1pPr marL="0" indent="0">
              <a:buNone/>
              <a:defRPr sz="3400" b="1"/>
            </a:lvl1pPr>
            <a:lvl2pPr marL="650197" indent="0">
              <a:buNone/>
              <a:defRPr sz="2800" b="1"/>
            </a:lvl2pPr>
            <a:lvl3pPr marL="1300393" indent="0">
              <a:buNone/>
              <a:defRPr sz="2600" b="1"/>
            </a:lvl3pPr>
            <a:lvl4pPr marL="1950590" indent="0">
              <a:buNone/>
              <a:defRPr sz="2300" b="1"/>
            </a:lvl4pPr>
            <a:lvl5pPr marL="2600786" indent="0">
              <a:buNone/>
              <a:defRPr sz="2300" b="1"/>
            </a:lvl5pPr>
            <a:lvl6pPr marL="3250983" indent="0">
              <a:buNone/>
              <a:defRPr sz="2300" b="1"/>
            </a:lvl6pPr>
            <a:lvl7pPr marL="3901180" indent="0">
              <a:buNone/>
              <a:defRPr sz="2300" b="1"/>
            </a:lvl7pPr>
            <a:lvl8pPr marL="4551376" indent="0">
              <a:buNone/>
              <a:defRPr sz="2300" b="1"/>
            </a:lvl8pPr>
            <a:lvl9pPr marL="5201573" indent="0">
              <a:buNone/>
              <a:defRPr sz="23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6260" y="3093155"/>
            <a:ext cx="5748302" cy="5619610"/>
          </a:xfrm>
        </p:spPr>
        <p:txBody>
          <a:bodyPr/>
          <a:lstStyle>
            <a:lvl1pPr>
              <a:defRPr sz="3400"/>
            </a:lvl1pPr>
            <a:lvl2pPr>
              <a:defRPr sz="2800"/>
            </a:lvl2pPr>
            <a:lvl3pPr>
              <a:defRPr sz="26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D92626-37D2-4832-BF7A-BC283494A20D}" type="datetimeFigureOut">
              <a:rPr lang="en-US" smtClean="0"/>
              <a:pPr/>
              <a:t>3/26/2016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92886-E571-45D5-8B56-343DC94F8FA6}" type="slidenum">
              <a:rPr kumimoji="0" lang="en-US" smtClean="0"/>
              <a:pPr/>
              <a:t>‹#›</a:t>
            </a:fld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5356882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D92626-37D2-4832-BF7A-BC283494A20D}" type="datetimeFigureOut">
              <a:rPr lang="en-US" smtClean="0"/>
              <a:pPr/>
              <a:t>3/26/2016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92886-E571-45D5-8B56-343DC94F8FA6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4769674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D92626-37D2-4832-BF7A-BC283494A20D}" type="datetimeFigureOut">
              <a:rPr lang="en-US" smtClean="0"/>
              <a:pPr/>
              <a:t>3/26/2016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92886-E571-45D5-8B56-343DC94F8FA6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0903577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242" y="388338"/>
            <a:ext cx="4278490" cy="1652693"/>
          </a:xfrm>
        </p:spPr>
        <p:txBody>
          <a:bodyPr anchor="b"/>
          <a:lstStyle>
            <a:lvl1pPr algn="l">
              <a:defRPr sz="28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516" y="388340"/>
            <a:ext cx="7270044" cy="8324427"/>
          </a:xfrm>
        </p:spPr>
        <p:txBody>
          <a:bodyPr/>
          <a:lstStyle>
            <a:lvl1pPr>
              <a:defRPr sz="4600"/>
            </a:lvl1pPr>
            <a:lvl2pPr>
              <a:defRPr sz="4000"/>
            </a:lvl2pPr>
            <a:lvl3pPr>
              <a:defRPr sz="3400"/>
            </a:lvl3pPr>
            <a:lvl4pPr>
              <a:defRPr sz="2800"/>
            </a:lvl4pPr>
            <a:lvl5pPr>
              <a:defRPr sz="2800"/>
            </a:lvl5pPr>
            <a:lvl6pPr>
              <a:defRPr sz="2800"/>
            </a:lvl6pPr>
            <a:lvl7pPr>
              <a:defRPr sz="2800"/>
            </a:lvl7pPr>
            <a:lvl8pPr>
              <a:defRPr sz="2800"/>
            </a:lvl8pPr>
            <a:lvl9pPr>
              <a:defRPr sz="2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242" y="2041033"/>
            <a:ext cx="4278490" cy="6671734"/>
          </a:xfrm>
        </p:spPr>
        <p:txBody>
          <a:bodyPr/>
          <a:lstStyle>
            <a:lvl1pPr marL="0" indent="0">
              <a:buNone/>
              <a:defRPr sz="2000"/>
            </a:lvl1pPr>
            <a:lvl2pPr marL="650197" indent="0">
              <a:buNone/>
              <a:defRPr sz="1700"/>
            </a:lvl2pPr>
            <a:lvl3pPr marL="1300393" indent="0">
              <a:buNone/>
              <a:defRPr sz="1400"/>
            </a:lvl3pPr>
            <a:lvl4pPr marL="1950590" indent="0">
              <a:buNone/>
              <a:defRPr sz="1300"/>
            </a:lvl4pPr>
            <a:lvl5pPr marL="2600786" indent="0">
              <a:buNone/>
              <a:defRPr sz="1300"/>
            </a:lvl5pPr>
            <a:lvl6pPr marL="3250983" indent="0">
              <a:buNone/>
              <a:defRPr sz="1300"/>
            </a:lvl6pPr>
            <a:lvl7pPr marL="3901180" indent="0">
              <a:buNone/>
              <a:defRPr sz="1300"/>
            </a:lvl7pPr>
            <a:lvl8pPr marL="4551376" indent="0">
              <a:buNone/>
              <a:defRPr sz="1300"/>
            </a:lvl8pPr>
            <a:lvl9pPr marL="5201573" indent="0">
              <a:buNone/>
              <a:defRPr sz="13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 eaLnBrk="1" latinLnBrk="0" hangingPunct="1"/>
            <a:fld id="{48D92626-37D2-4832-BF7A-BC283494A20D}" type="datetimeFigureOut">
              <a:rPr lang="en-US" smtClean="0"/>
              <a:pPr algn="l" eaLnBrk="1" latinLnBrk="0" hangingPunct="1"/>
              <a:t>3/26/2016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eaLnBrk="1" latinLnBrk="0" hangingPunct="1"/>
            <a:fld id="{8C592886-E571-45D5-8B56-343DC94F8FA6}" type="slidenum">
              <a:rPr kumimoji="0" lang="en-US" smtClean="0"/>
              <a:pPr algn="r" eaLnBrk="1" latinLnBrk="0" hangingPunct="1"/>
              <a:t>‹#›</a:t>
            </a:fld>
            <a:endParaRPr kumimoji="0" lang="en-US">
              <a:solidFill>
                <a:schemeClr val="tx2">
                  <a:shade val="9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38514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032" y="6827520"/>
            <a:ext cx="7802880" cy="806027"/>
          </a:xfrm>
        </p:spPr>
        <p:txBody>
          <a:bodyPr anchor="b"/>
          <a:lstStyle>
            <a:lvl1pPr algn="l">
              <a:defRPr sz="28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032" y="871502"/>
            <a:ext cx="7802880" cy="5852160"/>
          </a:xfrm>
        </p:spPr>
        <p:txBody>
          <a:bodyPr/>
          <a:lstStyle>
            <a:lvl1pPr marL="0" indent="0">
              <a:buNone/>
              <a:defRPr sz="4600"/>
            </a:lvl1pPr>
            <a:lvl2pPr marL="650197" indent="0">
              <a:buNone/>
              <a:defRPr sz="4000"/>
            </a:lvl2pPr>
            <a:lvl3pPr marL="1300393" indent="0">
              <a:buNone/>
              <a:defRPr sz="3400"/>
            </a:lvl3pPr>
            <a:lvl4pPr marL="1950590" indent="0">
              <a:buNone/>
              <a:defRPr sz="2800"/>
            </a:lvl4pPr>
            <a:lvl5pPr marL="2600786" indent="0">
              <a:buNone/>
              <a:defRPr sz="2800"/>
            </a:lvl5pPr>
            <a:lvl6pPr marL="3250983" indent="0">
              <a:buNone/>
              <a:defRPr sz="2800"/>
            </a:lvl6pPr>
            <a:lvl7pPr marL="3901180" indent="0">
              <a:buNone/>
              <a:defRPr sz="2800"/>
            </a:lvl7pPr>
            <a:lvl8pPr marL="4551376" indent="0">
              <a:buNone/>
              <a:defRPr sz="2800"/>
            </a:lvl8pPr>
            <a:lvl9pPr marL="5201573" indent="0">
              <a:buNone/>
              <a:defRPr sz="28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032" y="7633547"/>
            <a:ext cx="7802880" cy="1144693"/>
          </a:xfrm>
        </p:spPr>
        <p:txBody>
          <a:bodyPr/>
          <a:lstStyle>
            <a:lvl1pPr marL="0" indent="0">
              <a:buNone/>
              <a:defRPr sz="2000"/>
            </a:lvl1pPr>
            <a:lvl2pPr marL="650197" indent="0">
              <a:buNone/>
              <a:defRPr sz="1700"/>
            </a:lvl2pPr>
            <a:lvl3pPr marL="1300393" indent="0">
              <a:buNone/>
              <a:defRPr sz="1400"/>
            </a:lvl3pPr>
            <a:lvl4pPr marL="1950590" indent="0">
              <a:buNone/>
              <a:defRPr sz="1300"/>
            </a:lvl4pPr>
            <a:lvl5pPr marL="2600786" indent="0">
              <a:buNone/>
              <a:defRPr sz="1300"/>
            </a:lvl5pPr>
            <a:lvl6pPr marL="3250983" indent="0">
              <a:buNone/>
              <a:defRPr sz="1300"/>
            </a:lvl6pPr>
            <a:lvl7pPr marL="3901180" indent="0">
              <a:buNone/>
              <a:defRPr sz="1300"/>
            </a:lvl7pPr>
            <a:lvl8pPr marL="4551376" indent="0">
              <a:buNone/>
              <a:defRPr sz="1300"/>
            </a:lvl8pPr>
            <a:lvl9pPr marL="5201573" indent="0">
              <a:buNone/>
              <a:defRPr sz="13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 eaLnBrk="1" latinLnBrk="0" hangingPunct="1"/>
            <a:fld id="{48D92626-37D2-4832-BF7A-BC283494A20D}" type="datetimeFigureOut">
              <a:rPr lang="en-US" smtClean="0"/>
              <a:pPr algn="l" eaLnBrk="1" latinLnBrk="0" hangingPunct="1"/>
              <a:t>3/26/2016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eaLnBrk="1" latinLnBrk="0" hangingPunct="1"/>
            <a:fld id="{8C592886-E571-45D5-8B56-343DC94F8FA6}" type="slidenum">
              <a:rPr kumimoji="0" lang="en-US" smtClean="0"/>
              <a:pPr algn="r" eaLnBrk="1" latinLnBrk="0" hangingPunct="1"/>
              <a:t>‹#›</a:t>
            </a:fld>
            <a:endParaRPr kumimoji="0" lang="en-US">
              <a:solidFill>
                <a:schemeClr val="tx2">
                  <a:shade val="9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70450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50240" y="390596"/>
            <a:ext cx="11704320" cy="1625600"/>
          </a:xfrm>
          <a:prstGeom prst="rect">
            <a:avLst/>
          </a:prstGeom>
        </p:spPr>
        <p:txBody>
          <a:bodyPr vert="horz" lIns="130039" tIns="65020" rIns="130039" bIns="650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240" y="2275842"/>
            <a:ext cx="11704320" cy="6436925"/>
          </a:xfrm>
          <a:prstGeom prst="rect">
            <a:avLst/>
          </a:prstGeom>
        </p:spPr>
        <p:txBody>
          <a:bodyPr vert="horz" lIns="130039" tIns="65020" rIns="130039" bIns="650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0240" y="9040144"/>
            <a:ext cx="3034453" cy="519289"/>
          </a:xfrm>
          <a:prstGeom prst="rect">
            <a:avLst/>
          </a:prstGeom>
        </p:spPr>
        <p:txBody>
          <a:bodyPr vert="horz" lIns="130039" tIns="65020" rIns="130039" bIns="65020" rtlCol="0" anchor="ctr"/>
          <a:lstStyle>
            <a:lvl1pPr algn="l">
              <a:defRPr sz="1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l" eaLnBrk="1" latinLnBrk="0" hangingPunct="1"/>
            <a:fld id="{48D92626-37D2-4832-BF7A-BC283494A20D}" type="datetimeFigureOut">
              <a:rPr lang="en-US" smtClean="0"/>
              <a:pPr algn="l" eaLnBrk="1" latinLnBrk="0" hangingPunct="1"/>
              <a:t>3/26/2016</a:t>
            </a:fld>
            <a:endParaRPr lang="en-US" sz="1800" dirty="0">
              <a:solidFill>
                <a:schemeClr val="bg2">
                  <a:tint val="60000"/>
                  <a:satMod val="155000"/>
                </a:scheme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443308" y="9040144"/>
            <a:ext cx="4118187" cy="519289"/>
          </a:xfrm>
          <a:prstGeom prst="rect">
            <a:avLst/>
          </a:prstGeom>
        </p:spPr>
        <p:txBody>
          <a:bodyPr vert="horz" lIns="130039" tIns="65020" rIns="130039" bIns="65020" rtlCol="0" anchor="ctr"/>
          <a:lstStyle>
            <a:lvl1pPr algn="ctr">
              <a:defRPr sz="1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r" eaLnBrk="1" latinLnBrk="0" hangingPunct="1"/>
            <a:endParaRPr kumimoji="0" lang="en-US" sz="1800" dirty="0">
              <a:solidFill>
                <a:schemeClr val="bg2">
                  <a:tint val="60000"/>
                  <a:satMod val="155000"/>
                </a:scheme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320107" y="9040144"/>
            <a:ext cx="3034453" cy="519289"/>
          </a:xfrm>
          <a:prstGeom prst="rect">
            <a:avLst/>
          </a:prstGeom>
        </p:spPr>
        <p:txBody>
          <a:bodyPr vert="horz" lIns="130039" tIns="65020" rIns="130039" bIns="65020" rtlCol="0" anchor="ctr"/>
          <a:lstStyle>
            <a:lvl1pPr algn="r">
              <a:defRPr sz="1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r" eaLnBrk="1" latinLnBrk="0" hangingPunct="1"/>
            <a:fld id="{8C592886-E571-45D5-8B56-343DC94F8FA6}" type="slidenum">
              <a:rPr kumimoji="0" lang="en-US" smtClean="0"/>
              <a:pPr algn="r" eaLnBrk="1" latinLnBrk="0" hangingPunct="1"/>
              <a:t>‹#›</a:t>
            </a:fld>
            <a:endParaRPr kumimoji="0" lang="en-US" sz="2300" b="1" dirty="0">
              <a:solidFill>
                <a:schemeClr val="tx2">
                  <a:shade val="90000"/>
                </a:schemeClr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2116354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695" r:id="rId2"/>
    <p:sldLayoutId id="2147483696" r:id="rId3"/>
    <p:sldLayoutId id="2147483697" r:id="rId4"/>
    <p:sldLayoutId id="2147483698" r:id="rId5"/>
    <p:sldLayoutId id="2147483699" r:id="rId6"/>
    <p:sldLayoutId id="2147483700" r:id="rId7"/>
    <p:sldLayoutId id="2147483701" r:id="rId8"/>
    <p:sldLayoutId id="2147483702" r:id="rId9"/>
    <p:sldLayoutId id="2147483703" r:id="rId10"/>
    <p:sldLayoutId id="2147483704" r:id="rId11"/>
  </p:sldLayoutIdLst>
  <p:txStyles>
    <p:titleStyle>
      <a:lvl1pPr algn="ctr" defTabSz="1300393" rtl="0" eaLnBrk="1" latinLnBrk="0" hangingPunct="1">
        <a:spcBef>
          <a:spcPct val="0"/>
        </a:spcBef>
        <a:buNone/>
        <a:defRPr sz="6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87647" indent="-487647" algn="l" defTabSz="1300393" rtl="0" eaLnBrk="1" latinLnBrk="0" hangingPunct="1">
        <a:spcBef>
          <a:spcPct val="20000"/>
        </a:spcBef>
        <a:buFont typeface="Arial" panose="020B0604020202020204" pitchFamily="34" charset="0"/>
        <a:buChar char="•"/>
        <a:defRPr sz="4600" kern="1200">
          <a:solidFill>
            <a:schemeClr val="tx1"/>
          </a:solidFill>
          <a:latin typeface="+mn-lt"/>
          <a:ea typeface="+mn-ea"/>
          <a:cs typeface="+mn-cs"/>
        </a:defRPr>
      </a:lvl1pPr>
      <a:lvl2pPr marL="1056569" indent="-406374" algn="l" defTabSz="1300393" rtl="0" eaLnBrk="1" latinLnBrk="0" hangingPunct="1">
        <a:spcBef>
          <a:spcPct val="20000"/>
        </a:spcBef>
        <a:buFont typeface="Arial" panose="020B0604020202020204" pitchFamily="34" charset="0"/>
        <a:buChar char="–"/>
        <a:defRPr sz="4000" kern="1200">
          <a:solidFill>
            <a:schemeClr val="tx1"/>
          </a:solidFill>
          <a:latin typeface="+mn-lt"/>
          <a:ea typeface="+mn-ea"/>
          <a:cs typeface="+mn-cs"/>
        </a:defRPr>
      </a:lvl2pPr>
      <a:lvl3pPr marL="1625492" indent="-325098" algn="l" defTabSz="1300393" rtl="0" eaLnBrk="1" latinLnBrk="0" hangingPunct="1">
        <a:spcBef>
          <a:spcPct val="20000"/>
        </a:spcBef>
        <a:buFont typeface="Arial" panose="020B0604020202020204" pitchFamily="34" charset="0"/>
        <a:buChar char="•"/>
        <a:defRPr sz="3400" kern="1200">
          <a:solidFill>
            <a:schemeClr val="tx1"/>
          </a:solidFill>
          <a:latin typeface="+mn-lt"/>
          <a:ea typeface="+mn-ea"/>
          <a:cs typeface="+mn-cs"/>
        </a:defRPr>
      </a:lvl3pPr>
      <a:lvl4pPr marL="2275688" indent="-325098" algn="l" defTabSz="1300393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2925885" indent="-325098" algn="l" defTabSz="1300393" rtl="0" eaLnBrk="1" latinLnBrk="0" hangingPunct="1">
        <a:spcBef>
          <a:spcPct val="20000"/>
        </a:spcBef>
        <a:buFont typeface="Arial" panose="020B0604020202020204" pitchFamily="34" charset="0"/>
        <a:buChar char="»"/>
        <a:defRPr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3576081" indent="-325098" algn="l" defTabSz="1300393" rtl="0" eaLnBrk="1" latinLnBrk="0" hangingPunct="1">
        <a:spcBef>
          <a:spcPct val="20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6pPr>
      <a:lvl7pPr marL="4226278" indent="-325098" algn="l" defTabSz="1300393" rtl="0" eaLnBrk="1" latinLnBrk="0" hangingPunct="1">
        <a:spcBef>
          <a:spcPct val="20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7pPr>
      <a:lvl8pPr marL="4876475" indent="-325098" algn="l" defTabSz="1300393" rtl="0" eaLnBrk="1" latinLnBrk="0" hangingPunct="1">
        <a:spcBef>
          <a:spcPct val="20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8pPr>
      <a:lvl9pPr marL="5526671" indent="-325098" algn="l" defTabSz="1300393" rtl="0" eaLnBrk="1" latinLnBrk="0" hangingPunct="1">
        <a:spcBef>
          <a:spcPct val="20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00393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50197" algn="l" defTabSz="1300393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300393" algn="l" defTabSz="1300393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3pPr>
      <a:lvl4pPr marL="1950590" algn="l" defTabSz="1300393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4pPr>
      <a:lvl5pPr marL="2600786" algn="l" defTabSz="1300393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5pPr>
      <a:lvl6pPr marL="3250983" algn="l" defTabSz="1300393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6pPr>
      <a:lvl7pPr marL="3901180" algn="l" defTabSz="1300393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7pPr>
      <a:lvl8pPr marL="4551376" algn="l" defTabSz="1300393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8pPr>
      <a:lvl9pPr marL="5201573" algn="l" defTabSz="1300393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mailto:mpew@prium.net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png"/><Relationship Id="rId5" Type="http://schemas.openxmlformats.org/officeDocument/2006/relationships/image" Target="../media/image9.jpeg"/><Relationship Id="rId4" Type="http://schemas.openxmlformats.org/officeDocument/2006/relationships/hyperlink" Target="http://www.priumevidencebased.com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0" y="6786421"/>
            <a:ext cx="13004799" cy="1421924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pPr algn="ctr">
              <a:spcBef>
                <a:spcPts val="0"/>
              </a:spcBef>
            </a:pPr>
            <a:r>
              <a:rPr lang="en-US" sz="3600" b="1" dirty="0">
                <a:solidFill>
                  <a:schemeClr val="tx1"/>
                </a:solidFill>
              </a:rPr>
              <a:t>The Five Things You Need to Know </a:t>
            </a:r>
            <a:r>
              <a:rPr lang="en-US" sz="3600" b="1" dirty="0" smtClean="0">
                <a:solidFill>
                  <a:schemeClr val="tx1"/>
                </a:solidFill>
              </a:rPr>
              <a:t>About</a:t>
            </a:r>
          </a:p>
          <a:p>
            <a:pPr algn="ctr">
              <a:spcBef>
                <a:spcPts val="0"/>
              </a:spcBef>
            </a:pPr>
            <a:r>
              <a:rPr lang="en-US" sz="3600" b="1" i="1" dirty="0" smtClean="0">
                <a:solidFill>
                  <a:schemeClr val="tx1"/>
                </a:solidFill>
              </a:rPr>
              <a:t>Marijuana </a:t>
            </a:r>
            <a:r>
              <a:rPr lang="en-US" sz="3600" b="1" i="1" dirty="0">
                <a:solidFill>
                  <a:schemeClr val="tx1"/>
                </a:solidFill>
              </a:rPr>
              <a:t>&amp; the Workplace</a:t>
            </a:r>
            <a:endParaRPr lang="en-US" sz="3600" b="1" i="1" dirty="0" smtClean="0">
              <a:solidFill>
                <a:schemeClr val="tx1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2401" y="1556013"/>
            <a:ext cx="8061412" cy="1903472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40909" y="3810000"/>
            <a:ext cx="1978025" cy="1978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691621" y="2954044"/>
            <a:ext cx="3276600" cy="561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www.prium.com</a:t>
            </a:r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968499" y="4973522"/>
            <a:ext cx="8953500" cy="4228846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pPr algn="ctr">
              <a:spcBef>
                <a:spcPts val="0"/>
              </a:spcBef>
              <a:defRPr/>
            </a:pPr>
            <a:r>
              <a:rPr lang="en-US" b="1" dirty="0" smtClean="0">
                <a:solidFill>
                  <a:schemeClr val="tx1"/>
                </a:solidFill>
              </a:rPr>
              <a:t>Mark Pew</a:t>
            </a:r>
          </a:p>
          <a:p>
            <a:pPr algn="ctr">
              <a:spcBef>
                <a:spcPts val="0"/>
              </a:spcBef>
              <a:defRPr/>
            </a:pPr>
            <a:r>
              <a:rPr lang="en-US" b="1" dirty="0" smtClean="0">
                <a:solidFill>
                  <a:schemeClr val="tx1"/>
                </a:solidFill>
              </a:rPr>
              <a:t>Senior Vice President</a:t>
            </a:r>
          </a:p>
          <a:p>
            <a:pPr algn="ctr">
              <a:spcBef>
                <a:spcPts val="0"/>
              </a:spcBef>
              <a:defRPr/>
            </a:pPr>
            <a:r>
              <a:rPr lang="en-US" sz="2400" b="1" dirty="0" smtClean="0">
                <a:solidFill>
                  <a:schemeClr val="tx1"/>
                </a:solidFill>
              </a:rPr>
              <a:t>(678) 735-7309  Office</a:t>
            </a:r>
          </a:p>
          <a:p>
            <a:pPr algn="ctr">
              <a:spcBef>
                <a:spcPts val="0"/>
              </a:spcBef>
              <a:defRPr/>
            </a:pPr>
            <a:r>
              <a:rPr lang="en-US" sz="2400" b="1" dirty="0" smtClean="0">
                <a:solidFill>
                  <a:schemeClr val="tx1"/>
                </a:solidFill>
                <a:hlinkClick r:id="rId3"/>
              </a:rPr>
              <a:t>mpew@prium.net</a:t>
            </a:r>
            <a:endParaRPr lang="en-US" sz="2400" b="1" dirty="0" smtClean="0">
              <a:solidFill>
                <a:schemeClr val="tx1"/>
              </a:solidFill>
            </a:endParaRPr>
          </a:p>
          <a:p>
            <a:pPr algn="ctr">
              <a:spcBef>
                <a:spcPts val="0"/>
              </a:spcBef>
              <a:defRPr/>
            </a:pPr>
            <a:r>
              <a:rPr lang="en-US" sz="2400" b="1" dirty="0">
                <a:solidFill>
                  <a:schemeClr val="tx1"/>
                </a:solidFill>
              </a:rPr>
              <a:t>LinkedIn: </a:t>
            </a:r>
            <a:r>
              <a:rPr lang="en-US" sz="2400" dirty="0" err="1" smtClean="0">
                <a:solidFill>
                  <a:schemeClr val="tx1"/>
                </a:solidFill>
              </a:rPr>
              <a:t>markpew</a:t>
            </a:r>
            <a:endParaRPr lang="en-US" sz="2400" dirty="0" smtClean="0">
              <a:solidFill>
                <a:schemeClr val="tx1"/>
              </a:solidFill>
            </a:endParaRPr>
          </a:p>
          <a:p>
            <a:pPr algn="ctr">
              <a:spcBef>
                <a:spcPts val="0"/>
              </a:spcBef>
              <a:defRPr/>
            </a:pPr>
            <a:r>
              <a:rPr lang="en-US" sz="2400" b="1" dirty="0" smtClean="0">
                <a:solidFill>
                  <a:schemeClr val="tx1"/>
                </a:solidFill>
              </a:rPr>
              <a:t>Twitter:</a:t>
            </a:r>
            <a:r>
              <a:rPr lang="en-US" sz="2400" dirty="0" smtClean="0">
                <a:solidFill>
                  <a:schemeClr val="tx1"/>
                </a:solidFill>
              </a:rPr>
              <a:t> @</a:t>
            </a:r>
            <a:r>
              <a:rPr lang="en-US" sz="2400" dirty="0" err="1" smtClean="0">
                <a:solidFill>
                  <a:schemeClr val="tx1"/>
                </a:solidFill>
              </a:rPr>
              <a:t>RxProfessor</a:t>
            </a:r>
            <a:endParaRPr lang="en-US" sz="2400" dirty="0" smtClean="0">
              <a:solidFill>
                <a:schemeClr val="tx1"/>
              </a:solidFill>
            </a:endParaRPr>
          </a:p>
          <a:p>
            <a:pPr algn="ctr">
              <a:spcBef>
                <a:spcPts val="0"/>
              </a:spcBef>
              <a:defRPr/>
            </a:pPr>
            <a:endParaRPr lang="en-US" sz="2400" b="1" dirty="0" smtClean="0">
              <a:solidFill>
                <a:schemeClr val="tx1"/>
              </a:solidFill>
            </a:endParaRPr>
          </a:p>
          <a:p>
            <a:pPr algn="ctr">
              <a:spcBef>
                <a:spcPts val="0"/>
              </a:spcBef>
              <a:defRPr/>
            </a:pPr>
            <a:r>
              <a:rPr lang="en-US" sz="2400" b="1" dirty="0" smtClean="0">
                <a:solidFill>
                  <a:schemeClr val="tx1"/>
                </a:solidFill>
              </a:rPr>
              <a:t>Our </a:t>
            </a:r>
            <a:r>
              <a:rPr lang="en-US" sz="2400" b="1" i="1" dirty="0" smtClean="0">
                <a:solidFill>
                  <a:schemeClr val="tx1"/>
                </a:solidFill>
              </a:rPr>
              <a:t>Evidence Based</a:t>
            </a:r>
            <a:r>
              <a:rPr lang="en-US" sz="2400" b="1" dirty="0" smtClean="0">
                <a:solidFill>
                  <a:schemeClr val="tx1"/>
                </a:solidFill>
              </a:rPr>
              <a:t> blog</a:t>
            </a:r>
            <a:endParaRPr lang="en-US" sz="2400" b="1" dirty="0">
              <a:solidFill>
                <a:schemeClr val="tx1"/>
              </a:solidFill>
            </a:endParaRPr>
          </a:p>
          <a:p>
            <a:pPr algn="ctr">
              <a:spcBef>
                <a:spcPts val="0"/>
              </a:spcBef>
              <a:defRPr/>
            </a:pPr>
            <a:r>
              <a:rPr lang="en-US" sz="2400" b="1" dirty="0" smtClean="0">
                <a:solidFill>
                  <a:schemeClr val="tx1"/>
                </a:solidFill>
                <a:hlinkClick r:id="rId4"/>
              </a:rPr>
              <a:t>www.priumevidencebased.com</a:t>
            </a:r>
            <a:endParaRPr lang="en-US" sz="2400" b="1" dirty="0" smtClean="0">
              <a:solidFill>
                <a:schemeClr val="tx1"/>
              </a:solidFill>
            </a:endParaRPr>
          </a:p>
        </p:txBody>
      </p:sp>
      <p:pic>
        <p:nvPicPr>
          <p:cNvPr id="5" name="Picture 4" descr="URAC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473702" y="2971800"/>
            <a:ext cx="2057399" cy="1613648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87800" y="1524000"/>
            <a:ext cx="5486161" cy="1295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868329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13"/>
          <p:cNvSpPr>
            <a:spLocks noGrp="1"/>
          </p:cNvSpPr>
          <p:nvPr>
            <p:ph idx="1"/>
          </p:nvPr>
        </p:nvSpPr>
        <p:spPr>
          <a:xfrm>
            <a:off x="4978400" y="1981200"/>
            <a:ext cx="7180136" cy="6502400"/>
          </a:xfrm>
        </p:spPr>
        <p:txBody>
          <a:bodyPr>
            <a:noAutofit/>
          </a:bodyPr>
          <a:lstStyle/>
          <a:p>
            <a:pPr marL="551953" indent="-275029">
              <a:buFont typeface="Arial" charset="0"/>
              <a:buChar char="•"/>
            </a:pPr>
            <a:r>
              <a:rPr lang="en-US" sz="2400" dirty="0" smtClean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35+ </a:t>
            </a:r>
            <a:r>
              <a:rPr lang="en-US" sz="2400" dirty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years in P&amp;C, 20+ years in Work </a:t>
            </a:r>
            <a:r>
              <a:rPr lang="en-US" sz="2400" dirty="0" smtClean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Comp</a:t>
            </a:r>
          </a:p>
          <a:p>
            <a:pPr marL="551953" indent="-275029">
              <a:buFont typeface="Arial" charset="0"/>
              <a:buChar char="•"/>
            </a:pPr>
            <a:endParaRPr lang="en-US" sz="2000" dirty="0">
              <a:solidFill>
                <a:schemeClr val="tx2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51953" indent="-275029">
              <a:buFont typeface="Arial" charset="0"/>
              <a:buChar char="•"/>
            </a:pPr>
            <a:r>
              <a:rPr lang="en-US" sz="2400" dirty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Created PRIUM’s Medical Intervention Program in 2003, Intervention Triage in 2010, Texas Closed Formulary turnkey in 2011, Centers with Standards in 2012, </a:t>
            </a:r>
            <a:r>
              <a:rPr lang="en-US" sz="2400" dirty="0" err="1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TaperRx</a:t>
            </a:r>
            <a:r>
              <a:rPr lang="en-US" sz="2400" dirty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in </a:t>
            </a:r>
            <a:r>
              <a:rPr lang="en-US" sz="2400" dirty="0" smtClean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2014</a:t>
            </a:r>
          </a:p>
          <a:p>
            <a:pPr marL="551953" indent="-275029">
              <a:buFont typeface="Arial" charset="0"/>
              <a:buChar char="•"/>
            </a:pPr>
            <a:endParaRPr lang="en-US" sz="2000" dirty="0">
              <a:solidFill>
                <a:schemeClr val="tx2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51953" indent="-275029">
              <a:buFont typeface="Arial" charset="0"/>
              <a:buChar char="•"/>
            </a:pPr>
            <a:r>
              <a:rPr lang="en-US" sz="2400" dirty="0" smtClean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From </a:t>
            </a:r>
            <a:r>
              <a:rPr lang="en-US" sz="2400" dirty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March 2012 thru </a:t>
            </a:r>
            <a:r>
              <a:rPr lang="en-US" sz="2400" dirty="0" smtClean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February 2016 …</a:t>
            </a:r>
          </a:p>
          <a:p>
            <a:pPr marL="1120875" lvl="1" indent="-275029">
              <a:buFont typeface="Arial" charset="0"/>
              <a:buChar char="•"/>
            </a:pPr>
            <a:r>
              <a:rPr lang="en-US" sz="2000" b="1" dirty="0" smtClean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317</a:t>
            </a:r>
            <a:r>
              <a:rPr lang="en-US" sz="2000" dirty="0" smtClean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presentations, </a:t>
            </a:r>
            <a:r>
              <a:rPr lang="en-US" sz="2000" b="1" dirty="0" smtClean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19,645</a:t>
            </a:r>
            <a:r>
              <a:rPr lang="en-US" sz="2000" dirty="0" smtClean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people, </a:t>
            </a:r>
            <a:r>
              <a:rPr lang="en-US" sz="2000" b="1" dirty="0" smtClean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39</a:t>
            </a:r>
            <a:r>
              <a:rPr lang="en-US" sz="2000" dirty="0" smtClean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states</a:t>
            </a:r>
          </a:p>
          <a:p>
            <a:pPr marL="551953" indent="-275029">
              <a:buFont typeface="Arial" charset="0"/>
              <a:buChar char="•"/>
            </a:pPr>
            <a:endParaRPr lang="en-US" sz="2000" dirty="0">
              <a:solidFill>
                <a:schemeClr val="tx2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51953" indent="-275029">
              <a:buFont typeface="Arial" charset="0"/>
              <a:buChar char="•"/>
            </a:pPr>
            <a:r>
              <a:rPr lang="en-US" sz="2400" dirty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Published and quoted in CLM Magazine, Risk &amp; Insurance, Business Insurance, </a:t>
            </a:r>
            <a:r>
              <a:rPr lang="en-US" sz="2400" dirty="0" err="1" smtClean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WorkCompCentral</a:t>
            </a:r>
            <a:r>
              <a:rPr lang="en-US" sz="2400" dirty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2400" dirty="0" err="1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WorkCompWire</a:t>
            </a:r>
            <a:r>
              <a:rPr lang="en-US" sz="2400" dirty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Insurance Thought </a:t>
            </a:r>
            <a:r>
              <a:rPr lang="en-US" sz="2400" dirty="0" smtClean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Leadership </a:t>
            </a:r>
            <a:r>
              <a:rPr lang="en-US" sz="2400" dirty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and </a:t>
            </a:r>
            <a:r>
              <a:rPr lang="en-US" sz="2400" dirty="0" smtClean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others</a:t>
            </a:r>
          </a:p>
          <a:p>
            <a:pPr marL="551953" indent="-275029">
              <a:buFont typeface="Arial" charset="0"/>
              <a:buChar char="•"/>
            </a:pPr>
            <a:endParaRPr lang="en-US" sz="2000" dirty="0">
              <a:solidFill>
                <a:schemeClr val="tx2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51953" indent="-275029">
              <a:buFont typeface="Arial" charset="0"/>
              <a:buChar char="•"/>
            </a:pPr>
            <a:r>
              <a:rPr lang="en-US" sz="2400" dirty="0" smtClean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IAIABC </a:t>
            </a:r>
            <a:r>
              <a:rPr lang="en-US" sz="2400" dirty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Medical Issues </a:t>
            </a:r>
            <a:r>
              <a:rPr lang="en-US" sz="2400" dirty="0" smtClean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Committee, </a:t>
            </a:r>
            <a:r>
              <a:rPr lang="en-US" sz="2400" dirty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SAWCA Medical / Rehab Committee, SIIA </a:t>
            </a:r>
            <a:r>
              <a:rPr lang="en-US" sz="2400" dirty="0" smtClean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Work Comp </a:t>
            </a:r>
            <a:r>
              <a:rPr lang="en-US" sz="2400" dirty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Committee, </a:t>
            </a:r>
            <a:r>
              <a:rPr lang="en-US" sz="2400" dirty="0" err="1" smtClean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CompSense</a:t>
            </a:r>
            <a:r>
              <a:rPr lang="en-US" sz="2400" dirty="0" smtClean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pharmacy &amp; UR groups</a:t>
            </a:r>
            <a:endParaRPr lang="en-US" sz="2400" dirty="0">
              <a:solidFill>
                <a:schemeClr val="tx2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dirty="0"/>
              <a:t>Mark Pew, Senior VP, PRIUM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3599" y="3048000"/>
            <a:ext cx="3954971" cy="39624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426376" y="7162800"/>
            <a:ext cx="282981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spcBef>
                <a:spcPts val="0"/>
              </a:spcBef>
              <a:defRPr/>
            </a:pPr>
            <a:r>
              <a:rPr lang="en-US" sz="2000" b="1" dirty="0">
                <a:solidFill>
                  <a:schemeClr val="tx1"/>
                </a:solidFill>
              </a:rPr>
              <a:t>LinkedIn: </a:t>
            </a:r>
            <a:r>
              <a:rPr lang="en-US" sz="2000" dirty="0" err="1">
                <a:solidFill>
                  <a:schemeClr val="tx1"/>
                </a:solidFill>
              </a:rPr>
              <a:t>markpew</a:t>
            </a:r>
            <a:endParaRPr lang="en-US" sz="2000" dirty="0">
              <a:solidFill>
                <a:schemeClr val="tx1"/>
              </a:solidFill>
            </a:endParaRPr>
          </a:p>
          <a:p>
            <a:pPr algn="ctr">
              <a:spcBef>
                <a:spcPts val="0"/>
              </a:spcBef>
              <a:defRPr/>
            </a:pPr>
            <a:r>
              <a:rPr lang="en-US" sz="2000" b="1" dirty="0">
                <a:solidFill>
                  <a:schemeClr val="tx1"/>
                </a:solidFill>
              </a:rPr>
              <a:t>Twitter:</a:t>
            </a:r>
            <a:r>
              <a:rPr lang="en-US" sz="2000" dirty="0">
                <a:solidFill>
                  <a:schemeClr val="tx1"/>
                </a:solidFill>
              </a:rPr>
              <a:t> @</a:t>
            </a:r>
            <a:r>
              <a:rPr lang="en-US" sz="2000" dirty="0" err="1" smtClean="0">
                <a:solidFill>
                  <a:schemeClr val="tx1"/>
                </a:solidFill>
              </a:rPr>
              <a:t>RxProfessor</a:t>
            </a:r>
            <a:endParaRPr lang="en-US" sz="2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76762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787400" y="990600"/>
            <a:ext cx="11430000" cy="6533062"/>
          </a:xfrm>
          <a:prstGeom prst="rect">
            <a:avLst/>
          </a:prstGeom>
          <a:noFill/>
        </p:spPr>
        <p:txBody>
          <a:bodyPr wrap="square" lIns="130039" tIns="65020" rIns="130039" bIns="6502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 smtClean="0">
                <a:solidFill>
                  <a:srgbClr val="00DE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New </a:t>
            </a:r>
            <a:r>
              <a:rPr lang="en-US" sz="3600" b="1" dirty="0">
                <a:solidFill>
                  <a:srgbClr val="00DE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Mexico requires reimbursement of medical marijuana by </a:t>
            </a:r>
            <a:r>
              <a:rPr lang="en-US" sz="3600" b="1" dirty="0" smtClean="0">
                <a:solidFill>
                  <a:srgbClr val="00DE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Workers’ Compensation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en-US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en-US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914378" lvl="2" indent="-45720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Three </a:t>
            </a:r>
            <a:r>
              <a:rPr lang="en-US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Court of Appeals decisions </a:t>
            </a:r>
            <a:r>
              <a:rPr lang="en-US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established precedent</a:t>
            </a:r>
          </a:p>
          <a:p>
            <a:pPr marL="914378" lvl="2" indent="-45720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US" sz="3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914378" lvl="2" indent="-45720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HB </a:t>
            </a:r>
            <a:r>
              <a:rPr lang="en-US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195 </a:t>
            </a:r>
            <a:r>
              <a:rPr lang="en-US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 exclude </a:t>
            </a:r>
            <a:r>
              <a:rPr lang="en-US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reimbursement died in the </a:t>
            </a:r>
            <a:r>
              <a:rPr lang="en-US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Senate</a:t>
            </a:r>
          </a:p>
          <a:p>
            <a:pPr marL="914378" lvl="2" indent="-45720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US" sz="3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914378" lvl="2" indent="-45720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3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Prediction</a:t>
            </a:r>
            <a:r>
              <a:rPr lang="en-US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This will not be limited to just Work </a:t>
            </a:r>
            <a:r>
              <a:rPr lang="en-US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Comp</a:t>
            </a:r>
          </a:p>
          <a:p>
            <a:pPr marL="914378" lvl="2" indent="-45720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US" sz="3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914378" lvl="2" indent="-45720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3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Prediction</a:t>
            </a:r>
            <a:r>
              <a:rPr lang="en-US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US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If somebody </a:t>
            </a:r>
            <a:r>
              <a:rPr lang="en-US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else pays, use and quantity </a:t>
            </a:r>
            <a:r>
              <a:rPr lang="en-US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increase</a:t>
            </a:r>
          </a:p>
          <a:p>
            <a:pPr marL="914378" lvl="2" indent="-45720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US" sz="3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914378" lvl="2" indent="-45720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3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Prediction</a:t>
            </a:r>
            <a:r>
              <a:rPr lang="en-US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US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Other </a:t>
            </a:r>
            <a:r>
              <a:rPr lang="en-US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states will be </a:t>
            </a:r>
            <a:r>
              <a:rPr lang="en-US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targeted</a:t>
            </a:r>
            <a:endParaRPr lang="en-US" sz="3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http://www.50states.com/images/redesign/flags/nm-largeflag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02800" y="7512578"/>
            <a:ext cx="2971800" cy="1981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472803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787400" y="990600"/>
            <a:ext cx="11430000" cy="7025505"/>
          </a:xfrm>
          <a:prstGeom prst="rect">
            <a:avLst/>
          </a:prstGeom>
          <a:noFill/>
        </p:spPr>
        <p:txBody>
          <a:bodyPr wrap="square" lIns="130039" tIns="65020" rIns="130039" bIns="6502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 smtClean="0">
                <a:solidFill>
                  <a:srgbClr val="00DE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Employers </a:t>
            </a:r>
            <a:r>
              <a:rPr lang="en-US" sz="3600" b="1" dirty="0">
                <a:solidFill>
                  <a:srgbClr val="00DE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retain the ability to terminate for-cause (but check your state)</a:t>
            </a:r>
            <a:endParaRPr lang="en-US" sz="3600" b="1" dirty="0" smtClean="0">
              <a:solidFill>
                <a:srgbClr val="00DE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en-US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en-US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914378" lvl="2" indent="-45720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Colorado </a:t>
            </a:r>
            <a:r>
              <a:rPr lang="en-US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Brandon Coats v. Dish Network, </a:t>
            </a:r>
            <a:r>
              <a:rPr lang="en-US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LLC</a:t>
            </a:r>
          </a:p>
          <a:p>
            <a:pPr marL="914378" lvl="2" indent="-45720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US" sz="3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914378" lvl="2" indent="-45720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New </a:t>
            </a:r>
            <a:r>
              <a:rPr lang="en-US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Mexico – </a:t>
            </a:r>
            <a:r>
              <a:rPr lang="en-US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Rojerio</a:t>
            </a:r>
            <a:r>
              <a:rPr lang="en-US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Garcia v. Tractor Supply </a:t>
            </a:r>
            <a:r>
              <a:rPr lang="en-US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Company</a:t>
            </a:r>
          </a:p>
          <a:p>
            <a:pPr marL="914378" lvl="2" indent="-45720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US" sz="3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914378" lvl="2" indent="-45720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Michigan </a:t>
            </a:r>
            <a:r>
              <a:rPr lang="en-US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Joseph </a:t>
            </a:r>
            <a:r>
              <a:rPr lang="en-US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Casias</a:t>
            </a:r>
            <a:r>
              <a:rPr lang="en-US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v. Wal-Mart Stores, Inc</a:t>
            </a:r>
            <a:r>
              <a:rPr lang="en-US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1371554" lvl="3" indent="-45720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US" sz="3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914378" lvl="2" indent="-45720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OSHA </a:t>
            </a:r>
            <a:r>
              <a:rPr lang="en-US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safe work environment</a:t>
            </a:r>
            <a:r>
              <a:rPr lang="en-US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v. ADA (</a:t>
            </a:r>
            <a:r>
              <a:rPr lang="en-US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accommodate disabilities</a:t>
            </a:r>
            <a:r>
              <a:rPr lang="en-US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marL="914378" lvl="2" indent="-45720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US" sz="3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914378" lvl="2" indent="-45720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3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Prediction</a:t>
            </a:r>
            <a:r>
              <a:rPr lang="en-US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Even following the </a:t>
            </a:r>
            <a:r>
              <a:rPr lang="en-US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rules </a:t>
            </a:r>
            <a:r>
              <a:rPr lang="en-US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doesn’t reduce the chances of </a:t>
            </a:r>
            <a:r>
              <a:rPr lang="en-US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unemployment</a:t>
            </a:r>
          </a:p>
        </p:txBody>
      </p:sp>
      <p:pic>
        <p:nvPicPr>
          <p:cNvPr id="2050" name="Picture 2" descr="http://margosmiddlefinger.files.wordpress.com/2014/07/trump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93400" y="7477125"/>
            <a:ext cx="2009775" cy="2276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063955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787400" y="990600"/>
            <a:ext cx="11430000" cy="6902394"/>
          </a:xfrm>
          <a:prstGeom prst="rect">
            <a:avLst/>
          </a:prstGeom>
          <a:noFill/>
        </p:spPr>
        <p:txBody>
          <a:bodyPr wrap="square" lIns="130039" tIns="65020" rIns="130039" bIns="6502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 smtClean="0">
                <a:solidFill>
                  <a:srgbClr val="00DE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</a:t>
            </a:r>
            <a:r>
              <a:rPr lang="en-US" sz="3600" b="1" dirty="0">
                <a:solidFill>
                  <a:srgbClr val="00DE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Marijuana is the solution to our opioid epidemic</a:t>
            </a:r>
            <a:endParaRPr lang="en-US" sz="3600" b="1" dirty="0" smtClean="0">
              <a:solidFill>
                <a:srgbClr val="00DE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en-US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en-US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en-US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914378" lvl="2" indent="-45720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 </a:t>
            </a:r>
            <a:r>
              <a:rPr lang="en-US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argument that is being made … </a:t>
            </a:r>
            <a:r>
              <a:rPr lang="en-US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constantly</a:t>
            </a:r>
          </a:p>
          <a:p>
            <a:pPr marL="914378" lvl="2" indent="-45720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US" sz="3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914378" lvl="2" indent="-45720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Is </a:t>
            </a:r>
            <a:r>
              <a:rPr lang="en-US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marijuana is less dangerous than opioids</a:t>
            </a:r>
            <a:r>
              <a:rPr lang="en-US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</a:p>
          <a:p>
            <a:pPr marL="914378" lvl="2" indent="-45720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US" sz="3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914378" lvl="2" indent="-45720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Marijuana </a:t>
            </a:r>
            <a:r>
              <a:rPr lang="en-US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is not as benign as advocates </a:t>
            </a:r>
            <a:r>
              <a:rPr lang="en-US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promote</a:t>
            </a:r>
          </a:p>
          <a:p>
            <a:pPr marL="914378" lvl="2" indent="-45720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US" sz="3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914378" lvl="2" indent="-45720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Very little research on this matter, much of it not positive</a:t>
            </a:r>
            <a:endParaRPr lang="en-US" sz="3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914378" lvl="2" indent="-45720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US" sz="3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914378" lvl="2" indent="-45720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3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Prediction</a:t>
            </a:r>
            <a:r>
              <a:rPr lang="en-US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This is a politically </a:t>
            </a:r>
            <a:r>
              <a:rPr lang="en-US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successful, non-factual argument</a:t>
            </a:r>
            <a:endParaRPr lang="en-US" sz="3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4" name="Picture 2" descr="http://www.fda.gov/ucm/groups/fdagov-public/documents/image/ucm25173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26600" y="7462107"/>
            <a:ext cx="2990850" cy="19812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193935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787400" y="990600"/>
            <a:ext cx="11430000" cy="6902394"/>
          </a:xfrm>
          <a:prstGeom prst="rect">
            <a:avLst/>
          </a:prstGeom>
          <a:noFill/>
        </p:spPr>
        <p:txBody>
          <a:bodyPr wrap="square" lIns="130039" tIns="65020" rIns="130039" bIns="6502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 smtClean="0">
                <a:solidFill>
                  <a:srgbClr val="00DE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sz="3600" b="1" dirty="0">
                <a:solidFill>
                  <a:srgbClr val="00DE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Presence &lt;&gt; Impairment</a:t>
            </a:r>
            <a:endParaRPr lang="en-US" sz="3600" b="1" dirty="0" smtClean="0">
              <a:solidFill>
                <a:srgbClr val="00DE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en-US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en-US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en-US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914378" lvl="2" indent="-45720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THC </a:t>
            </a:r>
            <a:r>
              <a:rPr lang="en-US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(Willie Nelson) v. CBD (Jake Plummer</a:t>
            </a:r>
            <a:r>
              <a:rPr lang="en-US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marL="914378" lvl="2" indent="-45720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US" sz="3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914378" lvl="2" indent="-45720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Tolerance </a:t>
            </a:r>
            <a:r>
              <a:rPr lang="en-US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levels, metabolizing </a:t>
            </a:r>
            <a:r>
              <a:rPr lang="en-US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variances</a:t>
            </a:r>
          </a:p>
          <a:p>
            <a:pPr marL="914378" lvl="2" indent="-45720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US" sz="3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914378" lvl="2" indent="-45720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Positive urine </a:t>
            </a:r>
            <a:r>
              <a:rPr lang="en-US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drug </a:t>
            </a:r>
            <a:r>
              <a:rPr lang="en-US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test – </a:t>
            </a:r>
            <a:r>
              <a:rPr lang="en-US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Up to 7 days for single use, up to 100 days for regular </a:t>
            </a:r>
            <a:r>
              <a:rPr lang="en-US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use</a:t>
            </a:r>
          </a:p>
          <a:p>
            <a:pPr marL="914378" lvl="2" indent="-45720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US" sz="3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914378" lvl="2" indent="-45720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3.1-4.5ng/mL </a:t>
            </a:r>
            <a:r>
              <a:rPr lang="en-US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(oral) or 3.3-4.5 ng/mL (smoked) = BAC of </a:t>
            </a:r>
            <a:r>
              <a:rPr lang="en-US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0.05</a:t>
            </a:r>
          </a:p>
          <a:p>
            <a:pPr marL="914378" lvl="2" indent="-45720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US" sz="3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914378" lvl="2" indent="-45720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3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Prediction</a:t>
            </a:r>
            <a:r>
              <a:rPr lang="en-US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Proving causal relatedness </a:t>
            </a:r>
            <a:r>
              <a:rPr lang="en-US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is difficult</a:t>
            </a:r>
            <a:endParaRPr lang="en-US" sz="3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098" name="Picture 2" descr="http://www.marijuana.com/wp-content/uploads/2014/09/impaire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98000" y="7779852"/>
            <a:ext cx="3200400" cy="17270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610771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787400" y="990600"/>
            <a:ext cx="11430000" cy="7517947"/>
          </a:xfrm>
          <a:prstGeom prst="rect">
            <a:avLst/>
          </a:prstGeom>
          <a:noFill/>
        </p:spPr>
        <p:txBody>
          <a:bodyPr wrap="square" lIns="130039" tIns="65020" rIns="130039" bIns="6502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 smtClean="0">
                <a:solidFill>
                  <a:srgbClr val="00DE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5. </a:t>
            </a:r>
            <a:r>
              <a:rPr lang="en-US" sz="3600" b="1" dirty="0">
                <a:solidFill>
                  <a:srgbClr val="00DE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Ballot Initiatives to legalize recreational use makes November </a:t>
            </a:r>
            <a:r>
              <a:rPr lang="en-US" sz="3600" b="1" dirty="0" smtClean="0">
                <a:solidFill>
                  <a:srgbClr val="00DE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 even more </a:t>
            </a:r>
            <a:r>
              <a:rPr lang="en-US" sz="3600" b="1" dirty="0">
                <a:solidFill>
                  <a:srgbClr val="00DE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interesting</a:t>
            </a:r>
            <a:endParaRPr lang="en-US" sz="3600" b="1" dirty="0" smtClean="0">
              <a:solidFill>
                <a:srgbClr val="00DE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en-US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en-US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914378" lvl="2" indent="-45720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3200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Likely</a:t>
            </a:r>
            <a:r>
              <a:rPr lang="en-US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US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Arizona, California, Nevada, </a:t>
            </a:r>
            <a:r>
              <a:rPr lang="en-US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Vermont</a:t>
            </a:r>
          </a:p>
          <a:p>
            <a:pPr marL="914378" lvl="2" indent="-45720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US" sz="3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914378" lvl="2" indent="-45720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3200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Maybe</a:t>
            </a:r>
            <a:r>
              <a:rPr lang="en-US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US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Connecticut, Michigan, Rhode </a:t>
            </a:r>
            <a:r>
              <a:rPr lang="en-US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Island</a:t>
            </a:r>
          </a:p>
          <a:p>
            <a:pPr marL="914378" lvl="2" indent="-45720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US" sz="3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914378" lvl="2" indent="-45720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3200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Probably </a:t>
            </a:r>
            <a:r>
              <a:rPr lang="en-US" sz="32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not</a:t>
            </a:r>
            <a:r>
              <a:rPr lang="en-US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Delaware, Maryland, Massachusetts, Missouri, New York, </a:t>
            </a:r>
            <a:r>
              <a:rPr lang="en-US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Ohio</a:t>
            </a:r>
          </a:p>
          <a:p>
            <a:pPr marL="914378" lvl="2" indent="-45720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US" sz="3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914378" lvl="2" indent="-45720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This </a:t>
            </a:r>
            <a:r>
              <a:rPr lang="en-US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doesn’t count efforts underway to </a:t>
            </a:r>
            <a:r>
              <a:rPr lang="en-US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decriminalize</a:t>
            </a:r>
          </a:p>
          <a:p>
            <a:pPr marL="914378" lvl="2" indent="-45720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US" sz="3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914378" lvl="2" indent="-45720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3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Prediction</a:t>
            </a:r>
            <a:r>
              <a:rPr lang="en-US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More workplace accidents, higher absenteeism/</a:t>
            </a:r>
            <a:r>
              <a:rPr lang="en-US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presenteeism</a:t>
            </a:r>
            <a:r>
              <a:rPr lang="en-US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impact to hiring and </a:t>
            </a:r>
            <a:r>
              <a:rPr lang="en-US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return-to-work</a:t>
            </a:r>
            <a:endParaRPr lang="en-US" sz="3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42345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1545" y="3810000"/>
            <a:ext cx="13004800" cy="2347301"/>
          </a:xfrm>
          <a:prstGeom prst="rect">
            <a:avLst/>
          </a:prstGeom>
          <a:noFill/>
        </p:spPr>
        <p:txBody>
          <a:bodyPr wrap="square" lIns="130039" tIns="65020" rIns="130039" bIns="6502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4800" b="1" dirty="0" smtClean="0">
                <a:solidFill>
                  <a:srgbClr val="00DE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We need common sense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endParaRPr lang="en-US" sz="4800" b="1" dirty="0" smtClean="0">
              <a:solidFill>
                <a:srgbClr val="00DE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4800" b="1" dirty="0" smtClean="0">
                <a:solidFill>
                  <a:srgbClr val="00DE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But it’s </a:t>
            </a:r>
            <a:r>
              <a:rPr lang="en-US" sz="4800" b="1" u="sng" dirty="0" smtClean="0">
                <a:solidFill>
                  <a:srgbClr val="00DE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not</a:t>
            </a:r>
            <a:r>
              <a:rPr lang="en-US" sz="4800" b="1" dirty="0" smtClean="0">
                <a:solidFill>
                  <a:srgbClr val="00DE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in abundant supply</a:t>
            </a:r>
          </a:p>
        </p:txBody>
      </p:sp>
    </p:spTree>
    <p:extLst>
      <p:ext uri="{BB962C8B-B14F-4D97-AF65-F5344CB8AC3E}">
        <p14:creationId xmlns:p14="http://schemas.microsoft.com/office/powerpoint/2010/main" val="1683856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halalfocus.net/wp-content/uploads/2014/05/question-mark-nothing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6800" y="2209800"/>
            <a:ext cx="5410200" cy="54102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03557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6045</TotalTime>
  <Pages>0</Pages>
  <Words>498</Words>
  <Characters>0</Characters>
  <Application>Microsoft Office PowerPoint</Application>
  <PresentationFormat>Custom</PresentationFormat>
  <Lines>0</Lines>
  <Paragraphs>93</Paragraphs>
  <Slides>10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PowerPoint Presentation</vt:lpstr>
      <vt:lpstr>Mark Pew, Senior VP, PRIUM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Best Practices: Prescription Drugs and Chronic Pain</dc:title>
  <dc:creator>Mark Pew;SVP Business Development;PRIUM</dc:creator>
  <cp:lastModifiedBy>Mark Pew</cp:lastModifiedBy>
  <cp:revision>518</cp:revision>
  <cp:lastPrinted>2014-05-11T22:06:09Z</cp:lastPrinted>
  <dcterms:modified xsi:type="dcterms:W3CDTF">2016-03-26T15:06:33Z</dcterms:modified>
</cp:coreProperties>
</file>