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sldx" ContentType="application/vnd.openxmlformats-officedocument.presentationml.slide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86" r:id="rId3"/>
    <p:sldId id="287" r:id="rId4"/>
    <p:sldId id="293" r:id="rId5"/>
    <p:sldId id="296" r:id="rId6"/>
    <p:sldId id="271" r:id="rId7"/>
    <p:sldId id="258" r:id="rId8"/>
    <p:sldId id="259" r:id="rId9"/>
    <p:sldId id="260" r:id="rId10"/>
    <p:sldId id="261" r:id="rId11"/>
    <p:sldId id="262" r:id="rId12"/>
    <p:sldId id="274" r:id="rId13"/>
    <p:sldId id="263" r:id="rId14"/>
    <p:sldId id="264" r:id="rId15"/>
    <p:sldId id="278" r:id="rId16"/>
    <p:sldId id="265" r:id="rId17"/>
    <p:sldId id="266" r:id="rId18"/>
    <p:sldId id="279" r:id="rId19"/>
    <p:sldId id="280" r:id="rId20"/>
    <p:sldId id="281" r:id="rId21"/>
    <p:sldId id="282" r:id="rId22"/>
    <p:sldId id="283" r:id="rId23"/>
    <p:sldId id="284" r:id="rId24"/>
    <p:sldId id="289" r:id="rId25"/>
    <p:sldId id="290" r:id="rId26"/>
    <p:sldId id="285" r:id="rId27"/>
    <p:sldId id="270" r:id="rId28"/>
    <p:sldId id="291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\\thunderbolt.heinz.cmu.edu\students\mal1\Workshop\PPT%20slide%20SS.xlsx" TargetMode="External"/><Relationship Id="rId3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6450972474595"/>
          <c:y val="0.0364111844890356"/>
          <c:w val="0.846455010431389"/>
          <c:h val="0.8138123359580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5"/>
              <c:layout>
                <c:manualLayout>
                  <c:x val="0.00284900284900285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Sheet1!$L$3:$Q$3</c:f>
              <c:strCache>
                <c:ptCount val="6"/>
                <c:pt idx="0">
                  <c:v>OUTDOOR FARM</c:v>
                </c:pt>
                <c:pt idx="1">
                  <c:v>GREENHOUSE</c:v>
                </c:pt>
                <c:pt idx="2">
                  <c:v>RESIDENTIAL GROW-HOUSE</c:v>
                </c:pt>
                <c:pt idx="3">
                  <c:v>INDUSTRIAL WAREHOUSE</c:v>
                </c:pt>
                <c:pt idx="4">
                  <c:v>DUTCH FACILITY</c:v>
                </c:pt>
                <c:pt idx="5">
                  <c:v>CURRENT WHOLESALE</c:v>
                </c:pt>
              </c:strCache>
            </c:strRef>
          </c:cat>
          <c:val>
            <c:numRef>
              <c:f>Sheet1!$L$4:$Q$4</c:f>
              <c:numCache>
                <c:formatCode>_("$"* #,##0_);_("$"* \(#,##0\);_("$"* "-"??_);_(@_)</c:formatCode>
                <c:ptCount val="6"/>
                <c:pt idx="0">
                  <c:v>30.0</c:v>
                </c:pt>
                <c:pt idx="1">
                  <c:v>125.0</c:v>
                </c:pt>
                <c:pt idx="2">
                  <c:v>260.0</c:v>
                </c:pt>
                <c:pt idx="3">
                  <c:v>205.0</c:v>
                </c:pt>
                <c:pt idx="4">
                  <c:v>1075.0</c:v>
                </c:pt>
                <c:pt idx="5" formatCode="&quot;$&quot;#,##0_);[Red]\(&quot;$&quot;#,##0\)">
                  <c:v>3000.0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1792168"/>
        <c:axId val="-2062380776"/>
      </c:barChart>
      <c:catAx>
        <c:axId val="2091792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2062380776"/>
        <c:crosses val="autoZero"/>
        <c:auto val="1"/>
        <c:lblAlgn val="ctr"/>
        <c:lblOffset val="100"/>
        <c:noMultiLvlLbl val="0"/>
      </c:catAx>
      <c:valAx>
        <c:axId val="-2062380776"/>
        <c:scaling>
          <c:orientation val="minMax"/>
          <c:max val="3250.0"/>
          <c:min val="0.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Production</a:t>
                </a:r>
                <a:r>
                  <a:rPr lang="en-US" sz="1800" baseline="0" dirty="0" smtClean="0"/>
                  <a:t> Cost per lb.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0"/>
              <c:y val="0.210348589238845"/>
            </c:manualLayout>
          </c:layout>
          <c:overlay val="0"/>
        </c:title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0917921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0.05983</cdr:x>
      <cdr:y>0.8125</cdr:y>
    </cdr:from>
    <cdr:to>
      <cdr:x>0.10256</cdr:x>
      <cdr:y>0.875</cdr:y>
    </cdr:to>
    <cdr:sp macro="" textlink="">
      <cdr:nvSpPr>
        <cdr:cNvPr id="2" name="Oval 1"/>
        <cdr:cNvSpPr/>
      </cdr:nvSpPr>
      <cdr:spPr>
        <a:xfrm xmlns:a="http://schemas.openxmlformats.org/drawingml/2006/main">
          <a:off x="533400" y="3962400"/>
          <a:ext cx="381000" cy="3048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25632-3F5D-2448-B98E-7D0BB5E45A1A}" type="datetimeFigureOut">
              <a:rPr lang="en-US" smtClean="0"/>
              <a:t>5/30/13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F2E6B-7CA3-1845-AA9E-1002FD0D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7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</a:rPr>
              <a:t>WE KNOW THIS IS POSSIBLE FROM THE GREY LITERATURE</a:t>
            </a:r>
          </a:p>
          <a:p>
            <a:endParaRPr lang="en-US">
              <a:latin typeface="Times" charset="0"/>
            </a:endParaRPr>
          </a:p>
          <a:p>
            <a:r>
              <a:rPr lang="en-US">
                <a:latin typeface="Times" charset="0"/>
              </a:rPr>
              <a:t>PRICE COULD FEASIBLY DROP EVEN MORE IF EFFICIENCY AND SCALE ARE MAXIMIZED BEYOND WHAT IS KNOWN POSSIBLE TODAY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E435BAF-11CA-2A43-97EC-07EF82DC0825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3300-1072-984C-910C-64E3649BE6B9}" type="datetimeFigureOut">
              <a:rPr lang="en-US" smtClean="0"/>
              <a:t>5/30/13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854B-03C2-E740-9326-70082E5851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3300-1072-984C-910C-64E3649BE6B9}" type="datetimeFigureOut">
              <a:rPr lang="en-US" smtClean="0"/>
              <a:t>5/30/13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854B-03C2-E740-9326-70082E5851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3300-1072-984C-910C-64E3649BE6B9}" type="datetimeFigureOut">
              <a:rPr lang="en-US" smtClean="0"/>
              <a:t>5/30/13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854B-03C2-E740-9326-70082E5851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3300-1072-984C-910C-64E3649BE6B9}" type="datetimeFigureOut">
              <a:rPr lang="en-US" smtClean="0"/>
              <a:t>5/30/13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854B-03C2-E740-9326-70082E5851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3300-1072-984C-910C-64E3649BE6B9}" type="datetimeFigureOut">
              <a:rPr lang="en-US" smtClean="0"/>
              <a:t>5/30/13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854B-03C2-E740-9326-70082E5851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3300-1072-984C-910C-64E3649BE6B9}" type="datetimeFigureOut">
              <a:rPr lang="en-US" smtClean="0"/>
              <a:t>5/30/13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854B-03C2-E740-9326-70082E5851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3300-1072-984C-910C-64E3649BE6B9}" type="datetimeFigureOut">
              <a:rPr lang="en-US" smtClean="0"/>
              <a:t>5/30/13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854B-03C2-E740-9326-70082E5851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3300-1072-984C-910C-64E3649BE6B9}" type="datetimeFigureOut">
              <a:rPr lang="en-US" smtClean="0"/>
              <a:t>5/30/13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854B-03C2-E740-9326-70082E5851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3300-1072-984C-910C-64E3649BE6B9}" type="datetimeFigureOut">
              <a:rPr lang="en-US" smtClean="0"/>
              <a:t>5/30/13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854B-03C2-E740-9326-70082E5851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3300-1072-984C-910C-64E3649BE6B9}" type="datetimeFigureOut">
              <a:rPr lang="en-US" smtClean="0"/>
              <a:t>5/30/13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854B-03C2-E740-9326-70082E5851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3300-1072-984C-910C-64E3649BE6B9}" type="datetimeFigureOut">
              <a:rPr lang="en-US" smtClean="0"/>
              <a:t>5/30/13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854B-03C2-E740-9326-70082E5851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3300-1072-984C-910C-64E3649BE6B9}" type="datetimeFigureOut">
              <a:rPr lang="en-US" smtClean="0"/>
              <a:t>5/30/13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854B-03C2-E740-9326-70082E5851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B773300-1072-984C-910C-64E3649BE6B9}" type="datetimeFigureOut">
              <a:rPr lang="en-US" smtClean="0"/>
              <a:t>5/30/13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C63854B-03C2-E740-9326-70082E5851B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opeprobation.org/about/program-evaluation-results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jp.usdoj.gov/funding/11grantawards.ht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learnaboutsam.org" TargetMode="External"/><Relationship Id="rId4" Type="http://schemas.openxmlformats.org/officeDocument/2006/relationships/hyperlink" Target="mailto:kevin@learnaboutsam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earnaboutsam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4121111.sldx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6241"/>
            <a:ext cx="7772400" cy="1796929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rgbClr val="000000"/>
                </a:solidFill>
                <a:latin typeface="Georgia"/>
                <a:cs typeface="Georgia"/>
              </a:rPr>
              <a:t>What should the role of enforcement be in drug control?</a:t>
            </a:r>
            <a:endParaRPr lang="en-US" sz="5000" b="1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5915" y="4555494"/>
            <a:ext cx="7141028" cy="206301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eorgia" pitchFamily="18" charset="0"/>
              </a:rPr>
              <a:t>Kevin A. Sabet, Ph.D.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SAM Director &amp; Co-Founder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Director, Drug Policy Institute, University of Florida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President, Policy Solutions Lab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692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Georgia"/>
                <a:cs typeface="Georgia"/>
              </a:rPr>
              <a:t>Drug Courts</a:t>
            </a:r>
            <a:endParaRPr lang="en-US" sz="4000" b="1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928"/>
            <a:ext cx="8229600" cy="556912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Started in Miami in 1989, there are now over 1,600 throughout the United States</a:t>
            </a:r>
          </a:p>
          <a:p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Non-violent offenders charged with drug crimes are eligible</a:t>
            </a:r>
          </a:p>
          <a:p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Programs differ among jurisdictions, with some similarities: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Duration is approximately one year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Drug tests and outpatient treatment are required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Weekly court meetings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Defendants must obtain a GED and employment</a:t>
            </a:r>
          </a:p>
          <a:p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Separate drug courts exist for juveniles 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696"/>
            <a:ext cx="8229600" cy="136315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Georgia"/>
                <a:cs typeface="Georgia"/>
              </a:rPr>
              <a:t>Drug Courts</a:t>
            </a:r>
            <a:endParaRPr lang="en-US" sz="4000" b="1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850"/>
            <a:ext cx="8229600" cy="530115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Drug courts have been successful in reducing drug use and recidivism, particularly for graduates</a:t>
            </a:r>
          </a:p>
          <a:p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Jail space is saved</a:t>
            </a:r>
          </a:p>
          <a:p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They are cost effective due to: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Reduced recidivism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Reduced costs related to victimization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Healthcare costs</a:t>
            </a:r>
            <a:endParaRPr lang="en-US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2247900" y="812800"/>
            <a:ext cx="6896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3600"/>
              </a:lnSpc>
              <a:tabLst>
                <a:tab pos="711200" algn="l"/>
              </a:tabLst>
            </a:pPr>
            <a:r>
              <a:rPr lang="en-CA" sz="3000">
                <a:solidFill>
                  <a:srgbClr val="FFFFFF"/>
                </a:solidFill>
                <a:latin typeface="Georgia" pitchFamily="18" charset="0"/>
              </a:rPr>
              <a:t>Enforcement and Treatment</a:t>
            </a:r>
            <a:r>
              <a:rPr lang="en-CA" sz="300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CA" sz="30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CA" sz="3000">
                <a:solidFill>
                  <a:srgbClr val="FFFFFF"/>
                </a:solidFill>
                <a:latin typeface="Georgia" pitchFamily="18" charset="0"/>
              </a:rPr>
              <a:t>	Can Work Together</a:t>
            </a:r>
          </a:p>
          <a:p>
            <a:pPr>
              <a:lnSpc>
                <a:spcPts val="3600"/>
              </a:lnSpc>
              <a:tabLst>
                <a:tab pos="711200" algn="l"/>
              </a:tabLst>
            </a:pPr>
            <a:endParaRPr lang="en-CA" sz="3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854200" y="4876800"/>
            <a:ext cx="7289800" cy="596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62864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9">
                <a:solidFill>
                  <a:srgbClr val="FFFFFF"/>
                </a:solidFill>
                <a:latin typeface="Arial"/>
                <a:cs typeface="Arial"/>
              </a:rPr>
              <a:t>For every </a:t>
            </a:r>
            <a:r>
              <a:rPr lang="en-CA" sz="1720" b="1">
                <a:solidFill>
                  <a:srgbClr val="ED1C24"/>
                </a:solidFill>
                <a:latin typeface="Arial Bold"/>
                <a:cs typeface="Arial Bold"/>
              </a:rPr>
              <a:t>$1.00 invested</a:t>
            </a:r>
            <a:r>
              <a:rPr lang="en-CA" sz="1709">
                <a:solidFill>
                  <a:srgbClr val="FFFFFF"/>
                </a:solidFill>
                <a:latin typeface="Arial"/>
                <a:cs typeface="Arial"/>
              </a:rPr>
              <a:t> in Drug Court, taxpayers </a:t>
            </a:r>
            <a:r>
              <a:rPr lang="en-CA" sz="1720" b="1">
                <a:solidFill>
                  <a:srgbClr val="ED1C24"/>
                </a:solidFill>
                <a:latin typeface="Arial Bold"/>
                <a:cs typeface="Arial Bold"/>
              </a:rPr>
              <a:t>save</a:t>
            </a:r>
            <a:r>
              <a:rPr lang="en-CA">
                <a:solidFill>
                  <a:srgbClr val="000000"/>
                </a:solidFill>
                <a:latin typeface="Times New Roman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</a:rPr>
            </a:br>
            <a:r>
              <a:rPr lang="en-CA" sz="1720" b="1">
                <a:solidFill>
                  <a:srgbClr val="ED1C24"/>
                </a:solidFill>
                <a:latin typeface="Arial Bold"/>
                <a:cs typeface="Arial Bold"/>
              </a:rPr>
              <a:t>as much as $3.36</a:t>
            </a:r>
            <a:r>
              <a:rPr lang="en-CA" sz="1709">
                <a:solidFill>
                  <a:srgbClr val="FFFFFF"/>
                </a:solidFill>
                <a:latin typeface="Arial"/>
                <a:cs typeface="Arial"/>
              </a:rPr>
              <a:t> in avoided criminal justice costs alone.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Kevin A. Sabet, Ph.D., www.kevinsabet.com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228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3305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Georgia"/>
                <a:cs typeface="Georgia"/>
              </a:rPr>
              <a:t>Hawaii HOPE</a:t>
            </a:r>
            <a:endParaRPr lang="en-US" sz="4000" b="1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058"/>
            <a:ext cx="8229600" cy="49831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Began in 2004 on Oahu</a:t>
            </a:r>
          </a:p>
          <a:p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Probationers are subject to frequent, random drug testing</a:t>
            </a:r>
          </a:p>
          <a:p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Every positive drug test leads to an immediate, short-term jail stay</a:t>
            </a:r>
          </a:p>
          <a:p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Drug treatment may be requested at any time, but is required for repeated failures – a process known as “behavioral triage”</a:t>
            </a:r>
          </a:p>
          <a:p>
            <a:endParaRPr lang="en-US" dirty="0" smtClean="0">
              <a:solidFill>
                <a:srgbClr val="000000"/>
              </a:solidFill>
              <a:latin typeface="Georgia"/>
              <a:cs typeface="Georgia"/>
            </a:endParaRPr>
          </a:p>
          <a:p>
            <a:endParaRPr lang="en-US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Georgia"/>
                <a:cs typeface="Georgia"/>
              </a:rPr>
              <a:t>Hawaii HOPE</a:t>
            </a:r>
            <a:endParaRPr lang="en-US" sz="4000" b="1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704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/>
                <a:cs typeface="Georgia"/>
              </a:rPr>
              <a:t>HOPE probationers have significantly reduced rates of drug use</a:t>
            </a:r>
          </a:p>
          <a:p>
            <a:r>
              <a:rPr lang="en-US" dirty="0" smtClean="0">
                <a:latin typeface="Georgia"/>
                <a:cs typeface="Georgia"/>
              </a:rPr>
              <a:t>Participants speak highly of the program and appreciate its consistency</a:t>
            </a:r>
          </a:p>
          <a:p>
            <a:r>
              <a:rPr lang="en-US" dirty="0" smtClean="0">
                <a:latin typeface="Georgia"/>
                <a:cs typeface="Georgia"/>
              </a:rPr>
              <a:t>Judges and probation officers are very satisfied with the program</a:t>
            </a:r>
          </a:p>
          <a:p>
            <a:r>
              <a:rPr lang="en-US" dirty="0" smtClean="0">
                <a:latin typeface="Georgia"/>
                <a:cs typeface="Georgia"/>
              </a:rPr>
              <a:t>It is cost-effective, with the majority of the cost going toward treatment for intensive drug users</a:t>
            </a:r>
            <a:endParaRPr lang="en-US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3505200" y="1219200"/>
            <a:ext cx="5638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00">
                <a:solidFill>
                  <a:srgbClr val="FFFFFF"/>
                </a:solidFill>
                <a:latin typeface="Georgia" pitchFamily="18" charset="0"/>
              </a:rPr>
              <a:t>Project Hope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2184400"/>
            <a:ext cx="1816100" cy="622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84" b="1">
                <a:solidFill>
                  <a:srgbClr val="FFFFFF"/>
                </a:solidFill>
                <a:latin typeface="Arial Bold"/>
                <a:cs typeface="Arial Bold"/>
              </a:rPr>
              <a:t>Reduction</a:t>
            </a:r>
            <a:r>
              <a:rPr lang="en-CA">
                <a:solidFill>
                  <a:srgbClr val="000000"/>
                </a:solidFill>
                <a:latin typeface="Times New Roman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</a:rPr>
            </a:br>
            <a:r>
              <a:rPr lang="en-CA" sz="1684" b="1">
                <a:solidFill>
                  <a:srgbClr val="FFFFFF"/>
                </a:solidFill>
                <a:latin typeface="Arial Bold"/>
                <a:cs typeface="Arial Bold"/>
              </a:rPr>
              <a:t>in missed</a:t>
            </a:r>
          </a:p>
          <a:p>
            <a:pPr fontAlgn="auto">
              <a:lnSpc>
                <a:spcPts val="19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0100" y="2692400"/>
            <a:ext cx="20193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84" b="1">
                <a:solidFill>
                  <a:srgbClr val="FFFFFF"/>
                </a:solidFill>
                <a:latin typeface="Arial Bold"/>
                <a:cs typeface="Arial Bold"/>
              </a:rPr>
              <a:t>appointments</a:t>
            </a:r>
          </a:p>
          <a:p>
            <a:pPr fontAlgn="auto">
              <a:lnSpc>
                <a:spcPts val="19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55700" y="3035300"/>
            <a:ext cx="1663700" cy="1079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5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5515" b="1">
                <a:solidFill>
                  <a:srgbClr val="ED1C24"/>
                </a:solidFill>
                <a:latin typeface="Arial Bold"/>
                <a:cs typeface="Arial Bold"/>
              </a:rPr>
              <a:t>85%</a:t>
            </a:r>
          </a:p>
          <a:p>
            <a:pPr fontAlgn="auto">
              <a:lnSpc>
                <a:spcPts val="5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6476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3300" y="4292600"/>
            <a:ext cx="18161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20" b="1">
                <a:solidFill>
                  <a:srgbClr val="FFFFFF"/>
                </a:solidFill>
                <a:latin typeface="Arial Bold"/>
                <a:cs typeface="Arial Bold"/>
              </a:rPr>
              <a:t>Reduction</a:t>
            </a:r>
          </a:p>
          <a:p>
            <a:pPr fontAlgn="auto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921000" y="2286000"/>
            <a:ext cx="13843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9" b="1">
                <a:solidFill>
                  <a:srgbClr val="FFFFFF"/>
                </a:solidFill>
                <a:latin typeface="Arial Bold"/>
                <a:cs typeface="Arial Bold"/>
              </a:rPr>
              <a:t>47%</a:t>
            </a:r>
          </a:p>
          <a:p>
            <a:pPr fontAlgn="auto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517900" y="3759200"/>
            <a:ext cx="7874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9" b="1">
                <a:solidFill>
                  <a:srgbClr val="FFFFFF"/>
                </a:solidFill>
                <a:latin typeface="Arial Bold"/>
                <a:cs typeface="Arial Bold"/>
              </a:rPr>
              <a:t>21%</a:t>
            </a:r>
          </a:p>
          <a:p>
            <a:pPr fontAlgn="auto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06900" y="2387600"/>
            <a:ext cx="21590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9" b="1">
                <a:solidFill>
                  <a:srgbClr val="FFFFFF"/>
                </a:solidFill>
                <a:latin typeface="Arial Bold"/>
                <a:cs typeface="Arial Bold"/>
              </a:rPr>
              <a:t>46%</a:t>
            </a:r>
          </a:p>
          <a:p>
            <a:pPr fontAlgn="auto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753100" y="2540000"/>
            <a:ext cx="8128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9" b="1">
                <a:solidFill>
                  <a:srgbClr val="27AAE1"/>
                </a:solidFill>
                <a:latin typeface="Arial Bold"/>
                <a:cs typeface="Arial Bold"/>
              </a:rPr>
              <a:t>Control</a:t>
            </a:r>
          </a:p>
          <a:p>
            <a:pPr fontAlgn="auto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905500" y="3911600"/>
            <a:ext cx="6604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9" b="1">
                <a:solidFill>
                  <a:srgbClr val="FFFFFF"/>
                </a:solidFill>
                <a:latin typeface="Arial Bold"/>
                <a:cs typeface="Arial Bold"/>
              </a:rPr>
              <a:t>23%</a:t>
            </a:r>
          </a:p>
          <a:p>
            <a:pPr fontAlgn="auto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003800" y="4292600"/>
            <a:ext cx="15621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9" b="1">
                <a:solidFill>
                  <a:srgbClr val="FFFFFF"/>
                </a:solidFill>
                <a:latin typeface="Arial Bold"/>
                <a:cs typeface="Arial Bold"/>
              </a:rPr>
              <a:t>13%</a:t>
            </a:r>
          </a:p>
          <a:p>
            <a:pPr fontAlgn="auto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667500" y="2489200"/>
            <a:ext cx="23749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9" b="1">
                <a:solidFill>
                  <a:srgbClr val="ED1C24"/>
                </a:solidFill>
                <a:latin typeface="Arial Bold"/>
                <a:cs typeface="Arial Bold"/>
              </a:rPr>
              <a:t>Project Hope</a:t>
            </a:r>
          </a:p>
          <a:p>
            <a:pPr fontAlgn="auto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391400" y="4445000"/>
            <a:ext cx="16510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9" b="1">
                <a:solidFill>
                  <a:srgbClr val="FFFFFF"/>
                </a:solidFill>
                <a:latin typeface="Arial Bold"/>
                <a:cs typeface="Arial Bold"/>
              </a:rPr>
              <a:t>15%</a:t>
            </a:r>
          </a:p>
          <a:p>
            <a:pPr fontAlgn="auto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90600" y="4597400"/>
            <a:ext cx="1968500" cy="622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20" b="1">
                <a:solidFill>
                  <a:srgbClr val="FFFFFF"/>
                </a:solidFill>
                <a:latin typeface="Arial Bold"/>
                <a:cs typeface="Arial Bold"/>
              </a:rPr>
              <a:t>in positive</a:t>
            </a:r>
            <a:r>
              <a:rPr lang="en-CA">
                <a:solidFill>
                  <a:srgbClr val="000000"/>
                </a:solidFill>
                <a:latin typeface="Times New Roman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</a:rPr>
            </a:br>
            <a:r>
              <a:rPr lang="en-CA" sz="1720" b="1">
                <a:solidFill>
                  <a:srgbClr val="FFFFFF"/>
                </a:solidFill>
                <a:latin typeface="Arial Bold"/>
                <a:cs typeface="Arial Bold"/>
              </a:rPr>
              <a:t>urinalyses</a:t>
            </a:r>
          </a:p>
          <a:p>
            <a:pPr fontAlgn="auto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93800" y="5143500"/>
            <a:ext cx="1765300" cy="1079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5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4996" b="1">
                <a:solidFill>
                  <a:srgbClr val="ED1C24"/>
                </a:solidFill>
                <a:latin typeface="Arial Bold"/>
                <a:cs typeface="Arial Bold"/>
              </a:rPr>
              <a:t>91%</a:t>
            </a:r>
          </a:p>
          <a:p>
            <a:pPr fontAlgn="auto">
              <a:lnSpc>
                <a:spcPts val="5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6476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060700" y="5499100"/>
            <a:ext cx="26035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1409700" algn="l"/>
              </a:tabLst>
              <a:defRPr/>
            </a:pPr>
            <a:r>
              <a:rPr lang="en-CA" sz="1330">
                <a:solidFill>
                  <a:srgbClr val="FFFFFF"/>
                </a:solidFill>
                <a:latin typeface="Arial"/>
                <a:cs typeface="Arial"/>
              </a:rPr>
              <a:t>Arrested	Used Drugs</a:t>
            </a:r>
          </a:p>
          <a:p>
            <a:pPr fontAlgn="auto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553200" y="4610100"/>
            <a:ext cx="24765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9" b="1">
                <a:solidFill>
                  <a:srgbClr val="FFFFFF"/>
                </a:solidFill>
                <a:latin typeface="Arial Bold"/>
                <a:cs typeface="Arial Bold"/>
              </a:rPr>
              <a:t>9%</a:t>
            </a:r>
          </a:p>
          <a:p>
            <a:pPr fontAlgn="auto">
              <a:lnSpc>
                <a:spcPts val="12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039100" y="4762500"/>
            <a:ext cx="9906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9" b="1">
                <a:solidFill>
                  <a:srgbClr val="FFFFFF"/>
                </a:solidFill>
                <a:latin typeface="Arial Bold"/>
                <a:cs typeface="Arial Bold"/>
              </a:rPr>
              <a:t>7%</a:t>
            </a:r>
          </a:p>
          <a:p>
            <a:pPr fontAlgn="auto">
              <a:lnSpc>
                <a:spcPts val="11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778500" y="5486400"/>
            <a:ext cx="3251200" cy="495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231850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tabLst>
                <a:tab pos="1701800" algn="l"/>
                <a:tab pos="1739900" algn="l"/>
              </a:tabLst>
              <a:defRPr/>
            </a:pPr>
            <a:r>
              <a:rPr lang="en-CA" sz="1330">
                <a:solidFill>
                  <a:srgbClr val="FFFFFF"/>
                </a:solidFill>
                <a:latin typeface="Arial"/>
                <a:cs typeface="Arial"/>
              </a:rPr>
              <a:t>Skipped	Probation</a:t>
            </a:r>
            <a:r>
              <a:rPr lang="en-CA" sz="140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0">
                <a:solidFill>
                  <a:srgbClr val="000000"/>
                </a:solidFill>
                <a:latin typeface="Times New Roman"/>
              </a:rPr>
            </a:br>
            <a:r>
              <a:rPr lang="en-CA" sz="1330">
                <a:solidFill>
                  <a:srgbClr val="FFFFFF"/>
                </a:solidFill>
                <a:latin typeface="Arial"/>
                <a:cs typeface="Arial"/>
              </a:rPr>
              <a:t>Appointments	Revoked</a:t>
            </a:r>
          </a:p>
          <a:p>
            <a:pPr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Kevin A. Sabet, Ph.D., www.kevinsabet.com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71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Georgia"/>
                <a:cs typeface="Georgia"/>
              </a:rPr>
              <a:t>South Dakota 24/7 Sobriety</a:t>
            </a:r>
            <a:endParaRPr lang="en-US" sz="4000" b="1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899"/>
            <a:ext cx="8229600" cy="51613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Operates across the state</a:t>
            </a:r>
          </a:p>
          <a:p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DUI offenders must undergo twice-daily alcohol breath testing and random drug testing</a:t>
            </a:r>
          </a:p>
          <a:p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Some offenders wear an alcohol-monitoring ankle bracelet or drug-testing patch</a:t>
            </a:r>
          </a:p>
          <a:p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Participants who fail a breathalyzer or drug test are immediately sent to jail for a short period</a:t>
            </a:r>
            <a:endParaRPr lang="en-US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Georgia"/>
                <a:cs typeface="Georgia"/>
              </a:rPr>
              <a:t>South Dakota 24/7 Sobriety</a:t>
            </a:r>
            <a:endParaRPr lang="en-US" sz="4000" b="1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24/7 has significantly reduced the number of DUIs</a:t>
            </a:r>
          </a:p>
          <a:p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Rates of offenses for program participants were significantly lower during the first 30 days of the program, and even lower after 90 days</a:t>
            </a:r>
            <a:endParaRPr lang="en-US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/>
          <p:nvPr/>
        </p:nvSpPr>
        <p:spPr>
          <a:xfrm>
            <a:off x="1828800" y="1219200"/>
            <a:ext cx="73152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34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50">
                <a:solidFill>
                  <a:srgbClr val="FFFFFF"/>
                </a:solidFill>
                <a:latin typeface="Georgia"/>
                <a:cs typeface="Georgia"/>
              </a:rPr>
              <a:t>Drug Market Interventions (DMI)</a:t>
            </a:r>
          </a:p>
          <a:p>
            <a:pPr fontAlgn="auto">
              <a:lnSpc>
                <a:spcPts val="34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3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42000" y="2146300"/>
            <a:ext cx="33020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4">
                <a:solidFill>
                  <a:srgbClr val="FFFFFF"/>
                </a:solidFill>
                <a:latin typeface="Arial"/>
                <a:cs typeface="Arial"/>
              </a:rPr>
              <a:t>In Rockford, Illinois, property</a:t>
            </a:r>
          </a:p>
          <a:p>
            <a:pPr fontAlgn="auto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842000" y="2413000"/>
            <a:ext cx="33020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9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4">
                <a:solidFill>
                  <a:srgbClr val="FFFFFF"/>
                </a:solidFill>
                <a:latin typeface="Arial"/>
                <a:cs typeface="Arial"/>
              </a:rPr>
              <a:t>crime declined by 24 percent.</a:t>
            </a:r>
          </a:p>
          <a:p>
            <a:pPr fontAlgn="auto">
              <a:lnSpc>
                <a:spcPts val="19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59400" y="2908300"/>
            <a:ext cx="3784600" cy="596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4">
                <a:solidFill>
                  <a:srgbClr val="FFFFFF"/>
                </a:solidFill>
                <a:latin typeface="Arial"/>
                <a:cs typeface="Arial"/>
              </a:rPr>
              <a:t>In Nashville, Tennessee, drug crime</a:t>
            </a:r>
            <a:r>
              <a:rPr lang="en-CA">
                <a:solidFill>
                  <a:srgbClr val="000000"/>
                </a:solidFill>
                <a:latin typeface="Times New Roman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</a:rPr>
            </a:br>
            <a:r>
              <a:rPr lang="en-CA" sz="1674">
                <a:solidFill>
                  <a:srgbClr val="FFFFFF"/>
                </a:solidFill>
                <a:latin typeface="Arial"/>
                <a:cs typeface="Arial"/>
              </a:rPr>
              <a:t>declined by 39.5 percent.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673600" y="3657600"/>
            <a:ext cx="3997325" cy="1282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4" dirty="0">
                <a:solidFill>
                  <a:srgbClr val="FFFFFF"/>
                </a:solidFill>
                <a:latin typeface="Arial"/>
                <a:cs typeface="Arial"/>
              </a:rPr>
              <a:t>In High Point, North Carolina, the first site,</a:t>
            </a:r>
            <a:r>
              <a:rPr lang="en-CA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dirty="0">
                <a:solidFill>
                  <a:srgbClr val="000000"/>
                </a:solidFill>
                <a:latin typeface="Times New Roman"/>
              </a:rPr>
            </a:br>
            <a:r>
              <a:rPr lang="en-CA" sz="1674" dirty="0">
                <a:solidFill>
                  <a:srgbClr val="FFFFFF"/>
                </a:solidFill>
                <a:latin typeface="Arial"/>
                <a:cs typeface="Arial"/>
              </a:rPr>
              <a:t>indicated that the target area experienced</a:t>
            </a:r>
            <a:r>
              <a:rPr lang="en-CA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dirty="0">
                <a:solidFill>
                  <a:srgbClr val="000000"/>
                </a:solidFill>
                <a:latin typeface="Times New Roman"/>
              </a:rPr>
            </a:br>
            <a:r>
              <a:rPr lang="en-CA" sz="1674" dirty="0">
                <a:solidFill>
                  <a:srgbClr val="FFFFFF"/>
                </a:solidFill>
                <a:latin typeface="Arial"/>
                <a:cs typeface="Arial"/>
              </a:rPr>
              <a:t>a substantial decline in violent (30.6%)</a:t>
            </a:r>
            <a:r>
              <a:rPr lang="en-CA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dirty="0">
                <a:solidFill>
                  <a:srgbClr val="000000"/>
                </a:solidFill>
                <a:latin typeface="Times New Roman"/>
              </a:rPr>
            </a:br>
            <a:r>
              <a:rPr lang="en-CA" sz="1674" dirty="0">
                <a:solidFill>
                  <a:srgbClr val="FFFFFF"/>
                </a:solidFill>
                <a:latin typeface="Arial"/>
                <a:cs typeface="Arial"/>
              </a:rPr>
              <a:t>and drug-related crime (32.2%).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733800" y="4914900"/>
            <a:ext cx="54102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4">
                <a:solidFill>
                  <a:srgbClr val="FFFFFF"/>
                </a:solidFill>
                <a:latin typeface="Arial"/>
                <a:cs typeface="Arial"/>
              </a:rPr>
              <a:t>In all three communities, interviews with local</a:t>
            </a:r>
          </a:p>
          <a:p>
            <a:pPr fontAlgn="auto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733800" y="5168900"/>
            <a:ext cx="5410200" cy="850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4">
                <a:solidFill>
                  <a:srgbClr val="FFFFFF"/>
                </a:solidFill>
                <a:latin typeface="Arial"/>
                <a:cs typeface="Arial"/>
              </a:rPr>
              <a:t>residents revealed a perceived decline in crime and</a:t>
            </a:r>
            <a:r>
              <a:rPr lang="en-CA">
                <a:solidFill>
                  <a:srgbClr val="000000"/>
                </a:solidFill>
                <a:latin typeface="Times New Roman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</a:rPr>
            </a:br>
            <a:r>
              <a:rPr lang="en-CA" sz="1674">
                <a:solidFill>
                  <a:srgbClr val="FFFFFF"/>
                </a:solidFill>
                <a:latin typeface="Arial"/>
                <a:cs typeface="Arial"/>
              </a:rPr>
              <a:t>disorder, reported improvement in the quality of</a:t>
            </a:r>
            <a:r>
              <a:rPr lang="en-CA">
                <a:solidFill>
                  <a:srgbClr val="000000"/>
                </a:solidFill>
                <a:latin typeface="Times New Roman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</a:rPr>
            </a:br>
            <a:r>
              <a:rPr lang="en-CA" sz="1674">
                <a:solidFill>
                  <a:srgbClr val="FFFFFF"/>
                </a:solidFill>
                <a:latin typeface="Arial"/>
                <a:cs typeface="Arial"/>
              </a:rPr>
              <a:t>neighborhood life, and appreciation for the police.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Kevin A. Sabet, Ph.D., www.kevinsabet.com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0188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3848100" y="1219200"/>
            <a:ext cx="5295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00">
                <a:solidFill>
                  <a:srgbClr val="FFFFFF"/>
                </a:solidFill>
                <a:latin typeface="Georgia" pitchFamily="18" charset="0"/>
              </a:rPr>
              <a:t>Re-entry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Kevin A. Sabet, Ph.D., www.kevinsabet.com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042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32656"/>
            <a:ext cx="8056437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F133-244D-4A4C-B618-CB5A3EE004C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6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Kevin A. Sabet, Ph.D., www.kevinsabet.com</a:t>
            </a:r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755576" y="1916832"/>
            <a:ext cx="763284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latin typeface="Georgia"/>
                <a:cs typeface="Georgia"/>
              </a:rPr>
              <a:t>Should we spend </a:t>
            </a:r>
            <a:r>
              <a:rPr lang="en-US" sz="3600" dirty="0" smtClean="0">
                <a:solidFill>
                  <a:srgbClr val="FF0000"/>
                </a:solidFill>
                <a:latin typeface="Georgia"/>
                <a:cs typeface="Georgia"/>
              </a:rPr>
              <a:t>$523 Million </a:t>
            </a:r>
            <a:r>
              <a:rPr lang="en-US" sz="3600" dirty="0" smtClean="0">
                <a:latin typeface="Georgia"/>
                <a:cs typeface="Georgia"/>
              </a:rPr>
              <a:t>on constructing a new prison?</a:t>
            </a:r>
          </a:p>
          <a:p>
            <a:pPr lvl="1"/>
            <a:endParaRPr lang="en-US" sz="3200" dirty="0">
              <a:latin typeface="Georgia"/>
              <a:cs typeface="Georgia"/>
            </a:endParaRPr>
          </a:p>
          <a:p>
            <a:pPr lvl="1"/>
            <a:r>
              <a:rPr lang="en-US" sz="3200" dirty="0" smtClean="0">
                <a:latin typeface="Georgia"/>
                <a:cs typeface="Georgia"/>
              </a:rPr>
              <a:t>First, commissioned </a:t>
            </a:r>
            <a:r>
              <a:rPr lang="en-US" sz="3200" dirty="0">
                <a:latin typeface="Georgia"/>
                <a:cs typeface="Georgia"/>
              </a:rPr>
              <a:t>study on how to reduce population: study showed that </a:t>
            </a:r>
            <a:r>
              <a:rPr lang="en-US" sz="3200" u="sng" dirty="0">
                <a:latin typeface="Georgia"/>
                <a:cs typeface="Georgia"/>
              </a:rPr>
              <a:t>if $240 million were spent on substance abuse treatment, prison population would decline. </a:t>
            </a:r>
          </a:p>
          <a:p>
            <a:pPr lvl="1"/>
            <a:endParaRPr lang="en-US" sz="3200" dirty="0" smtClean="0">
              <a:latin typeface="Georgia"/>
              <a:cs typeface="Georgia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404664"/>
            <a:ext cx="8219256" cy="17575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00"/>
                </a:solidFill>
                <a:latin typeface="Georgia"/>
                <a:cs typeface="Georgia"/>
              </a:rPr>
              <a:t>Texas Case Study</a:t>
            </a:r>
          </a:p>
        </p:txBody>
      </p:sp>
    </p:spTree>
    <p:extLst>
      <p:ext uri="{BB962C8B-B14F-4D97-AF65-F5344CB8AC3E}">
        <p14:creationId xmlns:p14="http://schemas.microsoft.com/office/powerpoint/2010/main" val="2815097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Kevin A. Sabet, Ph.D., www.kevinsabet.com</a:t>
            </a:r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827584" y="1556792"/>
            <a:ext cx="75608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>
                <a:latin typeface="Georgia"/>
                <a:cs typeface="Georgia"/>
              </a:rPr>
              <a:t>Legislature then implemented study findings, which saved the state over </a:t>
            </a:r>
            <a:r>
              <a:rPr lang="en-US" sz="3200" u="sng" dirty="0">
                <a:latin typeface="Georgia"/>
                <a:cs typeface="Georgia"/>
              </a:rPr>
              <a:t>$210 million for the 2008-2009 fiscal. year.  </a:t>
            </a:r>
          </a:p>
          <a:p>
            <a:pPr lvl="1"/>
            <a:endParaRPr lang="en-US" sz="3200" dirty="0">
              <a:latin typeface="Georgia"/>
              <a:cs typeface="Georgia"/>
            </a:endParaRPr>
          </a:p>
          <a:p>
            <a:pPr lvl="1"/>
            <a:r>
              <a:rPr lang="en-US" sz="3200" dirty="0">
                <a:latin typeface="Georgia"/>
                <a:cs typeface="Georgia"/>
              </a:rPr>
              <a:t>Also established permanent monitoring system to ensure continued successful reduction in prison population. </a:t>
            </a:r>
          </a:p>
          <a:p>
            <a:endParaRPr lang="en-US" sz="3200" dirty="0">
              <a:latin typeface="Georgia"/>
              <a:cs typeface="Georgia"/>
            </a:endParaRPr>
          </a:p>
          <a:p>
            <a:pPr lvl="1"/>
            <a:endParaRPr lang="en-US" sz="3200" dirty="0">
              <a:latin typeface="Georgia"/>
              <a:cs typeface="Georgia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404664"/>
            <a:ext cx="8219256" cy="17575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00"/>
                </a:solidFill>
                <a:latin typeface="Georgia"/>
                <a:cs typeface="Georgia"/>
              </a:rPr>
              <a:t>Texas Case Study</a:t>
            </a:r>
          </a:p>
        </p:txBody>
      </p:sp>
    </p:spTree>
    <p:extLst>
      <p:ext uri="{BB962C8B-B14F-4D97-AF65-F5344CB8AC3E}">
        <p14:creationId xmlns:p14="http://schemas.microsoft.com/office/powerpoint/2010/main" val="3173179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Kevin A. Sabet, Ph.D., www.kevinsabet.com</a:t>
            </a:r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827584" y="1556792"/>
            <a:ext cx="75608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>
                <a:latin typeface="Georgia"/>
                <a:cs typeface="Georgia"/>
              </a:rPr>
              <a:t>Legislature then implemented study findings, which saved the state over </a:t>
            </a:r>
            <a:r>
              <a:rPr lang="en-US" sz="3200" u="sng" dirty="0">
                <a:latin typeface="Georgia"/>
                <a:cs typeface="Georgia"/>
              </a:rPr>
              <a:t>$210 million for the 2008-2009 fiscal. year.  </a:t>
            </a:r>
          </a:p>
          <a:p>
            <a:pPr lvl="1"/>
            <a:endParaRPr lang="en-US" sz="3200" dirty="0">
              <a:latin typeface="Georgia"/>
              <a:cs typeface="Georgia"/>
            </a:endParaRPr>
          </a:p>
          <a:p>
            <a:pPr lvl="1"/>
            <a:r>
              <a:rPr lang="en-US" sz="3200" dirty="0">
                <a:latin typeface="Georgia"/>
                <a:cs typeface="Georgia"/>
              </a:rPr>
              <a:t>Also established permanent monitoring system to ensure continued successful reduction in prison population. </a:t>
            </a:r>
          </a:p>
          <a:p>
            <a:endParaRPr lang="en-US" sz="3200" dirty="0">
              <a:latin typeface="Georgia"/>
              <a:cs typeface="Georgia"/>
            </a:endParaRPr>
          </a:p>
          <a:p>
            <a:pPr lvl="1"/>
            <a:endParaRPr lang="en-US" sz="3200" dirty="0">
              <a:latin typeface="Georgia"/>
              <a:cs typeface="Georgia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404664"/>
            <a:ext cx="8219256" cy="17575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00"/>
                </a:solidFill>
                <a:latin typeface="Georgia"/>
                <a:cs typeface="Georgia"/>
              </a:rPr>
              <a:t>Texas Case Study</a:t>
            </a:r>
          </a:p>
        </p:txBody>
      </p:sp>
    </p:spTree>
    <p:extLst>
      <p:ext uri="{BB962C8B-B14F-4D97-AF65-F5344CB8AC3E}">
        <p14:creationId xmlns:p14="http://schemas.microsoft.com/office/powerpoint/2010/main" val="1024391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718" y="692696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6000" b="1" dirty="0">
                <a:latin typeface="Georgia" pitchFamily="18" charset="0"/>
              </a:rPr>
              <a:t>There are many ways to reduce incarceration </a:t>
            </a:r>
            <a:r>
              <a:rPr lang="en-US" sz="6000" b="1" dirty="0" smtClean="0">
                <a:latin typeface="Georgia" pitchFamily="18" charset="0"/>
              </a:rPr>
              <a:t>and other related consequences </a:t>
            </a:r>
            <a:r>
              <a:rPr lang="en-US" sz="6000" b="1" dirty="0" smtClean="0">
                <a:solidFill>
                  <a:srgbClr val="C00000"/>
                </a:solidFill>
                <a:latin typeface="Georgia" pitchFamily="18" charset="0"/>
              </a:rPr>
              <a:t>without </a:t>
            </a:r>
            <a:r>
              <a:rPr lang="en-US" sz="6000" b="1" dirty="0">
                <a:solidFill>
                  <a:srgbClr val="C00000"/>
                </a:solidFill>
                <a:latin typeface="Georgia" pitchFamily="18" charset="0"/>
              </a:rPr>
              <a:t>legalizing drugs.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Kevin A. Sabet, Ph.D., www.kevinsabet.com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633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4664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Georgia"/>
                <a:cs typeface="Georgia"/>
              </a:rPr>
              <a:t>Challenges</a:t>
            </a:r>
            <a:endParaRPr lang="en-US" sz="4000" b="1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644"/>
            <a:ext cx="8229600" cy="51263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Georgia"/>
                <a:cs typeface="Georgia"/>
              </a:rPr>
              <a:t>Programs must start slowly</a:t>
            </a:r>
          </a:p>
          <a:p>
            <a:r>
              <a:rPr lang="en-US" dirty="0">
                <a:solidFill>
                  <a:srgbClr val="000000"/>
                </a:solidFill>
                <a:latin typeface="Georgia"/>
                <a:cs typeface="Georgia"/>
              </a:rPr>
              <a:t>Inconsistency may lower effectiveness</a:t>
            </a:r>
          </a:p>
          <a:p>
            <a:r>
              <a:rPr lang="en-US" dirty="0">
                <a:solidFill>
                  <a:srgbClr val="000000"/>
                </a:solidFill>
                <a:latin typeface="Georgia"/>
                <a:cs typeface="Georgia"/>
              </a:rPr>
              <a:t>The programs reach a small percentage of the overall criminal caseload</a:t>
            </a:r>
          </a:p>
          <a:p>
            <a:r>
              <a:rPr lang="en-US" dirty="0">
                <a:solidFill>
                  <a:srgbClr val="000000"/>
                </a:solidFill>
                <a:latin typeface="Georgia"/>
                <a:cs typeface="Georgia"/>
              </a:rPr>
              <a:t>Treatment must be available if needed or requested</a:t>
            </a:r>
          </a:p>
          <a:p>
            <a:endParaRPr lang="en-US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68594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645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Challenges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454"/>
            <a:ext cx="8229600" cy="5009879"/>
          </a:xfrm>
        </p:spPr>
        <p:txBody>
          <a:bodyPr/>
          <a:lstStyle/>
          <a:p>
            <a:pPr marL="0" indent="0" algn="ctr">
              <a:buNone/>
            </a:pPr>
            <a:endParaRPr lang="en-US" sz="4000" b="1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Georgia"/>
                <a:cs typeface="Georgia"/>
              </a:rPr>
              <a:t>“It’s very easy to change criminal behavior, but very difficult to change judge behavior…</a:t>
            </a:r>
            <a:r>
              <a:rPr lang="en-US" sz="4000" dirty="0" smtClean="0"/>
              <a:t>”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499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3810000" y="1295400"/>
            <a:ext cx="53340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00" smtClean="0">
                <a:solidFill>
                  <a:srgbClr val="FFFFFF"/>
                </a:solidFill>
                <a:latin typeface="Georgia"/>
                <a:cs typeface="Georgia"/>
              </a:rPr>
              <a:t>Solutions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969000" y="1943100"/>
            <a:ext cx="8001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674" smtClean="0">
                <a:solidFill>
                  <a:srgbClr val="FFFFFF"/>
                </a:solidFill>
                <a:latin typeface="Arial"/>
                <a:cs typeface="Arial"/>
              </a:rPr>
              <a:t>Smart</a:t>
            </a:r>
          </a:p>
          <a:p>
            <a:pPr>
              <a:lnSpc>
                <a:spcPts val="2070"/>
              </a:lnSpc>
            </a:pPr>
            <a:endParaRPr lang="en-CA" sz="1674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327900" y="1943100"/>
            <a:ext cx="14605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674" dirty="0" smtClean="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</a:p>
          <a:p>
            <a:pPr>
              <a:lnSpc>
                <a:spcPts val="2070"/>
              </a:lnSpc>
            </a:pPr>
            <a:endParaRPr lang="en-CA" sz="1674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5800" y="2197100"/>
            <a:ext cx="1371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50"/>
              </a:lnSpc>
            </a:pPr>
            <a:r>
              <a:rPr lang="en-CA" sz="1674" smtClean="0">
                <a:solidFill>
                  <a:srgbClr val="FFFFFF"/>
                </a:solidFill>
                <a:latin typeface="Arial"/>
                <a:cs typeface="Arial"/>
              </a:rPr>
              <a:t>Prevention</a:t>
            </a:r>
          </a:p>
          <a:p>
            <a:pPr>
              <a:lnSpc>
                <a:spcPts val="2050"/>
              </a:lnSpc>
            </a:pPr>
            <a:endParaRPr lang="en-CA" sz="1674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411760" y="1916832"/>
            <a:ext cx="1169281" cy="7950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674" dirty="0" smtClean="0">
                <a:solidFill>
                  <a:srgbClr val="FFFFFF"/>
                </a:solidFill>
                <a:latin typeface="Arial"/>
                <a:cs typeface="Arial"/>
              </a:rPr>
              <a:t>Intervention</a:t>
            </a:r>
          </a:p>
          <a:p>
            <a:pPr>
              <a:lnSpc>
                <a:spcPts val="2070"/>
              </a:lnSpc>
            </a:pPr>
            <a:r>
              <a:rPr lang="en-CA" sz="1674" dirty="0" smtClean="0">
                <a:solidFill>
                  <a:srgbClr val="FFFFFF"/>
                </a:solidFill>
                <a:latin typeface="Arial"/>
                <a:cs typeface="Arial"/>
              </a:rPr>
              <a:t>&amp; Treatment</a:t>
            </a:r>
          </a:p>
          <a:p>
            <a:pPr>
              <a:lnSpc>
                <a:spcPts val="2070"/>
              </a:lnSpc>
            </a:pPr>
            <a:endParaRPr lang="en-CA" sz="1674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127500" y="2197100"/>
            <a:ext cx="1206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674" smtClean="0">
                <a:solidFill>
                  <a:srgbClr val="FFFFFF"/>
                </a:solidFill>
                <a:latin typeface="Arial"/>
                <a:cs typeface="Arial"/>
              </a:rPr>
              <a:t>Recovery</a:t>
            </a:r>
          </a:p>
          <a:p>
            <a:pPr>
              <a:lnSpc>
                <a:spcPts val="2070"/>
              </a:lnSpc>
            </a:pPr>
            <a:endParaRPr lang="en-CA" sz="1674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51500" y="2197100"/>
            <a:ext cx="15621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674" smtClean="0">
                <a:solidFill>
                  <a:srgbClr val="FFFFFF"/>
                </a:solidFill>
                <a:latin typeface="Arial"/>
                <a:cs typeface="Arial"/>
              </a:rPr>
              <a:t>Enforcement</a:t>
            </a:r>
          </a:p>
          <a:p>
            <a:pPr>
              <a:lnSpc>
                <a:spcPts val="2070"/>
              </a:lnSpc>
            </a:pPr>
            <a:endParaRPr lang="en-CA" sz="1674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645400" y="2197100"/>
            <a:ext cx="61491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674" dirty="0" smtClean="0">
                <a:solidFill>
                  <a:srgbClr val="FFFFFF"/>
                </a:solidFill>
                <a:latin typeface="Arial"/>
                <a:cs typeface="Arial"/>
              </a:rPr>
              <a:t>Efforts</a:t>
            </a:r>
          </a:p>
          <a:p>
            <a:pPr>
              <a:lnSpc>
                <a:spcPts val="2070"/>
              </a:lnSpc>
            </a:pPr>
            <a:endParaRPr lang="en-CA" sz="1674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Kevin A. Sabet, Ph.D., www.kevinsabet.com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314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0798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References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0798"/>
            <a:ext cx="8229600" cy="59302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000" dirty="0">
                <a:latin typeface="Times"/>
                <a:cs typeface="Times"/>
              </a:rPr>
              <a:t>Bulman, P. (2010). In brief: Hawaii HOPE.  </a:t>
            </a:r>
            <a:r>
              <a:rPr lang="en-US" sz="1000" i="1" dirty="0">
                <a:latin typeface="Times"/>
                <a:cs typeface="Times"/>
              </a:rPr>
              <a:t>National Institute of Justice:</a:t>
            </a:r>
            <a:r>
              <a:rPr lang="en-US" sz="1000" dirty="0">
                <a:latin typeface="Times"/>
                <a:cs typeface="Times"/>
              </a:rPr>
              <a:t> Washington, </a:t>
            </a:r>
            <a:r>
              <a:rPr lang="en-US" sz="1000" dirty="0" smtClean="0">
                <a:latin typeface="Times"/>
                <a:cs typeface="Times"/>
              </a:rPr>
              <a:t>DC.</a:t>
            </a:r>
            <a:endParaRPr lang="en-US" sz="1000" dirty="0">
              <a:latin typeface="Times"/>
              <a:cs typeface="Times"/>
            </a:endParaRPr>
          </a:p>
          <a:p>
            <a:pPr>
              <a:buNone/>
            </a:pPr>
            <a:r>
              <a:rPr lang="en-US" sz="1000" dirty="0" err="1" smtClean="0">
                <a:latin typeface="Times"/>
                <a:cs typeface="Times"/>
              </a:rPr>
              <a:t>Carns</a:t>
            </a:r>
            <a:r>
              <a:rPr lang="en-US" sz="1000" dirty="0">
                <a:latin typeface="Times"/>
                <a:cs typeface="Times"/>
              </a:rPr>
              <a:t>, T. W., &amp; Martin, S. (2011).  Anchorage PACE: Probation accountability with certain enforcement: A preliminary evaluation of the Anchorage pilot PACE project.  </a:t>
            </a:r>
            <a:r>
              <a:rPr lang="en-US" sz="1000" i="1" dirty="0">
                <a:latin typeface="Times"/>
                <a:cs typeface="Times"/>
              </a:rPr>
              <a:t>Alaska Judicial Council:</a:t>
            </a:r>
            <a:r>
              <a:rPr lang="en-US" sz="1000" dirty="0">
                <a:latin typeface="Times"/>
                <a:cs typeface="Times"/>
              </a:rPr>
              <a:t> Anchorage, AK.</a:t>
            </a:r>
            <a:endParaRPr lang="en-US" sz="1000" dirty="0" smtClean="0">
              <a:latin typeface="Times"/>
              <a:cs typeface="Times"/>
            </a:endParaRPr>
          </a:p>
          <a:p>
            <a:pPr>
              <a:buNone/>
            </a:pPr>
            <a:r>
              <a:rPr lang="en-US" sz="1000" dirty="0">
                <a:latin typeface="Times"/>
                <a:cs typeface="Times"/>
              </a:rPr>
              <a:t> </a:t>
            </a:r>
            <a:r>
              <a:rPr lang="en-US" sz="1000" dirty="0" smtClean="0">
                <a:latin typeface="Times"/>
                <a:cs typeface="Times"/>
              </a:rPr>
              <a:t>Cooper</a:t>
            </a:r>
            <a:r>
              <a:rPr lang="en-US" sz="1000" dirty="0">
                <a:latin typeface="Times"/>
                <a:cs typeface="Times"/>
              </a:rPr>
              <a:t>, C. S. (2003).  Drug courts: Current issues and future perspectives.  </a:t>
            </a:r>
            <a:r>
              <a:rPr lang="en-US" sz="1000" i="1" dirty="0">
                <a:latin typeface="Times"/>
                <a:cs typeface="Times"/>
              </a:rPr>
              <a:t>Substance Use and Misuse:38</a:t>
            </a:r>
            <a:r>
              <a:rPr lang="en-US" sz="1000" dirty="0">
                <a:latin typeface="Times"/>
                <a:cs typeface="Times"/>
              </a:rPr>
              <a:t>(11-13):1671-1711</a:t>
            </a:r>
            <a:r>
              <a:rPr lang="en-US" sz="1000" dirty="0" smtClean="0">
                <a:latin typeface="Times"/>
                <a:cs typeface="Times"/>
              </a:rPr>
              <a:t>.</a:t>
            </a:r>
          </a:p>
          <a:p>
            <a:pPr>
              <a:buNone/>
            </a:pPr>
            <a:r>
              <a:rPr lang="en-US" sz="1000" dirty="0">
                <a:latin typeface="Times"/>
                <a:cs typeface="Times"/>
              </a:rPr>
              <a:t>DuPont, R. L. (2009). HOPE probation: A model that can be implemented at every level of government.  </a:t>
            </a:r>
            <a:r>
              <a:rPr lang="en-US" sz="1000" i="1" dirty="0">
                <a:latin typeface="Times"/>
                <a:cs typeface="Times"/>
              </a:rPr>
              <a:t>Institute for Behavior and Health:</a:t>
            </a:r>
            <a:r>
              <a:rPr lang="en-US" sz="1000" dirty="0">
                <a:latin typeface="Times"/>
                <a:cs typeface="Times"/>
              </a:rPr>
              <a:t> Rockville, MD</a:t>
            </a:r>
            <a:r>
              <a:rPr lang="en-US" sz="1000" dirty="0" smtClean="0">
                <a:latin typeface="Times"/>
                <a:cs typeface="Times"/>
              </a:rPr>
              <a:t>.</a:t>
            </a:r>
          </a:p>
          <a:p>
            <a:pPr>
              <a:buNone/>
            </a:pPr>
            <a:r>
              <a:rPr lang="en-US" sz="1000" dirty="0">
                <a:latin typeface="Times"/>
                <a:cs typeface="Times"/>
              </a:rPr>
              <a:t>DuPont, R. L. (2010).  Is 24/7 sobriety a good goal for repeat driving under the influence (DUI) offenders?  </a:t>
            </a:r>
            <a:r>
              <a:rPr lang="en-US" sz="1000" i="1" dirty="0">
                <a:latin typeface="Times"/>
                <a:cs typeface="Times"/>
              </a:rPr>
              <a:t>Addiction;105</a:t>
            </a:r>
            <a:r>
              <a:rPr lang="en-US" sz="1000" dirty="0">
                <a:latin typeface="Times"/>
                <a:cs typeface="Times"/>
              </a:rPr>
              <a:t>:575-577</a:t>
            </a:r>
            <a:r>
              <a:rPr lang="en-US" sz="1000" dirty="0" smtClean="0">
                <a:latin typeface="Times"/>
                <a:cs typeface="Times"/>
              </a:rPr>
              <a:t>.</a:t>
            </a:r>
          </a:p>
          <a:p>
            <a:pPr>
              <a:buNone/>
            </a:pPr>
            <a:r>
              <a:rPr lang="en-US" sz="1000" dirty="0">
                <a:latin typeface="Times"/>
                <a:cs typeface="Times"/>
              </a:rPr>
              <a:t>Fox, A., &amp; Gold, E. (2011). Small experiments, big change: HOPE probation and the use of demonstration projects to advance criminal justice reform.  </a:t>
            </a:r>
            <a:r>
              <a:rPr lang="en-US" sz="1000" i="1" dirty="0">
                <a:latin typeface="Times"/>
                <a:cs typeface="Times"/>
              </a:rPr>
              <a:t>Center for Court Innovation</a:t>
            </a:r>
            <a:r>
              <a:rPr lang="en-US" sz="1000" dirty="0">
                <a:latin typeface="Times"/>
                <a:cs typeface="Times"/>
              </a:rPr>
              <a:t>: New York</a:t>
            </a:r>
            <a:r>
              <a:rPr lang="en-US" sz="1000" dirty="0" smtClean="0">
                <a:latin typeface="Times"/>
                <a:cs typeface="Times"/>
              </a:rPr>
              <a:t>.</a:t>
            </a:r>
          </a:p>
          <a:p>
            <a:pPr>
              <a:buNone/>
            </a:pPr>
            <a:r>
              <a:rPr lang="en-US" sz="1000" dirty="0">
                <a:latin typeface="Times"/>
                <a:cs typeface="Times"/>
              </a:rPr>
              <a:t>Hawken, A. (2010).  HOPE for probation: How Hawaii improved behavior with high-probability, low-severity sanctions. </a:t>
            </a:r>
            <a:r>
              <a:rPr lang="en-US" sz="1000" i="1" dirty="0">
                <a:latin typeface="Times"/>
                <a:cs typeface="Times"/>
              </a:rPr>
              <a:t> The Journal of Global Drug Policy and Practice, 4</a:t>
            </a:r>
            <a:r>
              <a:rPr lang="en-US" sz="1000" dirty="0">
                <a:latin typeface="Times"/>
                <a:cs typeface="Times"/>
              </a:rPr>
              <a:t>(3)</a:t>
            </a:r>
            <a:r>
              <a:rPr lang="en-US" sz="1000" dirty="0" smtClean="0">
                <a:latin typeface="Times"/>
                <a:cs typeface="Times"/>
              </a:rPr>
              <a:t>.</a:t>
            </a:r>
          </a:p>
          <a:p>
            <a:pPr>
              <a:buNone/>
            </a:pPr>
            <a:r>
              <a:rPr lang="en-US" sz="1000" dirty="0">
                <a:latin typeface="Times"/>
                <a:cs typeface="Times"/>
              </a:rPr>
              <a:t>Hawken, A., &amp; Kleiman, M. (2009). Managing drug involved probationers with swift and certain sanctions: Evaluating Hawaii’s HOPE.  </a:t>
            </a:r>
            <a:r>
              <a:rPr lang="en-US" sz="1000" i="1" dirty="0">
                <a:latin typeface="Times"/>
                <a:cs typeface="Times"/>
              </a:rPr>
              <a:t>National Institute of Justice:</a:t>
            </a:r>
            <a:r>
              <a:rPr lang="en-US" sz="1000" dirty="0">
                <a:latin typeface="Times"/>
                <a:cs typeface="Times"/>
              </a:rPr>
              <a:t> Washington, DC</a:t>
            </a:r>
            <a:r>
              <a:rPr lang="en-US" sz="1000" dirty="0" smtClean="0">
                <a:latin typeface="Times"/>
                <a:cs typeface="Times"/>
              </a:rPr>
              <a:t>.</a:t>
            </a:r>
          </a:p>
          <a:p>
            <a:pPr>
              <a:buNone/>
            </a:pPr>
            <a:r>
              <a:rPr lang="en-US" sz="1000" dirty="0">
                <a:latin typeface="Times"/>
                <a:cs typeface="Times"/>
              </a:rPr>
              <a:t>Hawken, A., &amp; Kleiman, M. (2011). Washington intensive supervision program: Evaluation report (DRAFT).  </a:t>
            </a:r>
            <a:r>
              <a:rPr lang="en-US" sz="1000" i="1" dirty="0">
                <a:latin typeface="Times"/>
                <a:cs typeface="Times"/>
              </a:rPr>
              <a:t>City of Seattle:</a:t>
            </a:r>
            <a:r>
              <a:rPr lang="en-US" sz="1000" dirty="0">
                <a:latin typeface="Times"/>
                <a:cs typeface="Times"/>
              </a:rPr>
              <a:t> Seattle, WA</a:t>
            </a:r>
            <a:r>
              <a:rPr lang="en-US" sz="1000" dirty="0" smtClean="0">
                <a:latin typeface="Times"/>
                <a:cs typeface="Times"/>
              </a:rPr>
              <a:t>.</a:t>
            </a:r>
          </a:p>
          <a:p>
            <a:pPr>
              <a:buNone/>
            </a:pPr>
            <a:r>
              <a:rPr lang="en-US" sz="1000" dirty="0">
                <a:latin typeface="Times"/>
                <a:cs typeface="Times"/>
              </a:rPr>
              <a:t>Henggeler, S. W. (2007).  Juvenile drug courts: Emerging outcomes and key research issues.  </a:t>
            </a:r>
            <a:r>
              <a:rPr lang="en-US" sz="1000" i="1" dirty="0">
                <a:latin typeface="Times"/>
                <a:cs typeface="Times"/>
              </a:rPr>
              <a:t>Current Opinion in Psychiatry;20</a:t>
            </a:r>
            <a:r>
              <a:rPr lang="en-US" sz="1000" dirty="0">
                <a:latin typeface="Times"/>
                <a:cs typeface="Times"/>
              </a:rPr>
              <a:t>:242-246</a:t>
            </a:r>
            <a:r>
              <a:rPr lang="en-US" sz="1000" dirty="0" smtClean="0">
                <a:latin typeface="Times"/>
                <a:cs typeface="Times"/>
              </a:rPr>
              <a:t>.</a:t>
            </a:r>
          </a:p>
          <a:p>
            <a:pPr>
              <a:buNone/>
            </a:pPr>
            <a:r>
              <a:rPr lang="en-US" sz="1000" dirty="0" smtClean="0">
                <a:latin typeface="Times"/>
                <a:cs typeface="Times"/>
              </a:rPr>
              <a:t>HOPE Probation </a:t>
            </a:r>
            <a:r>
              <a:rPr lang="en-US" sz="1000" dirty="0">
                <a:latin typeface="Times"/>
                <a:cs typeface="Times"/>
              </a:rPr>
              <a:t>(2012). See </a:t>
            </a:r>
            <a:r>
              <a:rPr lang="en-US" sz="1000" u="sng" dirty="0">
                <a:latin typeface="Times"/>
                <a:cs typeface="Times"/>
                <a:hlinkClick r:id="rId2"/>
              </a:rPr>
              <a:t>http://www.hopeprobation.org/about/program-evaluation-results</a:t>
            </a:r>
            <a:r>
              <a:rPr lang="en-US" sz="1000" dirty="0">
                <a:latin typeface="Times"/>
                <a:cs typeface="Times"/>
              </a:rPr>
              <a:t>. Accessed January 10, 2012</a:t>
            </a:r>
            <a:r>
              <a:rPr lang="en-US" sz="1000" dirty="0" smtClean="0">
                <a:latin typeface="Times"/>
                <a:cs typeface="Times"/>
              </a:rPr>
              <a:t>.</a:t>
            </a:r>
          </a:p>
          <a:p>
            <a:pPr>
              <a:buNone/>
            </a:pPr>
            <a:r>
              <a:rPr lang="en-US" sz="1000" dirty="0" smtClean="0">
                <a:latin typeface="Times"/>
                <a:cs typeface="Times"/>
              </a:rPr>
              <a:t>King, </a:t>
            </a:r>
            <a:r>
              <a:rPr lang="en-US" sz="1000" dirty="0">
                <a:latin typeface="Times"/>
                <a:cs typeface="Times"/>
              </a:rPr>
              <a:t>R. S., &amp; Pasquarella, J. (2009).  Drug courts: A review of the evidence.  </a:t>
            </a:r>
            <a:r>
              <a:rPr lang="en-US" sz="1000" i="1" dirty="0">
                <a:latin typeface="Times"/>
                <a:cs typeface="Times"/>
              </a:rPr>
              <a:t>The Sentencing Project:</a:t>
            </a:r>
            <a:r>
              <a:rPr lang="en-US" sz="1000" dirty="0">
                <a:latin typeface="Times"/>
                <a:cs typeface="Times"/>
              </a:rPr>
              <a:t> Washington, DC</a:t>
            </a:r>
            <a:r>
              <a:rPr lang="en-US" sz="1000" dirty="0" smtClean="0">
                <a:latin typeface="Times"/>
                <a:cs typeface="Times"/>
              </a:rPr>
              <a:t>.</a:t>
            </a:r>
          </a:p>
          <a:p>
            <a:pPr>
              <a:buNone/>
            </a:pPr>
            <a:r>
              <a:rPr lang="en-US" sz="1000" dirty="0">
                <a:latin typeface="Times"/>
                <a:cs typeface="Times"/>
              </a:rPr>
              <a:t>Kleiman, M. A. (2011). Justice reinvestment in community supervision.  </a:t>
            </a:r>
            <a:r>
              <a:rPr lang="en-US" sz="1000" i="1" dirty="0">
                <a:latin typeface="Times"/>
                <a:cs typeface="Times"/>
              </a:rPr>
              <a:t>Criminology and Public Policy, 10</a:t>
            </a:r>
            <a:r>
              <a:rPr lang="en-US" sz="1000" dirty="0">
                <a:latin typeface="Times"/>
                <a:cs typeface="Times"/>
              </a:rPr>
              <a:t>(3):651-659.</a:t>
            </a:r>
            <a:endParaRPr lang="en-US" sz="1000" dirty="0" smtClean="0">
              <a:latin typeface="Times"/>
              <a:cs typeface="Times"/>
            </a:endParaRPr>
          </a:p>
          <a:p>
            <a:pPr>
              <a:buNone/>
            </a:pPr>
            <a:r>
              <a:rPr lang="en-US" sz="1000" dirty="0">
                <a:latin typeface="Times"/>
                <a:cs typeface="Times"/>
              </a:rPr>
              <a:t> </a:t>
            </a:r>
            <a:endParaRPr lang="en-US" sz="1000" dirty="0" smtClean="0">
              <a:latin typeface="Times"/>
              <a:cs typeface="Times"/>
            </a:endParaRPr>
          </a:p>
          <a:p>
            <a:pPr>
              <a:buNone/>
            </a:pPr>
            <a:endParaRPr lang="en-US" sz="1000" dirty="0" smtClean="0">
              <a:latin typeface="Times"/>
              <a:cs typeface="Times"/>
            </a:endParaRPr>
          </a:p>
          <a:p>
            <a:pPr>
              <a:buNone/>
            </a:pPr>
            <a:r>
              <a:rPr lang="en-US" sz="1000" dirty="0">
                <a:latin typeface="Times"/>
                <a:cs typeface="Times"/>
              </a:rPr>
              <a:t> </a:t>
            </a:r>
          </a:p>
          <a:p>
            <a:pPr>
              <a:buNone/>
            </a:pPr>
            <a:endParaRPr lang="en-US" sz="1000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err="1">
                <a:latin typeface="Times"/>
                <a:cs typeface="Times"/>
              </a:rPr>
              <a:t>Kleiman</a:t>
            </a:r>
            <a:r>
              <a:rPr lang="en-US" dirty="0">
                <a:latin typeface="Times"/>
                <a:cs typeface="Times"/>
              </a:rPr>
              <a:t>, M. A., &amp; </a:t>
            </a:r>
            <a:r>
              <a:rPr lang="en-US" dirty="0" err="1">
                <a:latin typeface="Times"/>
                <a:cs typeface="Times"/>
              </a:rPr>
              <a:t>Hawken</a:t>
            </a:r>
            <a:r>
              <a:rPr lang="en-US" dirty="0">
                <a:latin typeface="Times"/>
                <a:cs typeface="Times"/>
              </a:rPr>
              <a:t>, A. (2008). Fixing the parole system.  </a:t>
            </a:r>
            <a:r>
              <a:rPr lang="en-US" i="1" dirty="0">
                <a:latin typeface="Times"/>
                <a:cs typeface="Times"/>
              </a:rPr>
              <a:t>Issues in Science and Technology, </a:t>
            </a:r>
            <a:r>
              <a:rPr lang="en-US" dirty="0">
                <a:latin typeface="Times"/>
                <a:cs typeface="Times"/>
              </a:rPr>
              <a:t>Summer 2008, 45-52.</a:t>
            </a:r>
          </a:p>
          <a:p>
            <a:pPr>
              <a:buNone/>
            </a:pPr>
            <a:r>
              <a:rPr lang="en-US" dirty="0">
                <a:latin typeface="Times"/>
                <a:cs typeface="Times"/>
              </a:rPr>
              <a:t> </a:t>
            </a:r>
          </a:p>
          <a:p>
            <a:pPr>
              <a:buNone/>
            </a:pPr>
            <a:r>
              <a:rPr lang="en-US" dirty="0" err="1">
                <a:latin typeface="Times"/>
                <a:cs typeface="Times"/>
              </a:rPr>
              <a:t>Loudenburg</a:t>
            </a:r>
            <a:r>
              <a:rPr lang="en-US" dirty="0">
                <a:latin typeface="Times"/>
                <a:cs typeface="Times"/>
              </a:rPr>
              <a:t>, R., </a:t>
            </a:r>
            <a:r>
              <a:rPr lang="en-US" dirty="0" err="1">
                <a:latin typeface="Times"/>
                <a:cs typeface="Times"/>
              </a:rPr>
              <a:t>Drube</a:t>
            </a:r>
            <a:r>
              <a:rPr lang="en-US" dirty="0">
                <a:latin typeface="Times"/>
                <a:cs typeface="Times"/>
              </a:rPr>
              <a:t>, G., &amp; </a:t>
            </a:r>
            <a:r>
              <a:rPr lang="en-US" dirty="0" err="1">
                <a:latin typeface="Times"/>
                <a:cs typeface="Times"/>
              </a:rPr>
              <a:t>Leaonardson</a:t>
            </a:r>
            <a:r>
              <a:rPr lang="en-US" dirty="0">
                <a:latin typeface="Times"/>
                <a:cs typeface="Times"/>
              </a:rPr>
              <a:t>, G. (2011).  South Dakota 24/7 sobriety program evaluation findings report.  </a:t>
            </a:r>
            <a:r>
              <a:rPr lang="en-US" i="1" dirty="0">
                <a:latin typeface="Times"/>
                <a:cs typeface="Times"/>
              </a:rPr>
              <a:t>Mountain Plains Evaluation</a:t>
            </a:r>
            <a:r>
              <a:rPr lang="en-US" dirty="0">
                <a:latin typeface="Times"/>
                <a:cs typeface="Times"/>
              </a:rPr>
              <a:t>: Salem, SD.</a:t>
            </a:r>
          </a:p>
          <a:p>
            <a:pPr>
              <a:buNone/>
            </a:pPr>
            <a:r>
              <a:rPr lang="en-US" dirty="0">
                <a:latin typeface="Times"/>
                <a:cs typeface="Times"/>
              </a:rPr>
              <a:t> </a:t>
            </a:r>
          </a:p>
          <a:p>
            <a:pPr>
              <a:buNone/>
            </a:pPr>
            <a:r>
              <a:rPr lang="en-US" dirty="0">
                <a:latin typeface="Times"/>
                <a:cs typeface="Times"/>
              </a:rPr>
              <a:t>National Institute of Justice. (2010). In Brief: Hawaii Hope. </a:t>
            </a:r>
            <a:r>
              <a:rPr lang="en-US" b="1" dirty="0">
                <a:latin typeface="Times"/>
                <a:cs typeface="Times"/>
              </a:rPr>
              <a:t>NIJ Journal No. 266, June 2010</a:t>
            </a:r>
            <a:endParaRPr lang="en-US" dirty="0">
              <a:latin typeface="Times"/>
              <a:cs typeface="Times"/>
            </a:endParaRPr>
          </a:p>
          <a:p>
            <a:pPr>
              <a:buNone/>
            </a:pPr>
            <a:r>
              <a:rPr lang="en-US" dirty="0">
                <a:latin typeface="Times"/>
                <a:cs typeface="Times"/>
              </a:rPr>
              <a:t> </a:t>
            </a:r>
          </a:p>
          <a:p>
            <a:pPr>
              <a:buNone/>
            </a:pPr>
            <a:r>
              <a:rPr lang="en-US" dirty="0">
                <a:latin typeface="Times"/>
                <a:cs typeface="Times"/>
              </a:rPr>
              <a:t>O’Connell, D., </a:t>
            </a:r>
            <a:r>
              <a:rPr lang="en-US" dirty="0" err="1">
                <a:latin typeface="Times"/>
                <a:cs typeface="Times"/>
              </a:rPr>
              <a:t>Visher</a:t>
            </a:r>
            <a:r>
              <a:rPr lang="en-US" dirty="0">
                <a:latin typeface="Times"/>
                <a:cs typeface="Times"/>
              </a:rPr>
              <a:t>, C. A., Martin, S., Parker, L., &amp; Brent, J. (2011). Decide your time: Testing deterrence theory’s certainty and celerity effects on substance-using probationers. </a:t>
            </a:r>
            <a:r>
              <a:rPr lang="en-US" i="1" dirty="0">
                <a:latin typeface="Times"/>
                <a:cs typeface="Times"/>
              </a:rPr>
              <a:t>Journal of Criminal Justice;39</a:t>
            </a:r>
            <a:r>
              <a:rPr lang="en-US" dirty="0">
                <a:latin typeface="Times"/>
                <a:cs typeface="Times"/>
              </a:rPr>
              <a:t>:261</a:t>
            </a:r>
            <a:r>
              <a:rPr lang="en-US" i="1" dirty="0">
                <a:latin typeface="Times"/>
                <a:cs typeface="Times"/>
              </a:rPr>
              <a:t>-</a:t>
            </a:r>
            <a:r>
              <a:rPr lang="en-US" dirty="0">
                <a:latin typeface="Times"/>
                <a:cs typeface="Times"/>
              </a:rPr>
              <a:t>267</a:t>
            </a:r>
            <a:r>
              <a:rPr lang="en-US" i="1" dirty="0">
                <a:latin typeface="Times"/>
                <a:cs typeface="Times"/>
              </a:rPr>
              <a:t>.</a:t>
            </a:r>
            <a:endParaRPr lang="en-US" dirty="0">
              <a:latin typeface="Times"/>
              <a:cs typeface="Times"/>
            </a:endParaRPr>
          </a:p>
          <a:p>
            <a:pPr>
              <a:buNone/>
            </a:pPr>
            <a:r>
              <a:rPr lang="en-US" dirty="0">
                <a:latin typeface="Times"/>
                <a:cs typeface="Times"/>
              </a:rPr>
              <a:t> </a:t>
            </a:r>
          </a:p>
          <a:p>
            <a:pPr>
              <a:buNone/>
            </a:pPr>
            <a:r>
              <a:rPr lang="en-US" dirty="0">
                <a:latin typeface="Times"/>
                <a:cs typeface="Times"/>
              </a:rPr>
              <a:t>Office of Justice Programs (2011).  Fiscal Year 2011 Grant Awards.  Accessed January 2, 2011, from </a:t>
            </a:r>
            <a:r>
              <a:rPr lang="en-US" u="sng" dirty="0">
                <a:latin typeface="Times"/>
                <a:cs typeface="Times"/>
                <a:hlinkClick r:id="rId2"/>
              </a:rPr>
              <a:t>http://www.ojp.usdoj.gov/funding/11grantawards.htm</a:t>
            </a:r>
            <a:endParaRPr lang="en-US" dirty="0">
              <a:latin typeface="Times"/>
              <a:cs typeface="Times"/>
            </a:endParaRPr>
          </a:p>
          <a:p>
            <a:pPr>
              <a:buNone/>
            </a:pPr>
            <a:r>
              <a:rPr lang="en-US" dirty="0">
                <a:latin typeface="Times"/>
                <a:cs typeface="Times"/>
              </a:rPr>
              <a:t> </a:t>
            </a:r>
          </a:p>
          <a:p>
            <a:pPr>
              <a:buNone/>
            </a:pPr>
            <a:r>
              <a:rPr lang="en-US" dirty="0">
                <a:latin typeface="Times"/>
                <a:cs typeface="Times"/>
              </a:rPr>
              <a:t>Wenzel, S. L., </a:t>
            </a:r>
            <a:r>
              <a:rPr lang="en-US" dirty="0" err="1">
                <a:latin typeface="Times"/>
                <a:cs typeface="Times"/>
              </a:rPr>
              <a:t>Longshore</a:t>
            </a:r>
            <a:r>
              <a:rPr lang="en-US" dirty="0">
                <a:latin typeface="Times"/>
                <a:cs typeface="Times"/>
              </a:rPr>
              <a:t>, D., Turner, S., &amp; </a:t>
            </a:r>
            <a:r>
              <a:rPr lang="en-US" dirty="0" err="1">
                <a:latin typeface="Times"/>
                <a:cs typeface="Times"/>
              </a:rPr>
              <a:t>Ridgely</a:t>
            </a:r>
            <a:r>
              <a:rPr lang="en-US" dirty="0">
                <a:latin typeface="Times"/>
                <a:cs typeface="Times"/>
              </a:rPr>
              <a:t>, M. S. (2001).  Drug courts: A bridge between criminal justice and health services.  </a:t>
            </a:r>
            <a:r>
              <a:rPr lang="en-US" i="1" dirty="0">
                <a:latin typeface="Times"/>
                <a:cs typeface="Times"/>
              </a:rPr>
              <a:t>Journal of Criminal Justice;29</a:t>
            </a:r>
            <a:r>
              <a:rPr lang="en-US" dirty="0">
                <a:latin typeface="Times"/>
                <a:cs typeface="Times"/>
              </a:rPr>
              <a:t>:241-253.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32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Thank You!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10539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Georgia" pitchFamily="18" charset="0"/>
              </a:rPr>
              <a:t>Questions? </a:t>
            </a:r>
          </a:p>
          <a:p>
            <a:pPr marL="0" indent="0" algn="ctr">
              <a:buNone/>
            </a:pPr>
            <a:r>
              <a:rPr lang="en-US" sz="6000" u="sng" dirty="0" err="1" smtClean="0">
                <a:solidFill>
                  <a:srgbClr val="FF0000"/>
                </a:solidFill>
                <a:latin typeface="Georgia" pitchFamily="18" charset="0"/>
              </a:rPr>
              <a:t>www.kevinsabet.com</a:t>
            </a:r>
            <a:endParaRPr lang="en-US" sz="6000" u="sng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en-US" sz="7100" dirty="0" smtClean="0">
                <a:latin typeface="Georgia" pitchFamily="18" charset="0"/>
                <a:hlinkClick r:id="rId2"/>
              </a:rPr>
              <a:t>www.learnaboutsam.org</a:t>
            </a:r>
            <a:endParaRPr lang="en-US" sz="7100" dirty="0" smtClean="0">
              <a:latin typeface="Georgi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500" dirty="0" smtClean="0">
              <a:latin typeface="Georgi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dirty="0" smtClean="0">
                <a:latin typeface="Georgia" pitchFamily="18" charset="0"/>
              </a:rPr>
              <a:t>Email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3366FF"/>
                </a:solidFill>
                <a:latin typeface="Georgia" pitchFamily="18" charset="0"/>
                <a:hlinkClick r:id="rId3"/>
              </a:rPr>
              <a:t>info@learnaboutsam.org</a:t>
            </a:r>
            <a:endParaRPr lang="en-US" sz="6000" dirty="0" smtClean="0">
              <a:solidFill>
                <a:srgbClr val="3366FF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3366FF"/>
                </a:solidFill>
                <a:latin typeface="Georgia" pitchFamily="18" charset="0"/>
                <a:hlinkClick r:id="rId4"/>
              </a:rPr>
              <a:t>kevin@learnaboutsam.org</a:t>
            </a:r>
            <a:endParaRPr lang="en-US" sz="6000" dirty="0" smtClean="0">
              <a:solidFill>
                <a:srgbClr val="3366FF"/>
              </a:solidFill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F133-244D-4A4C-B618-CB5A3EE004C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45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068983"/>
              </p:ext>
            </p:extLst>
          </p:nvPr>
        </p:nvGraphicFramePr>
        <p:xfrm>
          <a:off x="304800" y="304800"/>
          <a:ext cx="8461364" cy="6336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Slide" r:id="rId3" imgW="4570388" imgH="3427437" progId="PowerPoint.Slide.12">
                  <p:embed/>
                </p:oleObj>
              </mc:Choice>
              <mc:Fallback>
                <p:oleObj name="Slide" r:id="rId3" imgW="4570388" imgH="3427437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8461364" cy="63367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F133-244D-4A4C-B618-CB5A3EE004C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8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4490"/>
            <a:ext cx="8956298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  <a:latin typeface="Georgia"/>
                <a:cs typeface="Georgia"/>
              </a:rPr>
              <a:t>Enforcement’s primary role should be to </a:t>
            </a:r>
          </a:p>
          <a:p>
            <a:pPr algn="ctr"/>
            <a:r>
              <a:rPr lang="en-US" sz="3000" b="1" dirty="0" smtClean="0">
                <a:solidFill>
                  <a:srgbClr val="000000"/>
                </a:solidFill>
                <a:latin typeface="Georgia"/>
                <a:cs typeface="Georgia"/>
              </a:rPr>
              <a:t>protect public safety</a:t>
            </a:r>
          </a:p>
          <a:p>
            <a:endParaRPr lang="en-US" sz="3000" dirty="0">
              <a:latin typeface="Georgia"/>
              <a:cs typeface="Georgia"/>
            </a:endParaRPr>
          </a:p>
          <a:p>
            <a:endParaRPr lang="en-US" sz="2600" dirty="0" smtClean="0">
              <a:latin typeface="Georgia"/>
              <a:cs typeface="Georgia"/>
            </a:endParaRPr>
          </a:p>
          <a:p>
            <a:endParaRPr lang="en-US" sz="2600" dirty="0">
              <a:latin typeface="Georgia"/>
              <a:cs typeface="Georgia"/>
            </a:endParaRPr>
          </a:p>
          <a:p>
            <a:r>
              <a:rPr lang="en-US" sz="2600" dirty="0" smtClean="0">
                <a:latin typeface="Georgia"/>
                <a:cs typeface="Georgia"/>
              </a:rPr>
              <a:t>Can do this through keeping </a:t>
            </a:r>
            <a:r>
              <a:rPr lang="en-US" sz="2600" b="1" u="sng" dirty="0" smtClean="0">
                <a:latin typeface="Georgia"/>
                <a:cs typeface="Georgia"/>
              </a:rPr>
              <a:t>prices of illegal drugs high</a:t>
            </a:r>
          </a:p>
          <a:p>
            <a:endParaRPr lang="en-US" sz="2600" dirty="0">
              <a:latin typeface="Georgia"/>
              <a:cs typeface="Georgia"/>
            </a:endParaRPr>
          </a:p>
          <a:p>
            <a:r>
              <a:rPr lang="en-US" sz="2600" dirty="0">
                <a:latin typeface="Georgia"/>
                <a:cs typeface="Georgia"/>
              </a:rPr>
              <a:t>a</a:t>
            </a:r>
            <a:r>
              <a:rPr lang="en-US" sz="2600" dirty="0" smtClean="0">
                <a:latin typeface="Georgia"/>
                <a:cs typeface="Georgia"/>
              </a:rPr>
              <a:t>lso</a:t>
            </a:r>
          </a:p>
          <a:p>
            <a:endParaRPr lang="en-US" sz="2600" dirty="0">
              <a:latin typeface="Georgia"/>
              <a:cs typeface="Georgia"/>
            </a:endParaRPr>
          </a:p>
          <a:p>
            <a:r>
              <a:rPr lang="en-US" sz="2600" b="1" u="sng" dirty="0" smtClean="0">
                <a:latin typeface="Georgia"/>
                <a:cs typeface="Georgia"/>
              </a:rPr>
              <a:t>Deterrence</a:t>
            </a:r>
            <a:r>
              <a:rPr lang="en-US" sz="2600" dirty="0" smtClean="0">
                <a:latin typeface="Georgia"/>
                <a:cs typeface="Georgia"/>
              </a:rPr>
              <a:t> through swiftness, certainty, and celerity</a:t>
            </a:r>
            <a:endParaRPr lang="en-US" sz="26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5084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371600"/>
          <a:ext cx="8915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9509" y="48597"/>
            <a:ext cx="8534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3000" b="1" dirty="0" smtClean="0">
                <a:solidFill>
                  <a:srgbClr val="000000"/>
                </a:solidFill>
                <a:latin typeface="Georgia"/>
                <a:ea typeface="+mj-ea"/>
                <a:cs typeface="Georgia"/>
              </a:rPr>
              <a:t>Fully legal production and supply far cheaper than illegal wholesale prices (</a:t>
            </a:r>
            <a:r>
              <a:rPr lang="en-US" sz="3000" b="1" dirty="0" err="1" smtClean="0">
                <a:solidFill>
                  <a:srgbClr val="000000"/>
                </a:solidFill>
                <a:latin typeface="Georgia"/>
                <a:ea typeface="+mj-ea"/>
                <a:cs typeface="Georgia"/>
              </a:rPr>
              <a:t>Caulkins</a:t>
            </a:r>
            <a:r>
              <a:rPr lang="en-US" sz="3000" b="1" dirty="0" smtClean="0">
                <a:solidFill>
                  <a:srgbClr val="000000"/>
                </a:solidFill>
                <a:latin typeface="Georgia"/>
                <a:ea typeface="+mj-ea"/>
                <a:cs typeface="Georgia"/>
              </a:rPr>
              <a:t>)</a:t>
            </a:r>
            <a:endParaRPr lang="en-US" sz="3000" b="1" dirty="0">
              <a:solidFill>
                <a:srgbClr val="000000"/>
              </a:solidFill>
              <a:latin typeface="Georgia"/>
              <a:ea typeface="+mj-ea"/>
              <a:cs typeface="Georgia"/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4288" y="6550025"/>
            <a:ext cx="711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Sources: </a:t>
            </a:r>
            <a:r>
              <a:rPr lang="en-US" sz="1400" i="1"/>
              <a:t>Altered State? </a:t>
            </a:r>
            <a:r>
              <a:rPr lang="en-US" sz="1400"/>
              <a:t>(RAND 2010), interview with medical marijuana cultivator, Kilmer (2012)</a:t>
            </a:r>
          </a:p>
        </p:txBody>
      </p:sp>
    </p:spTree>
    <p:extLst>
      <p:ext uri="{BB962C8B-B14F-4D97-AF65-F5344CB8AC3E}">
        <p14:creationId xmlns:p14="http://schemas.microsoft.com/office/powerpoint/2010/main" val="80508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"/>
          <p:cNvSpPr txBox="1"/>
          <p:nvPr/>
        </p:nvSpPr>
        <p:spPr>
          <a:xfrm>
            <a:off x="3454400" y="825500"/>
            <a:ext cx="56896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34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50">
                <a:solidFill>
                  <a:srgbClr val="FFFFFF"/>
                </a:solidFill>
                <a:latin typeface="Georgia"/>
                <a:cs typeface="Georgia"/>
              </a:rPr>
              <a:t>Enforcement:</a:t>
            </a:r>
          </a:p>
          <a:p>
            <a:pPr fontAlgn="auto">
              <a:lnSpc>
                <a:spcPts val="34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3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11300" y="1282700"/>
            <a:ext cx="76327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34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50">
                <a:solidFill>
                  <a:srgbClr val="FFFFFF"/>
                </a:solidFill>
                <a:latin typeface="Georgia"/>
                <a:cs typeface="Georgia"/>
              </a:rPr>
              <a:t>An untapped opportunity for progress</a:t>
            </a:r>
          </a:p>
          <a:p>
            <a:pPr fontAlgn="auto">
              <a:lnSpc>
                <a:spcPts val="34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3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873500" y="2171700"/>
            <a:ext cx="5270500" cy="685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41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70" b="1">
                <a:solidFill>
                  <a:srgbClr val="FFFFFF"/>
                </a:solidFill>
                <a:latin typeface="Arial Bold"/>
                <a:cs typeface="Arial Bold"/>
              </a:rPr>
              <a:t>7 million</a:t>
            </a:r>
          </a:p>
          <a:p>
            <a:pPr fontAlgn="auto">
              <a:lnSpc>
                <a:spcPts val="41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36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628900" y="2692400"/>
            <a:ext cx="65151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9">
                <a:solidFill>
                  <a:srgbClr val="FFFFFF"/>
                </a:solidFill>
                <a:latin typeface="Arial"/>
                <a:cs typeface="Arial"/>
              </a:rPr>
              <a:t>Americans in the Criminal Justice System</a:t>
            </a:r>
          </a:p>
          <a:p>
            <a:pPr fontAlgn="auto">
              <a:lnSpc>
                <a:spcPts val="16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3162300"/>
            <a:ext cx="1727200" cy="685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41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70" b="1">
                <a:solidFill>
                  <a:srgbClr val="FFFFFF"/>
                </a:solidFill>
                <a:latin typeface="Arial Bold"/>
                <a:cs typeface="Arial Bold"/>
              </a:rPr>
              <a:t>2 million</a:t>
            </a:r>
          </a:p>
          <a:p>
            <a:pPr fontAlgn="auto">
              <a:lnSpc>
                <a:spcPts val="41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3070" b="1">
              <a:solidFill>
                <a:srgbClr val="FFFFFF"/>
              </a:solidFill>
              <a:latin typeface="Arial Bold"/>
              <a:cs typeface="Arial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067300" y="3162300"/>
            <a:ext cx="1727200" cy="685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41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70" b="1">
                <a:solidFill>
                  <a:srgbClr val="FFFFFF"/>
                </a:solidFill>
                <a:latin typeface="Arial Bold"/>
                <a:cs typeface="Arial Bold"/>
              </a:rPr>
              <a:t>5 million</a:t>
            </a:r>
          </a:p>
          <a:p>
            <a:pPr fontAlgn="auto">
              <a:lnSpc>
                <a:spcPts val="41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3070" b="1">
              <a:solidFill>
                <a:srgbClr val="FFFFFF"/>
              </a:solidFill>
              <a:latin typeface="Arial Bold"/>
              <a:cs typeface="Arial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3937000"/>
            <a:ext cx="15240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4">
                <a:solidFill>
                  <a:srgbClr val="FFFFFF"/>
                </a:solidFill>
                <a:latin typeface="Arial"/>
                <a:cs typeface="Arial"/>
              </a:rPr>
              <a:t>Incarcerated</a:t>
            </a:r>
          </a:p>
          <a:p>
            <a:pPr fontAlgn="auto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74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673600" y="3937000"/>
            <a:ext cx="25019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4">
                <a:solidFill>
                  <a:srgbClr val="FFFFFF"/>
                </a:solidFill>
                <a:latin typeface="Arial"/>
                <a:cs typeface="Arial"/>
              </a:rPr>
              <a:t>On Probation or Parole</a:t>
            </a:r>
          </a:p>
          <a:p>
            <a:pPr fontAlgn="auto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74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841500" y="5181600"/>
            <a:ext cx="1003300" cy="241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4">
                <a:solidFill>
                  <a:srgbClr val="FFFFFF"/>
                </a:solidFill>
                <a:latin typeface="Arial"/>
                <a:cs typeface="Arial"/>
              </a:rPr>
              <a:t>Nearly a</a:t>
            </a:r>
          </a:p>
          <a:p>
            <a:pPr fontAlgn="auto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74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321300" y="5194300"/>
            <a:ext cx="2781300" cy="241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4">
                <a:solidFill>
                  <a:srgbClr val="FFFFFF"/>
                </a:solidFill>
                <a:latin typeface="Arial"/>
                <a:cs typeface="Arial"/>
              </a:rPr>
              <a:t>… and a quarter of Federal</a:t>
            </a:r>
          </a:p>
          <a:p>
            <a:pPr fontAlgn="auto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74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841500" y="5435600"/>
            <a:ext cx="1473200" cy="241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9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4" dirty="0">
                <a:solidFill>
                  <a:srgbClr val="FFFFFF"/>
                </a:solidFill>
                <a:latin typeface="Arial"/>
                <a:cs typeface="Arial"/>
              </a:rPr>
              <a:t>third of State</a:t>
            </a:r>
          </a:p>
          <a:p>
            <a:pPr fontAlgn="auto">
              <a:lnSpc>
                <a:spcPts val="19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74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321300" y="5448300"/>
            <a:ext cx="3390900" cy="241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4" dirty="0">
                <a:solidFill>
                  <a:srgbClr val="FFFFFF"/>
                </a:solidFill>
                <a:latin typeface="Arial"/>
                <a:cs typeface="Arial"/>
              </a:rPr>
              <a:t>prisoners committed their crimes</a:t>
            </a:r>
          </a:p>
          <a:p>
            <a:pPr fontAlgn="auto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74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841500" y="5689600"/>
            <a:ext cx="1498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4">
                <a:solidFill>
                  <a:srgbClr val="FFFFFF"/>
                </a:solidFill>
                <a:latin typeface="Arial"/>
                <a:cs typeface="Arial"/>
              </a:rPr>
              <a:t>prisoners …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74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321300" y="5702300"/>
            <a:ext cx="2649538" cy="5381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4" dirty="0">
                <a:solidFill>
                  <a:srgbClr val="FFFFFF"/>
                </a:solidFill>
                <a:latin typeface="Arial"/>
                <a:cs typeface="Arial"/>
              </a:rPr>
              <a:t>under </a:t>
            </a:r>
            <a:r>
              <a:rPr lang="en-CA" sz="1674">
                <a:solidFill>
                  <a:srgbClr val="FFFFFF"/>
                </a:solidFill>
                <a:latin typeface="Arial"/>
                <a:cs typeface="Arial"/>
              </a:rPr>
              <a:t>the influence </a:t>
            </a:r>
            <a:r>
              <a:rPr lang="en-CA" sz="1674" dirty="0">
                <a:solidFill>
                  <a:srgbClr val="FFFFFF"/>
                </a:solidFill>
                <a:latin typeface="Arial"/>
                <a:cs typeface="Arial"/>
              </a:rPr>
              <a:t>of drugs</a:t>
            </a:r>
          </a:p>
          <a:p>
            <a:pPr fontAlgn="auto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74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102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794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Georgia"/>
                <a:cs typeface="Georgia"/>
              </a:rPr>
              <a:t>Standard Community Corrections Programs</a:t>
            </a:r>
            <a:endParaRPr lang="en-US" sz="4000" b="1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2490"/>
            <a:ext cx="8229600" cy="4726229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Probationers must comply with certain conditions</a:t>
            </a:r>
          </a:p>
          <a:p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Due to heavy caseloads, probationers are not monitored strictly </a:t>
            </a:r>
          </a:p>
          <a:p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Drug testing is infrequent</a:t>
            </a:r>
          </a:p>
          <a:p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It is difficult and time-consuming to enforce sanctions or revoke probation or parole</a:t>
            </a:r>
          </a:p>
          <a:p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Sanction rates are low and sporadic</a:t>
            </a:r>
            <a:endParaRPr lang="en-US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Georgia"/>
                <a:cs typeface="Georgia"/>
              </a:rPr>
              <a:t>Problems with the Current System</a:t>
            </a:r>
            <a:endParaRPr lang="en-US" sz="4000" b="1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94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Criminals are often impulsive and do not consider long-term consequences</a:t>
            </a:r>
          </a:p>
          <a:p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By rarely enforcing sanctions, probationers learn they can violate terms, often without consequence</a:t>
            </a:r>
          </a:p>
          <a:p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Drug treatment program completion rates are low</a:t>
            </a:r>
          </a:p>
          <a:p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Many probationers need housing, job training, and healthcare </a:t>
            </a:r>
          </a:p>
          <a:p>
            <a:endParaRPr lang="en-US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Georgia"/>
                <a:cs typeface="Georgia"/>
              </a:rPr>
              <a:t>Emerging Community Corrections Programs</a:t>
            </a:r>
            <a:endParaRPr lang="en-US" b="1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7632"/>
            <a:ext cx="8229600" cy="4854388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New community corrections programs show more promise than the typical model</a:t>
            </a:r>
          </a:p>
          <a:p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These programs help break the arrest, incarceration, release, and re-arrest cycle</a:t>
            </a:r>
          </a:p>
          <a:p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The strategies use swift and certain – but modest – sanctions for drug use or re-offending</a:t>
            </a:r>
          </a:p>
          <a:p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Evidence to-date has been positive</a:t>
            </a:r>
          </a:p>
          <a:p>
            <a:endParaRPr lang="en-US" dirty="0" smtClean="0">
              <a:solidFill>
                <a:srgbClr val="000000"/>
              </a:solidFill>
              <a:latin typeface="Georgia"/>
              <a:cs typeface="Georgia"/>
            </a:endParaRPr>
          </a:p>
          <a:p>
            <a:endParaRPr lang="en-US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1186</TotalTime>
  <Words>1128</Words>
  <Application>Microsoft Macintosh PowerPoint</Application>
  <PresentationFormat>On-screen Show (4:3)</PresentationFormat>
  <Paragraphs>195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Breeze</vt:lpstr>
      <vt:lpstr>Slide</vt:lpstr>
      <vt:lpstr>What should the role of enforcement be in drug control?</vt:lpstr>
      <vt:lpstr>PowerPoint Presentation</vt:lpstr>
      <vt:lpstr>PowerPoint Presentation</vt:lpstr>
      <vt:lpstr>PowerPoint Presentation</vt:lpstr>
      <vt:lpstr>Fully legal production and supply far cheaper than illegal wholesale prices (Caulkins)</vt:lpstr>
      <vt:lpstr>PowerPoint Presentation</vt:lpstr>
      <vt:lpstr>Standard Community Corrections Programs</vt:lpstr>
      <vt:lpstr>Problems with the Current System</vt:lpstr>
      <vt:lpstr>Emerging Community Corrections Programs</vt:lpstr>
      <vt:lpstr>Drug Courts</vt:lpstr>
      <vt:lpstr>Drug Courts</vt:lpstr>
      <vt:lpstr>PowerPoint Presentation</vt:lpstr>
      <vt:lpstr>Hawaii HOPE</vt:lpstr>
      <vt:lpstr>Hawaii HOPE</vt:lpstr>
      <vt:lpstr>PowerPoint Presentation</vt:lpstr>
      <vt:lpstr>South Dakota 24/7 Sobriety</vt:lpstr>
      <vt:lpstr>South Dakota 24/7 Sobriety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</vt:lpstr>
      <vt:lpstr>Challenges</vt:lpstr>
      <vt:lpstr>PowerPoint Presentation</vt:lpstr>
      <vt:lpstr>References</vt:lpstr>
      <vt:lpstr>References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Paradigm for Dealing with Offenders</dc:title>
  <dc:creator>Mari Cohen</dc:creator>
  <cp:lastModifiedBy>Bradley Nelson</cp:lastModifiedBy>
  <cp:revision>22</cp:revision>
  <dcterms:created xsi:type="dcterms:W3CDTF">2012-02-16T03:44:07Z</dcterms:created>
  <dcterms:modified xsi:type="dcterms:W3CDTF">2013-05-30T17:22:20Z</dcterms:modified>
</cp:coreProperties>
</file>