
<file path=[Content_Types].xml><?xml version="1.0" encoding="utf-8"?>
<Types xmlns="http://schemas.openxmlformats.org/package/2006/content-types">
  <Default Extension="xml" ContentType="application/xml"/>
  <Default Extension="xlsm" ContentType="application/vnd.ms-excel.sheet.macroEnabled.12"/>
  <Default Extension="jpeg" ContentType="image/jpeg"/>
  <Default Extension="sldx" ContentType="application/vnd.openxmlformats-officedocument.presentationml.slide"/>
  <Default Extension="emf" ContentType="image/x-emf"/>
  <Default Extension="rels" ContentType="application/vnd.openxmlformats-package.relationships+xml"/>
  <Default Extension="vml" ContentType="application/vnd.openxmlformats-officedocument.vmlDrawing"/>
  <Default Extension="wdp" ContentType="image/vnd.ms-photo"/>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embeddings/oleObject1.bin" ContentType="application/vnd.openxmlformats-officedocument.oleObject"/>
  <Override PartName="/ppt/charts/chart4.xml" ContentType="application/vnd.openxmlformats-officedocument.drawingml.chart+xml"/>
  <Override PartName="/ppt/drawings/drawing1.xml" ContentType="application/vnd.openxmlformats-officedocument.drawingml.chartshapes+xml"/>
  <Override PartName="/ppt/comments/comment1.xml" ContentType="application/vnd.openxmlformats-officedocument.presentationml.comments+xml"/>
  <Override PartName="/ppt/notesSlides/notesSlide6.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7.xml" ContentType="application/vnd.openxmlformats-officedocument.presentationml.notesSlide+xml"/>
  <Override PartName="/ppt/embeddings/oleObject2.bin" ContentType="application/vnd.openxmlformats-officedocument.oleObject"/>
  <Override PartName="/ppt/notesSlides/notesSlide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embeddings/oleObject3.bin" ContentType="application/vnd.openxmlformats-officedocument.oleObject"/>
  <Override PartName="/ppt/notesSlides/notesSlide10.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83"/>
  </p:notesMasterIdLst>
  <p:handoutMasterIdLst>
    <p:handoutMasterId r:id="rId84"/>
  </p:handoutMasterIdLst>
  <p:sldIdLst>
    <p:sldId id="526" r:id="rId3"/>
    <p:sldId id="636" r:id="rId4"/>
    <p:sldId id="637" r:id="rId5"/>
    <p:sldId id="674" r:id="rId6"/>
    <p:sldId id="673" r:id="rId7"/>
    <p:sldId id="641" r:id="rId8"/>
    <p:sldId id="677" r:id="rId9"/>
    <p:sldId id="642" r:id="rId10"/>
    <p:sldId id="643" r:id="rId11"/>
    <p:sldId id="644" r:id="rId12"/>
    <p:sldId id="645" r:id="rId13"/>
    <p:sldId id="646" r:id="rId14"/>
    <p:sldId id="647" r:id="rId15"/>
    <p:sldId id="648" r:id="rId16"/>
    <p:sldId id="649" r:id="rId17"/>
    <p:sldId id="650" r:id="rId18"/>
    <p:sldId id="651" r:id="rId19"/>
    <p:sldId id="652" r:id="rId20"/>
    <p:sldId id="653" r:id="rId21"/>
    <p:sldId id="654" r:id="rId22"/>
    <p:sldId id="655" r:id="rId23"/>
    <p:sldId id="656" r:id="rId24"/>
    <p:sldId id="658" r:id="rId25"/>
    <p:sldId id="659" r:id="rId26"/>
    <p:sldId id="660" r:id="rId27"/>
    <p:sldId id="675" r:id="rId28"/>
    <p:sldId id="665" r:id="rId29"/>
    <p:sldId id="666" r:id="rId30"/>
    <p:sldId id="668" r:id="rId31"/>
    <p:sldId id="669" r:id="rId32"/>
    <p:sldId id="638" r:id="rId33"/>
    <p:sldId id="639" r:id="rId34"/>
    <p:sldId id="640" r:id="rId35"/>
    <p:sldId id="407" r:id="rId36"/>
    <p:sldId id="472" r:id="rId37"/>
    <p:sldId id="670" r:id="rId38"/>
    <p:sldId id="623" r:id="rId39"/>
    <p:sldId id="624" r:id="rId40"/>
    <p:sldId id="625" r:id="rId41"/>
    <p:sldId id="626" r:id="rId42"/>
    <p:sldId id="633" r:id="rId43"/>
    <p:sldId id="533" r:id="rId44"/>
    <p:sldId id="534" r:id="rId45"/>
    <p:sldId id="535" r:id="rId46"/>
    <p:sldId id="536" r:id="rId47"/>
    <p:sldId id="537" r:id="rId48"/>
    <p:sldId id="538" r:id="rId49"/>
    <p:sldId id="540" r:id="rId50"/>
    <p:sldId id="542" r:id="rId51"/>
    <p:sldId id="544" r:id="rId52"/>
    <p:sldId id="549" r:id="rId53"/>
    <p:sldId id="545" r:id="rId54"/>
    <p:sldId id="546" r:id="rId55"/>
    <p:sldId id="547" r:id="rId56"/>
    <p:sldId id="555" r:id="rId57"/>
    <p:sldId id="560" r:id="rId58"/>
    <p:sldId id="562" r:id="rId59"/>
    <p:sldId id="619" r:id="rId60"/>
    <p:sldId id="563" r:id="rId61"/>
    <p:sldId id="678" r:id="rId62"/>
    <p:sldId id="564" r:id="rId63"/>
    <p:sldId id="611" r:id="rId64"/>
    <p:sldId id="612" r:id="rId65"/>
    <p:sldId id="567" r:id="rId66"/>
    <p:sldId id="610" r:id="rId67"/>
    <p:sldId id="591" r:id="rId68"/>
    <p:sldId id="605" r:id="rId69"/>
    <p:sldId id="597" r:id="rId70"/>
    <p:sldId id="551" r:id="rId71"/>
    <p:sldId id="511" r:id="rId72"/>
    <p:sldId id="676" r:id="rId73"/>
    <p:sldId id="635" r:id="rId74"/>
    <p:sldId id="671" r:id="rId75"/>
    <p:sldId id="613" r:id="rId76"/>
    <p:sldId id="614" r:id="rId77"/>
    <p:sldId id="615" r:id="rId78"/>
    <p:sldId id="616" r:id="rId79"/>
    <p:sldId id="617" r:id="rId80"/>
    <p:sldId id="618" r:id="rId81"/>
    <p:sldId id="342" r:id="rId82"/>
  </p:sldIdLst>
  <p:sldSz cx="9144000" cy="6858000" type="screen4x3"/>
  <p:notesSz cx="7010400" cy="9159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vin Sabet"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979"/>
    <a:srgbClr val="CCA7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13" autoAdjust="0"/>
    <p:restoredTop sz="74244" autoAdjust="0"/>
  </p:normalViewPr>
  <p:slideViewPr>
    <p:cSldViewPr>
      <p:cViewPr>
        <p:scale>
          <a:sx n="90" d="100"/>
          <a:sy n="90" d="100"/>
        </p:scale>
        <p:origin x="-1664" y="-4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198" y="-90"/>
      </p:cViewPr>
      <p:guideLst>
        <p:guide orient="horz" pos="2885"/>
        <p:guide pos="2208"/>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notesMaster" Target="notesMasters/notesMaster1.xml"/><Relationship Id="rId84" Type="http://schemas.openxmlformats.org/officeDocument/2006/relationships/handoutMaster" Target="handoutMasters/handoutMaster1.xml"/><Relationship Id="rId85" Type="http://schemas.openxmlformats.org/officeDocument/2006/relationships/printerSettings" Target="printerSettings/printerSettings1.bin"/><Relationship Id="rId86" Type="http://schemas.openxmlformats.org/officeDocument/2006/relationships/commentAuthors" Target="commentAuthors.xml"/><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thunderbolt.heinz.cmu.edu\students\ccoulson\Policy%20Workshop\CB%20experimen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jacob:Documents:Dropbox:%20classes.2012.spring:#wrk:briefing(s):data for support-over-time chart.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K:\Policy%20Workshop\Predictor%20Feb%20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nelsonbc:Documents:Kevin%20Sabet:SAM%20(Smart%20Approaches%20to%20Marijuana:THC%20LEVELS:THC/CBD%20v3.xlsx" TargetMode="External"/><Relationship Id="rId2"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Macro-Enabled_Worksheet1.xlsm"/><Relationship Id="rId3"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Macro-Enabled_Worksheet4.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lstStyle/>
          <a:p>
            <a:pPr>
              <a:defRPr sz="2400"/>
            </a:pPr>
            <a:r>
              <a:rPr lang="en-US" sz="2400" dirty="0">
                <a:latin typeface="Georgia"/>
                <a:cs typeface="Georgia"/>
              </a:rPr>
              <a:t>Percent Favoring Legalization by Birth </a:t>
            </a:r>
            <a:r>
              <a:rPr lang="en-US" sz="2400" dirty="0" smtClean="0">
                <a:latin typeface="Georgia"/>
                <a:cs typeface="Georgia"/>
              </a:rPr>
              <a:t>Cohort (GSS)</a:t>
            </a:r>
            <a:endParaRPr lang="en-US" sz="2400" dirty="0">
              <a:latin typeface="Georgia"/>
              <a:cs typeface="Georgia"/>
            </a:endParaRPr>
          </a:p>
        </c:rich>
      </c:tx>
      <c:layout>
        <c:manualLayout>
          <c:xMode val="edge"/>
          <c:yMode val="edge"/>
          <c:x val="0.123526295324196"/>
          <c:y val="0.0"/>
        </c:manualLayout>
      </c:layout>
      <c:overlay val="1"/>
    </c:title>
    <c:autoTitleDeleted val="0"/>
    <c:plotArea>
      <c:layout>
        <c:manualLayout>
          <c:layoutTarget val="inner"/>
          <c:xMode val="edge"/>
          <c:yMode val="edge"/>
          <c:x val="0.0746655973558864"/>
          <c:y val="0.0911409246921056"/>
          <c:w val="0.900135486536406"/>
          <c:h val="0.674458509993943"/>
        </c:manualLayout>
      </c:layout>
      <c:lineChart>
        <c:grouping val="standard"/>
        <c:varyColors val="0"/>
        <c:ser>
          <c:idx val="0"/>
          <c:order val="0"/>
          <c:tx>
            <c:v>Overall</c:v>
          </c:tx>
          <c:spPr>
            <a:ln>
              <a:solidFill>
                <a:schemeClr val="accent2"/>
              </a:solidFill>
            </a:ln>
          </c:spPr>
          <c:marker>
            <c:spPr>
              <a:solidFill>
                <a:schemeClr val="accent2"/>
              </a:solidFill>
              <a:ln>
                <a:solidFill>
                  <a:schemeClr val="accent2"/>
                </a:solidFill>
              </a:ln>
            </c:spPr>
          </c:marker>
          <c:cat>
            <c:numRef>
              <c:f>'Cohort Graphs'!$B$5:$B$40</c:f>
              <c:numCache>
                <c:formatCode>General</c:formatCode>
                <c:ptCount val="36"/>
                <c:pt idx="0">
                  <c:v>1973.0</c:v>
                </c:pt>
                <c:pt idx="1">
                  <c:v>1974.0</c:v>
                </c:pt>
                <c:pt idx="2">
                  <c:v>1975.0</c:v>
                </c:pt>
                <c:pt idx="3">
                  <c:v>1976.0</c:v>
                </c:pt>
                <c:pt idx="4">
                  <c:v>1977.0</c:v>
                </c:pt>
                <c:pt idx="5">
                  <c:v>1978.0</c:v>
                </c:pt>
                <c:pt idx="6">
                  <c:v>1979.0</c:v>
                </c:pt>
                <c:pt idx="7">
                  <c:v>1980.0</c:v>
                </c:pt>
                <c:pt idx="8">
                  <c:v>1981.0</c:v>
                </c:pt>
                <c:pt idx="9">
                  <c:v>1982.0</c:v>
                </c:pt>
                <c:pt idx="10">
                  <c:v>1983.0</c:v>
                </c:pt>
                <c:pt idx="11">
                  <c:v>1984.0</c:v>
                </c:pt>
                <c:pt idx="12">
                  <c:v>1985.0</c:v>
                </c:pt>
                <c:pt idx="13">
                  <c:v>1986.0</c:v>
                </c:pt>
                <c:pt idx="14">
                  <c:v>1987.0</c:v>
                </c:pt>
                <c:pt idx="15">
                  <c:v>1988.0</c:v>
                </c:pt>
                <c:pt idx="16">
                  <c:v>1989.0</c:v>
                </c:pt>
                <c:pt idx="17">
                  <c:v>1990.0</c:v>
                </c:pt>
                <c:pt idx="18">
                  <c:v>1991.0</c:v>
                </c:pt>
                <c:pt idx="19">
                  <c:v>1992.0</c:v>
                </c:pt>
                <c:pt idx="20">
                  <c:v>1993.0</c:v>
                </c:pt>
                <c:pt idx="21">
                  <c:v>1994.0</c:v>
                </c:pt>
                <c:pt idx="22">
                  <c:v>1995.0</c:v>
                </c:pt>
                <c:pt idx="23">
                  <c:v>1996.0</c:v>
                </c:pt>
                <c:pt idx="24">
                  <c:v>1997.0</c:v>
                </c:pt>
                <c:pt idx="25">
                  <c:v>1998.0</c:v>
                </c:pt>
                <c:pt idx="26">
                  <c:v>1999.0</c:v>
                </c:pt>
                <c:pt idx="27">
                  <c:v>2000.0</c:v>
                </c:pt>
                <c:pt idx="28">
                  <c:v>2001.0</c:v>
                </c:pt>
                <c:pt idx="29">
                  <c:v>2002.0</c:v>
                </c:pt>
                <c:pt idx="30">
                  <c:v>2003.0</c:v>
                </c:pt>
                <c:pt idx="31">
                  <c:v>2004.0</c:v>
                </c:pt>
                <c:pt idx="32">
                  <c:v>2005.0</c:v>
                </c:pt>
                <c:pt idx="33">
                  <c:v>2006.0</c:v>
                </c:pt>
                <c:pt idx="34">
                  <c:v>2007.0</c:v>
                </c:pt>
                <c:pt idx="35">
                  <c:v>2008.0</c:v>
                </c:pt>
              </c:numCache>
            </c:numRef>
          </c:cat>
          <c:val>
            <c:numRef>
              <c:f>'Cohort Graphs'!$R$5:$R$40</c:f>
              <c:numCache>
                <c:formatCode>General</c:formatCode>
                <c:ptCount val="36"/>
                <c:pt idx="0" formatCode="0%">
                  <c:v>0.182845744680851</c:v>
                </c:pt>
                <c:pt idx="2" formatCode="0%">
                  <c:v>0.202013422818793</c:v>
                </c:pt>
                <c:pt idx="3" formatCode="0%">
                  <c:v>0.277518345563709</c:v>
                </c:pt>
                <c:pt idx="5" formatCode="0%">
                  <c:v>0.29177545691906</c:v>
                </c:pt>
                <c:pt idx="7" formatCode="0%">
                  <c:v>0.247956403269755</c:v>
                </c:pt>
                <c:pt idx="10" formatCode="0%">
                  <c:v>0.202626641651032</c:v>
                </c:pt>
                <c:pt idx="11" formatCode="0%">
                  <c:v>0.225390359809912</c:v>
                </c:pt>
                <c:pt idx="13" formatCode="0%">
                  <c:v>0.17891156462585</c:v>
                </c:pt>
                <c:pt idx="14" formatCode="0%">
                  <c:v>0.164925783397473</c:v>
                </c:pt>
                <c:pt idx="15" formatCode="0%">
                  <c:v>0.171514543630893</c:v>
                </c:pt>
                <c:pt idx="16" formatCode="0%">
                  <c:v>0.163285024154589</c:v>
                </c:pt>
                <c:pt idx="17" formatCode="0%">
                  <c:v>0.162402669632925</c:v>
                </c:pt>
                <c:pt idx="18" formatCode="0%">
                  <c:v>0.178957718780728</c:v>
                </c:pt>
                <c:pt idx="20" formatCode="0%">
                  <c:v>0.221381267738883</c:v>
                </c:pt>
                <c:pt idx="21" formatCode="0%">
                  <c:v>0.227250124316261</c:v>
                </c:pt>
                <c:pt idx="23" formatCode="0%">
                  <c:v>0.255584415584419</c:v>
                </c:pt>
                <c:pt idx="25" formatCode="0%">
                  <c:v>0.274725274725275</c:v>
                </c:pt>
                <c:pt idx="27" formatCode="0%">
                  <c:v>0.314873417721521</c:v>
                </c:pt>
                <c:pt idx="29" formatCode="0%">
                  <c:v>0.335526315789481</c:v>
                </c:pt>
                <c:pt idx="31" formatCode="0%">
                  <c:v>0.333333333333333</c:v>
                </c:pt>
                <c:pt idx="33" formatCode="0%">
                  <c:v>0.337858220211164</c:v>
                </c:pt>
                <c:pt idx="35" formatCode="0%">
                  <c:v>0.363369963369971</c:v>
                </c:pt>
              </c:numCache>
            </c:numRef>
          </c:val>
          <c:smooth val="0"/>
        </c:ser>
        <c:ser>
          <c:idx val="1"/>
          <c:order val="1"/>
          <c:tx>
            <c:v>Silent Generation (1925-1945)</c:v>
          </c:tx>
          <c:spPr>
            <a:ln>
              <a:solidFill>
                <a:schemeClr val="accent1"/>
              </a:solidFill>
            </a:ln>
          </c:spPr>
          <c:marker>
            <c:spPr>
              <a:solidFill>
                <a:schemeClr val="accent1"/>
              </a:solidFill>
              <a:ln>
                <a:solidFill>
                  <a:schemeClr val="accent1"/>
                </a:solidFill>
              </a:ln>
            </c:spPr>
          </c:marker>
          <c:val>
            <c:numRef>
              <c:f>'Cohort Graphs'!$C$5:$C$40</c:f>
              <c:numCache>
                <c:formatCode>General</c:formatCode>
                <c:ptCount val="36"/>
                <c:pt idx="0" formatCode="0.00">
                  <c:v>0.151304347826088</c:v>
                </c:pt>
                <c:pt idx="2" formatCode="0.00">
                  <c:v>0.182994454713496</c:v>
                </c:pt>
                <c:pt idx="3" formatCode="0.00">
                  <c:v>0.249496981891352</c:v>
                </c:pt>
                <c:pt idx="5" formatCode="0.00">
                  <c:v>0.235177865612648</c:v>
                </c:pt>
                <c:pt idx="7" formatCode="0.00">
                  <c:v>0.196078431372549</c:v>
                </c:pt>
                <c:pt idx="10" formatCode="0.00">
                  <c:v>0.190082644628099</c:v>
                </c:pt>
                <c:pt idx="11" formatCode="0.00">
                  <c:v>0.194711538461538</c:v>
                </c:pt>
                <c:pt idx="13" formatCode="0.00">
                  <c:v>0.105134474327629</c:v>
                </c:pt>
                <c:pt idx="14" formatCode="0.00">
                  <c:v>0.0998043052837587</c:v>
                </c:pt>
                <c:pt idx="15" formatCode="0.00">
                  <c:v>0.165384615384614</c:v>
                </c:pt>
                <c:pt idx="16" formatCode="0.00">
                  <c:v>0.126315789473684</c:v>
                </c:pt>
                <c:pt idx="17" formatCode="0.00">
                  <c:v>0.154545454545457</c:v>
                </c:pt>
                <c:pt idx="18" formatCode="0.00">
                  <c:v>0.137795275590551</c:v>
                </c:pt>
                <c:pt idx="20" formatCode="0.00">
                  <c:v>0.193308550185874</c:v>
                </c:pt>
                <c:pt idx="21" formatCode="0.00">
                  <c:v>0.20267686424474</c:v>
                </c:pt>
                <c:pt idx="23" formatCode="0.00">
                  <c:v>0.202643171806169</c:v>
                </c:pt>
                <c:pt idx="25" formatCode="0.00">
                  <c:v>0.188544152744632</c:v>
                </c:pt>
                <c:pt idx="27" formatCode="0.00">
                  <c:v>0.243718592964826</c:v>
                </c:pt>
                <c:pt idx="29" formatCode="0.00">
                  <c:v>0.1875</c:v>
                </c:pt>
                <c:pt idx="31" formatCode="0.00">
                  <c:v>0.235294117647059</c:v>
                </c:pt>
                <c:pt idx="33" formatCode="0.00">
                  <c:v>0.277310924369753</c:v>
                </c:pt>
                <c:pt idx="35" formatCode="0.00">
                  <c:v>0.255905511811024</c:v>
                </c:pt>
              </c:numCache>
            </c:numRef>
          </c:val>
          <c:smooth val="0"/>
        </c:ser>
        <c:ser>
          <c:idx val="2"/>
          <c:order val="2"/>
          <c:tx>
            <c:v>Baby Boomers (1946-1964)</c:v>
          </c:tx>
          <c:val>
            <c:numRef>
              <c:f>'Cohort Graphs'!$D$5:$D$40</c:f>
              <c:numCache>
                <c:formatCode>General</c:formatCode>
                <c:ptCount val="36"/>
                <c:pt idx="0" formatCode="0.00">
                  <c:v>0.418238993710694</c:v>
                </c:pt>
                <c:pt idx="2" formatCode="0.00">
                  <c:v>0.388613861386143</c:v>
                </c:pt>
                <c:pt idx="3" formatCode="0.00">
                  <c:v>0.478672985781993</c:v>
                </c:pt>
                <c:pt idx="5" formatCode="0.00">
                  <c:v>0.481060606060609</c:v>
                </c:pt>
                <c:pt idx="7" formatCode="0.00">
                  <c:v>0.395948434622471</c:v>
                </c:pt>
                <c:pt idx="10" formatCode="0.00">
                  <c:v>0.269393511988717</c:v>
                </c:pt>
                <c:pt idx="11" formatCode="0.00">
                  <c:v>0.316642120765832</c:v>
                </c:pt>
                <c:pt idx="13" formatCode="0.00">
                  <c:v>0.257364341085274</c:v>
                </c:pt>
                <c:pt idx="14" formatCode="0.00">
                  <c:v>0.246231155778896</c:v>
                </c:pt>
                <c:pt idx="15" formatCode="0.00">
                  <c:v>0.2</c:v>
                </c:pt>
                <c:pt idx="16" formatCode="0.00">
                  <c:v>0.197278911564626</c:v>
                </c:pt>
                <c:pt idx="17" formatCode="0.00">
                  <c:v>0.175438596491231</c:v>
                </c:pt>
                <c:pt idx="18" formatCode="0.00">
                  <c:v>0.220264317180617</c:v>
                </c:pt>
                <c:pt idx="20" formatCode="0.00">
                  <c:v>0.272340425531915</c:v>
                </c:pt>
                <c:pt idx="21" formatCode="0.00">
                  <c:v>0.260089686098658</c:v>
                </c:pt>
                <c:pt idx="23" formatCode="0.00">
                  <c:v>0.284132841328413</c:v>
                </c:pt>
                <c:pt idx="25" formatCode="0.00">
                  <c:v>0.317135549872123</c:v>
                </c:pt>
                <c:pt idx="27" formatCode="0.00">
                  <c:v>0.324146981627301</c:v>
                </c:pt>
                <c:pt idx="29" formatCode="0.00">
                  <c:v>0.370149253731343</c:v>
                </c:pt>
                <c:pt idx="31" formatCode="0.00">
                  <c:v>0.376119402985077</c:v>
                </c:pt>
                <c:pt idx="33" formatCode="0.00">
                  <c:v>0.359612724757956</c:v>
                </c:pt>
                <c:pt idx="35" formatCode="0.00">
                  <c:v>0.399176954732513</c:v>
                </c:pt>
              </c:numCache>
            </c:numRef>
          </c:val>
          <c:smooth val="0"/>
        </c:ser>
        <c:ser>
          <c:idx val="3"/>
          <c:order val="3"/>
          <c:tx>
            <c:v>Generation X and Y (1965-2000)</c:v>
          </c:tx>
          <c:val>
            <c:numRef>
              <c:f>'Cohort Graphs'!$E$5:$E$40</c:f>
              <c:numCache>
                <c:formatCode>General</c:formatCode>
                <c:ptCount val="36"/>
                <c:pt idx="10" formatCode="0%">
                  <c:v>0.2</c:v>
                </c:pt>
                <c:pt idx="11" formatCode="0%">
                  <c:v>0.363636363636364</c:v>
                </c:pt>
                <c:pt idx="13" formatCode="0%">
                  <c:v>0.206896551724138</c:v>
                </c:pt>
                <c:pt idx="14" formatCode="0%">
                  <c:v>0.204918032786888</c:v>
                </c:pt>
                <c:pt idx="15" formatCode="0%">
                  <c:v>0.225806451612903</c:v>
                </c:pt>
                <c:pt idx="16" formatCode="0%">
                  <c:v>0.229357798165138</c:v>
                </c:pt>
                <c:pt idx="17" formatCode="0%">
                  <c:v>0.231481481481484</c:v>
                </c:pt>
                <c:pt idx="18" formatCode="0%">
                  <c:v>0.240875912408758</c:v>
                </c:pt>
                <c:pt idx="20" formatCode="0%">
                  <c:v>0.253012048192771</c:v>
                </c:pt>
                <c:pt idx="21" formatCode="0%">
                  <c:v>0.262536873156344</c:v>
                </c:pt>
                <c:pt idx="23" formatCode="0%">
                  <c:v>0.296610169491525</c:v>
                </c:pt>
                <c:pt idx="25" formatCode="0%">
                  <c:v>0.323364485981314</c:v>
                </c:pt>
                <c:pt idx="27" formatCode="0%">
                  <c:v>0.395622895622903</c:v>
                </c:pt>
                <c:pt idx="29" formatCode="0%">
                  <c:v>0.406060606060609</c:v>
                </c:pt>
                <c:pt idx="31" formatCode="0%">
                  <c:v>0.371257485029944</c:v>
                </c:pt>
                <c:pt idx="33" formatCode="0%">
                  <c:v>0.355342136854745</c:v>
                </c:pt>
                <c:pt idx="35" formatCode="0%">
                  <c:v>0.396193771626298</c:v>
                </c:pt>
              </c:numCache>
            </c:numRef>
          </c:val>
          <c:smooth val="0"/>
        </c:ser>
        <c:dLbls>
          <c:showLegendKey val="0"/>
          <c:showVal val="0"/>
          <c:showCatName val="0"/>
          <c:showSerName val="0"/>
          <c:showPercent val="0"/>
          <c:showBubbleSize val="0"/>
        </c:dLbls>
        <c:marker val="1"/>
        <c:smooth val="0"/>
        <c:axId val="2128880984"/>
        <c:axId val="-2111592904"/>
      </c:lineChart>
      <c:catAx>
        <c:axId val="2128880984"/>
        <c:scaling>
          <c:orientation val="minMax"/>
        </c:scaling>
        <c:delete val="0"/>
        <c:axPos val="b"/>
        <c:numFmt formatCode="General" sourceLinked="1"/>
        <c:majorTickMark val="out"/>
        <c:minorTickMark val="none"/>
        <c:tickLblPos val="nextTo"/>
        <c:txPr>
          <a:bodyPr/>
          <a:lstStyle/>
          <a:p>
            <a:pPr>
              <a:defRPr sz="1400" b="1">
                <a:solidFill>
                  <a:srgbClr val="000000"/>
                </a:solidFill>
              </a:defRPr>
            </a:pPr>
            <a:endParaRPr lang="en-US"/>
          </a:p>
        </c:txPr>
        <c:crossAx val="-2111592904"/>
        <c:crosses val="autoZero"/>
        <c:auto val="1"/>
        <c:lblAlgn val="ctr"/>
        <c:lblOffset val="100"/>
        <c:tickLblSkip val="2"/>
        <c:noMultiLvlLbl val="0"/>
      </c:catAx>
      <c:valAx>
        <c:axId val="-2111592904"/>
        <c:scaling>
          <c:orientation val="minMax"/>
          <c:max val="0.5"/>
          <c:min val="0.1"/>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ln>
          </c:spPr>
        </c:majorGridlines>
        <c:numFmt formatCode="0%" sourceLinked="1"/>
        <c:majorTickMark val="out"/>
        <c:minorTickMark val="none"/>
        <c:tickLblPos val="nextTo"/>
        <c:txPr>
          <a:bodyPr/>
          <a:lstStyle/>
          <a:p>
            <a:pPr>
              <a:defRPr sz="1400" b="1">
                <a:solidFill>
                  <a:srgbClr val="000000"/>
                </a:solidFill>
              </a:defRPr>
            </a:pPr>
            <a:endParaRPr lang="en-US"/>
          </a:p>
        </c:txPr>
        <c:crossAx val="2128880984"/>
        <c:crosses val="autoZero"/>
        <c:crossBetween val="between"/>
      </c:valAx>
    </c:plotArea>
    <c:legend>
      <c:legendPos val="b"/>
      <c:overlay val="0"/>
      <c:txPr>
        <a:bodyPr/>
        <a:lstStyle/>
        <a:p>
          <a:pPr>
            <a:defRPr sz="1400">
              <a:solidFill>
                <a:srgbClr val="000000"/>
              </a:solidFill>
            </a:defRPr>
          </a:pPr>
          <a:endParaRPr lang="en-US"/>
        </a:p>
      </c:txPr>
    </c:legend>
    <c:plotVisOnly val="1"/>
    <c:dispBlanksAs val="span"/>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364543182102237"/>
          <c:y val="0.091656288916563"/>
          <c:w val="0.860481439820022"/>
          <c:h val="0.766952275423853"/>
        </c:manualLayout>
      </c:layout>
      <c:lineChart>
        <c:grouping val="standard"/>
        <c:varyColors val="0"/>
        <c:ser>
          <c:idx val="2"/>
          <c:order val="0"/>
          <c:tx>
            <c:strRef>
              <c:f>'Opinion Survey Data'!$J$3</c:f>
              <c:strCache>
                <c:ptCount val="1"/>
                <c:pt idx="0">
                  <c:v>Do not support legalization</c:v>
                </c:pt>
              </c:strCache>
            </c:strRef>
          </c:tx>
          <c:cat>
            <c:strRef>
              <c:f>'Opinion Survey Data'!$A$3:$A$45</c:f>
              <c:strCache>
                <c:ptCount val="43"/>
                <c:pt idx="0">
                  <c:v>Year </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strCache>
            </c:strRef>
          </c:cat>
          <c:val>
            <c:numRef>
              <c:f>'Opinion Survey Data'!$J$4:$J$45</c:f>
              <c:numCache>
                <c:formatCode>0.00</c:formatCode>
                <c:ptCount val="42"/>
                <c:pt idx="1">
                  <c:v>0.85</c:v>
                </c:pt>
                <c:pt idx="2">
                  <c:v>0.84</c:v>
                </c:pt>
                <c:pt idx="4">
                  <c:v>0.797986577181208</c:v>
                </c:pt>
                <c:pt idx="5">
                  <c:v>0.722481654436291</c:v>
                </c:pt>
                <c:pt idx="6">
                  <c:v>0.72</c:v>
                </c:pt>
                <c:pt idx="7">
                  <c:v>0.70822454308094</c:v>
                </c:pt>
                <c:pt idx="8">
                  <c:v>0.75</c:v>
                </c:pt>
                <c:pt idx="9">
                  <c:v>0.752043596730245</c:v>
                </c:pt>
                <c:pt idx="12">
                  <c:v>0.797373358348968</c:v>
                </c:pt>
                <c:pt idx="13">
                  <c:v>0.774609640190088</c:v>
                </c:pt>
                <c:pt idx="14">
                  <c:v>0.77</c:v>
                </c:pt>
                <c:pt idx="15">
                  <c:v>0.82108843537415</c:v>
                </c:pt>
                <c:pt idx="16">
                  <c:v>0.835074216602529</c:v>
                </c:pt>
                <c:pt idx="17">
                  <c:v>0.828485456369107</c:v>
                </c:pt>
                <c:pt idx="18">
                  <c:v>0.836714975845411</c:v>
                </c:pt>
                <c:pt idx="19">
                  <c:v>0.837597330367074</c:v>
                </c:pt>
                <c:pt idx="20">
                  <c:v>0.821042281219272</c:v>
                </c:pt>
                <c:pt idx="22">
                  <c:v>0.778618732261116</c:v>
                </c:pt>
                <c:pt idx="23">
                  <c:v>0.772749875683739</c:v>
                </c:pt>
                <c:pt idx="24">
                  <c:v>0.75</c:v>
                </c:pt>
                <c:pt idx="25">
                  <c:v>0.744415584415584</c:v>
                </c:pt>
                <c:pt idx="27">
                  <c:v>0.725274725274725</c:v>
                </c:pt>
                <c:pt idx="29">
                  <c:v>0.685126582278481</c:v>
                </c:pt>
                <c:pt idx="30">
                  <c:v>0.66</c:v>
                </c:pt>
                <c:pt idx="31">
                  <c:v>0.664473684210526</c:v>
                </c:pt>
                <c:pt idx="32">
                  <c:v>0.66</c:v>
                </c:pt>
                <c:pt idx="33">
                  <c:v>0.666666666666667</c:v>
                </c:pt>
                <c:pt idx="34">
                  <c:v>0.64</c:v>
                </c:pt>
                <c:pt idx="35">
                  <c:v>0.662141779788838</c:v>
                </c:pt>
                <c:pt idx="37">
                  <c:v>0.636630036630036</c:v>
                </c:pt>
                <c:pt idx="38">
                  <c:v>0.56</c:v>
                </c:pt>
                <c:pt idx="39">
                  <c:v>0.54</c:v>
                </c:pt>
                <c:pt idx="40">
                  <c:v>0.5</c:v>
                </c:pt>
              </c:numCache>
            </c:numRef>
          </c:val>
          <c:smooth val="0"/>
        </c:ser>
        <c:ser>
          <c:idx val="1"/>
          <c:order val="1"/>
          <c:tx>
            <c:strRef>
              <c:f>'Opinion Survey Data'!$I$3</c:f>
              <c:strCache>
                <c:ptCount val="1"/>
                <c:pt idx="0">
                  <c:v>Support Legalization</c:v>
                </c:pt>
              </c:strCache>
            </c:strRef>
          </c:tx>
          <c:cat>
            <c:strRef>
              <c:f>'Opinion Survey Data'!$A$3:$A$45</c:f>
              <c:strCache>
                <c:ptCount val="43"/>
                <c:pt idx="0">
                  <c:v>Year </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strCache>
            </c:strRef>
          </c:cat>
          <c:val>
            <c:numRef>
              <c:f>'Opinion Survey Data'!$I$4:$I$45</c:f>
              <c:numCache>
                <c:formatCode>General</c:formatCode>
                <c:ptCount val="42"/>
                <c:pt idx="1">
                  <c:v>0.15</c:v>
                </c:pt>
                <c:pt idx="2">
                  <c:v>0.16</c:v>
                </c:pt>
                <c:pt idx="4" formatCode="0.00">
                  <c:v>0.202013422818792</c:v>
                </c:pt>
                <c:pt idx="5" formatCode="0.00">
                  <c:v>0.277518345563709</c:v>
                </c:pt>
                <c:pt idx="6">
                  <c:v>0.28</c:v>
                </c:pt>
                <c:pt idx="7" formatCode="0.00">
                  <c:v>0.29177545691906</c:v>
                </c:pt>
                <c:pt idx="8">
                  <c:v>0.25</c:v>
                </c:pt>
                <c:pt idx="9" formatCode="0.00">
                  <c:v>0.247956403269755</c:v>
                </c:pt>
                <c:pt idx="12" formatCode="0.00">
                  <c:v>0.202626641651032</c:v>
                </c:pt>
                <c:pt idx="13" formatCode="0.00">
                  <c:v>0.225390359809912</c:v>
                </c:pt>
                <c:pt idx="14">
                  <c:v>0.23</c:v>
                </c:pt>
                <c:pt idx="15" formatCode="0.00">
                  <c:v>0.17891156462585</c:v>
                </c:pt>
                <c:pt idx="16" formatCode="0.00">
                  <c:v>0.164925783397471</c:v>
                </c:pt>
                <c:pt idx="17" formatCode="0.00">
                  <c:v>0.171514543630893</c:v>
                </c:pt>
                <c:pt idx="18" formatCode="0.00">
                  <c:v>0.163285024154589</c:v>
                </c:pt>
                <c:pt idx="19" formatCode="0.00">
                  <c:v>0.162402669632925</c:v>
                </c:pt>
                <c:pt idx="20" formatCode="0.00">
                  <c:v>0.178957718780728</c:v>
                </c:pt>
                <c:pt idx="22" formatCode="0.00">
                  <c:v>0.221381267738884</c:v>
                </c:pt>
                <c:pt idx="23" formatCode="0.00">
                  <c:v>0.227250124316261</c:v>
                </c:pt>
                <c:pt idx="24">
                  <c:v>0.25</c:v>
                </c:pt>
                <c:pt idx="25" formatCode="0.00">
                  <c:v>0.255584415584416</c:v>
                </c:pt>
                <c:pt idx="27" formatCode="0.00">
                  <c:v>0.274725274725275</c:v>
                </c:pt>
                <c:pt idx="29" formatCode="0.00">
                  <c:v>0.314873417721519</c:v>
                </c:pt>
                <c:pt idx="30">
                  <c:v>0.34</c:v>
                </c:pt>
                <c:pt idx="31" formatCode="0.00">
                  <c:v>0.335526315789474</c:v>
                </c:pt>
                <c:pt idx="32">
                  <c:v>0.34</c:v>
                </c:pt>
                <c:pt idx="33" formatCode="0.00">
                  <c:v>0.333333333333333</c:v>
                </c:pt>
                <c:pt idx="34">
                  <c:v>0.36</c:v>
                </c:pt>
                <c:pt idx="35" formatCode="0.00">
                  <c:v>0.337858220211161</c:v>
                </c:pt>
                <c:pt idx="37" formatCode="0.00">
                  <c:v>0.363369963369963</c:v>
                </c:pt>
                <c:pt idx="38">
                  <c:v>0.44</c:v>
                </c:pt>
                <c:pt idx="39">
                  <c:v>0.46</c:v>
                </c:pt>
                <c:pt idx="40">
                  <c:v>0.5</c:v>
                </c:pt>
              </c:numCache>
            </c:numRef>
          </c:val>
          <c:smooth val="0"/>
        </c:ser>
        <c:dLbls>
          <c:showLegendKey val="0"/>
          <c:showVal val="0"/>
          <c:showCatName val="0"/>
          <c:showSerName val="0"/>
          <c:showPercent val="0"/>
          <c:showBubbleSize val="0"/>
        </c:dLbls>
        <c:marker val="1"/>
        <c:smooth val="0"/>
        <c:axId val="-2120130568"/>
        <c:axId val="-2083473288"/>
      </c:lineChart>
      <c:catAx>
        <c:axId val="-2120130568"/>
        <c:scaling>
          <c:orientation val="minMax"/>
        </c:scaling>
        <c:delete val="0"/>
        <c:axPos val="b"/>
        <c:majorTickMark val="out"/>
        <c:minorTickMark val="none"/>
        <c:tickLblPos val="low"/>
        <c:crossAx val="-2083473288"/>
        <c:crosses val="autoZero"/>
        <c:auto val="1"/>
        <c:lblAlgn val="ctr"/>
        <c:lblOffset val="100"/>
        <c:tickLblSkip val="5"/>
        <c:tickMarkSkip val="5"/>
        <c:noMultiLvlLbl val="0"/>
      </c:catAx>
      <c:valAx>
        <c:axId val="-2083473288"/>
        <c:scaling>
          <c:orientation val="minMax"/>
          <c:max val="1.0"/>
        </c:scaling>
        <c:delete val="0"/>
        <c:axPos val="r"/>
        <c:majorGridlines/>
        <c:numFmt formatCode="0%" sourceLinked="0"/>
        <c:majorTickMark val="out"/>
        <c:minorTickMark val="none"/>
        <c:tickLblPos val="nextTo"/>
        <c:crossAx val="-2120130568"/>
        <c:crosses val="max"/>
        <c:crossBetween val="between"/>
      </c:valAx>
    </c:plotArea>
    <c:legend>
      <c:legendPos val="b"/>
      <c:layout>
        <c:manualLayout>
          <c:xMode val="edge"/>
          <c:yMode val="edge"/>
          <c:x val="0.125194975628046"/>
          <c:y val="0.925914435041821"/>
          <c:w val="0.752784526934133"/>
          <c:h val="0.0740855649581785"/>
        </c:manualLayout>
      </c:layout>
      <c:overlay val="0"/>
    </c:legend>
    <c:plotVisOnly val="1"/>
    <c:dispBlanksAs val="span"/>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lstStyle/>
          <a:p>
            <a:pPr>
              <a:defRPr sz="2400">
                <a:solidFill>
                  <a:srgbClr val="FF0000"/>
                </a:solidFill>
              </a:defRPr>
            </a:pPr>
            <a:r>
              <a:rPr lang="en-US" sz="2000" dirty="0">
                <a:solidFill>
                  <a:srgbClr val="336699"/>
                </a:solidFill>
                <a:latin typeface="Georgia"/>
                <a:cs typeface="Georgia"/>
              </a:rPr>
              <a:t>Extrapolation</a:t>
            </a:r>
            <a:r>
              <a:rPr lang="en-US" sz="2000" baseline="0" dirty="0">
                <a:solidFill>
                  <a:srgbClr val="336699"/>
                </a:solidFill>
                <a:latin typeface="Georgia"/>
                <a:cs typeface="Georgia"/>
              </a:rPr>
              <a:t> of Percentage Favoring Legalization Given Cohort Turnover </a:t>
            </a:r>
            <a:r>
              <a:rPr lang="en-US" sz="2000" baseline="0" dirty="0" smtClean="0">
                <a:solidFill>
                  <a:srgbClr val="336699"/>
                </a:solidFill>
                <a:latin typeface="Georgia"/>
                <a:cs typeface="Georgia"/>
              </a:rPr>
              <a:t>(Jonathan </a:t>
            </a:r>
            <a:r>
              <a:rPr lang="en-US" sz="2000" baseline="0" dirty="0" err="1" smtClean="0">
                <a:solidFill>
                  <a:srgbClr val="336699"/>
                </a:solidFill>
                <a:latin typeface="Georgia"/>
                <a:cs typeface="Georgia"/>
              </a:rPr>
              <a:t>Caulkins</a:t>
            </a:r>
            <a:r>
              <a:rPr lang="en-US" sz="2000" baseline="0" dirty="0" smtClean="0">
                <a:solidFill>
                  <a:srgbClr val="336699"/>
                </a:solidFill>
                <a:latin typeface="Georgia"/>
                <a:cs typeface="Georgia"/>
              </a:rPr>
              <a:t>)</a:t>
            </a:r>
            <a:endParaRPr lang="en-US" sz="2000" baseline="0" dirty="0">
              <a:solidFill>
                <a:srgbClr val="336699"/>
              </a:solidFill>
              <a:latin typeface="Georgia"/>
              <a:cs typeface="Georgia"/>
            </a:endParaRPr>
          </a:p>
        </c:rich>
      </c:tx>
      <c:layout>
        <c:manualLayout>
          <c:xMode val="edge"/>
          <c:yMode val="edge"/>
          <c:x val="0.1556158849709"/>
          <c:y val="0.112838206367535"/>
        </c:manualLayout>
      </c:layout>
      <c:overlay val="0"/>
    </c:title>
    <c:autoTitleDeleted val="0"/>
    <c:plotArea>
      <c:layout>
        <c:manualLayout>
          <c:layoutTarget val="inner"/>
          <c:xMode val="edge"/>
          <c:yMode val="edge"/>
          <c:x val="0.107572749058542"/>
          <c:y val="0.236729588669108"/>
          <c:w val="0.852203925596257"/>
          <c:h val="0.634690885327515"/>
        </c:manualLayout>
      </c:layout>
      <c:lineChart>
        <c:grouping val="standard"/>
        <c:varyColors val="0"/>
        <c:ser>
          <c:idx val="0"/>
          <c:order val="0"/>
          <c:cat>
            <c:numRef>
              <c:f>Forecast!$B$5:$B$52</c:f>
              <c:numCache>
                <c:formatCode>General</c:formatCode>
                <c:ptCount val="48"/>
                <c:pt idx="0">
                  <c:v>1973.0</c:v>
                </c:pt>
                <c:pt idx="1">
                  <c:v>1974.0</c:v>
                </c:pt>
                <c:pt idx="2">
                  <c:v>1975.0</c:v>
                </c:pt>
                <c:pt idx="3">
                  <c:v>1976.0</c:v>
                </c:pt>
                <c:pt idx="4">
                  <c:v>1977.0</c:v>
                </c:pt>
                <c:pt idx="5">
                  <c:v>1978.0</c:v>
                </c:pt>
                <c:pt idx="6">
                  <c:v>1979.0</c:v>
                </c:pt>
                <c:pt idx="7">
                  <c:v>1980.0</c:v>
                </c:pt>
                <c:pt idx="8">
                  <c:v>1981.0</c:v>
                </c:pt>
                <c:pt idx="9">
                  <c:v>1982.0</c:v>
                </c:pt>
                <c:pt idx="10">
                  <c:v>1983.0</c:v>
                </c:pt>
                <c:pt idx="11">
                  <c:v>1984.0</c:v>
                </c:pt>
                <c:pt idx="12">
                  <c:v>1985.0</c:v>
                </c:pt>
                <c:pt idx="13">
                  <c:v>1986.0</c:v>
                </c:pt>
                <c:pt idx="14">
                  <c:v>1987.0</c:v>
                </c:pt>
                <c:pt idx="15">
                  <c:v>1988.0</c:v>
                </c:pt>
                <c:pt idx="16">
                  <c:v>1989.0</c:v>
                </c:pt>
                <c:pt idx="17">
                  <c:v>1990.0</c:v>
                </c:pt>
                <c:pt idx="18">
                  <c:v>1991.0</c:v>
                </c:pt>
                <c:pt idx="19">
                  <c:v>1992.0</c:v>
                </c:pt>
                <c:pt idx="20">
                  <c:v>1993.0</c:v>
                </c:pt>
                <c:pt idx="21">
                  <c:v>1994.0</c:v>
                </c:pt>
                <c:pt idx="22">
                  <c:v>1995.0</c:v>
                </c:pt>
                <c:pt idx="23">
                  <c:v>1996.0</c:v>
                </c:pt>
                <c:pt idx="24">
                  <c:v>1997.0</c:v>
                </c:pt>
                <c:pt idx="25">
                  <c:v>1998.0</c:v>
                </c:pt>
                <c:pt idx="26">
                  <c:v>1999.0</c:v>
                </c:pt>
                <c:pt idx="27">
                  <c:v>2000.0</c:v>
                </c:pt>
                <c:pt idx="28">
                  <c:v>2001.0</c:v>
                </c:pt>
                <c:pt idx="29">
                  <c:v>2002.0</c:v>
                </c:pt>
                <c:pt idx="30">
                  <c:v>2003.0</c:v>
                </c:pt>
                <c:pt idx="31">
                  <c:v>2004.0</c:v>
                </c:pt>
                <c:pt idx="32">
                  <c:v>2005.0</c:v>
                </c:pt>
                <c:pt idx="33">
                  <c:v>2006.0</c:v>
                </c:pt>
                <c:pt idx="34">
                  <c:v>2007.0</c:v>
                </c:pt>
                <c:pt idx="35">
                  <c:v>2008.0</c:v>
                </c:pt>
                <c:pt idx="36">
                  <c:v>2009.0</c:v>
                </c:pt>
                <c:pt idx="37">
                  <c:v>2010.0</c:v>
                </c:pt>
                <c:pt idx="38">
                  <c:v>2011.0</c:v>
                </c:pt>
                <c:pt idx="39">
                  <c:v>2012.0</c:v>
                </c:pt>
                <c:pt idx="40">
                  <c:v>2013.0</c:v>
                </c:pt>
                <c:pt idx="41">
                  <c:v>2014.0</c:v>
                </c:pt>
                <c:pt idx="42">
                  <c:v>2015.0</c:v>
                </c:pt>
                <c:pt idx="43">
                  <c:v>2016.0</c:v>
                </c:pt>
                <c:pt idx="44">
                  <c:v>2017.0</c:v>
                </c:pt>
                <c:pt idx="45">
                  <c:v>2018.0</c:v>
                </c:pt>
                <c:pt idx="46">
                  <c:v>2019.0</c:v>
                </c:pt>
                <c:pt idx="47">
                  <c:v>2020.0</c:v>
                </c:pt>
              </c:numCache>
            </c:numRef>
          </c:cat>
          <c:val>
            <c:numRef>
              <c:f>Forecast!$AA$5:$AA$52</c:f>
              <c:numCache>
                <c:formatCode>General</c:formatCode>
                <c:ptCount val="48"/>
                <c:pt idx="0" formatCode="0%">
                  <c:v>0.182845744680851</c:v>
                </c:pt>
                <c:pt idx="2" formatCode="0%">
                  <c:v>0.202013422818792</c:v>
                </c:pt>
                <c:pt idx="3" formatCode="0%">
                  <c:v>0.277518345563709</c:v>
                </c:pt>
                <c:pt idx="5" formatCode="0%">
                  <c:v>0.29177545691906</c:v>
                </c:pt>
                <c:pt idx="7" formatCode="0%">
                  <c:v>0.247956403269755</c:v>
                </c:pt>
                <c:pt idx="10" formatCode="0%">
                  <c:v>0.202626641651032</c:v>
                </c:pt>
                <c:pt idx="11" formatCode="0%">
                  <c:v>0.225390359809912</c:v>
                </c:pt>
                <c:pt idx="13" formatCode="0%">
                  <c:v>0.17891156462585</c:v>
                </c:pt>
                <c:pt idx="14" formatCode="0%">
                  <c:v>0.164925783397471</c:v>
                </c:pt>
                <c:pt idx="15" formatCode="0%">
                  <c:v>0.171514543630893</c:v>
                </c:pt>
                <c:pt idx="16" formatCode="0%">
                  <c:v>0.163285024154589</c:v>
                </c:pt>
                <c:pt idx="17" formatCode="0%">
                  <c:v>0.162402669632925</c:v>
                </c:pt>
                <c:pt idx="18" formatCode="0%">
                  <c:v>0.178957718780728</c:v>
                </c:pt>
                <c:pt idx="20" formatCode="0%">
                  <c:v>0.221381267738884</c:v>
                </c:pt>
                <c:pt idx="21" formatCode="0%">
                  <c:v>0.227250124316261</c:v>
                </c:pt>
                <c:pt idx="23" formatCode="0%">
                  <c:v>0.255584415584416</c:v>
                </c:pt>
                <c:pt idx="25" formatCode="0%">
                  <c:v>0.274725274725275</c:v>
                </c:pt>
                <c:pt idx="27" formatCode="0%">
                  <c:v>0.314873417721519</c:v>
                </c:pt>
                <c:pt idx="29" formatCode="0%">
                  <c:v>0.335526315789474</c:v>
                </c:pt>
                <c:pt idx="31" formatCode="0%">
                  <c:v>0.333333333333333</c:v>
                </c:pt>
                <c:pt idx="33" formatCode="0%">
                  <c:v>0.337858220211162</c:v>
                </c:pt>
                <c:pt idx="35" formatCode="0%">
                  <c:v>0.363369963369964</c:v>
                </c:pt>
              </c:numCache>
            </c:numRef>
          </c:val>
          <c:smooth val="0"/>
        </c:ser>
        <c:ser>
          <c:idx val="2"/>
          <c:order val="1"/>
          <c:cat>
            <c:numRef>
              <c:f>Forecast!$B$5:$B$52</c:f>
              <c:numCache>
                <c:formatCode>General</c:formatCode>
                <c:ptCount val="48"/>
                <c:pt idx="0">
                  <c:v>1973.0</c:v>
                </c:pt>
                <c:pt idx="1">
                  <c:v>1974.0</c:v>
                </c:pt>
                <c:pt idx="2">
                  <c:v>1975.0</c:v>
                </c:pt>
                <c:pt idx="3">
                  <c:v>1976.0</c:v>
                </c:pt>
                <c:pt idx="4">
                  <c:v>1977.0</c:v>
                </c:pt>
                <c:pt idx="5">
                  <c:v>1978.0</c:v>
                </c:pt>
                <c:pt idx="6">
                  <c:v>1979.0</c:v>
                </c:pt>
                <c:pt idx="7">
                  <c:v>1980.0</c:v>
                </c:pt>
                <c:pt idx="8">
                  <c:v>1981.0</c:v>
                </c:pt>
                <c:pt idx="9">
                  <c:v>1982.0</c:v>
                </c:pt>
                <c:pt idx="10">
                  <c:v>1983.0</c:v>
                </c:pt>
                <c:pt idx="11">
                  <c:v>1984.0</c:v>
                </c:pt>
                <c:pt idx="12">
                  <c:v>1985.0</c:v>
                </c:pt>
                <c:pt idx="13">
                  <c:v>1986.0</c:v>
                </c:pt>
                <c:pt idx="14">
                  <c:v>1987.0</c:v>
                </c:pt>
                <c:pt idx="15">
                  <c:v>1988.0</c:v>
                </c:pt>
                <c:pt idx="16">
                  <c:v>1989.0</c:v>
                </c:pt>
                <c:pt idx="17">
                  <c:v>1990.0</c:v>
                </c:pt>
                <c:pt idx="18">
                  <c:v>1991.0</c:v>
                </c:pt>
                <c:pt idx="19">
                  <c:v>1992.0</c:v>
                </c:pt>
                <c:pt idx="20">
                  <c:v>1993.0</c:v>
                </c:pt>
                <c:pt idx="21">
                  <c:v>1994.0</c:v>
                </c:pt>
                <c:pt idx="22">
                  <c:v>1995.0</c:v>
                </c:pt>
                <c:pt idx="23">
                  <c:v>1996.0</c:v>
                </c:pt>
                <c:pt idx="24">
                  <c:v>1997.0</c:v>
                </c:pt>
                <c:pt idx="25">
                  <c:v>1998.0</c:v>
                </c:pt>
                <c:pt idx="26">
                  <c:v>1999.0</c:v>
                </c:pt>
                <c:pt idx="27">
                  <c:v>2000.0</c:v>
                </c:pt>
                <c:pt idx="28">
                  <c:v>2001.0</c:v>
                </c:pt>
                <c:pt idx="29">
                  <c:v>2002.0</c:v>
                </c:pt>
                <c:pt idx="30">
                  <c:v>2003.0</c:v>
                </c:pt>
                <c:pt idx="31">
                  <c:v>2004.0</c:v>
                </c:pt>
                <c:pt idx="32">
                  <c:v>2005.0</c:v>
                </c:pt>
                <c:pt idx="33">
                  <c:v>2006.0</c:v>
                </c:pt>
                <c:pt idx="34">
                  <c:v>2007.0</c:v>
                </c:pt>
                <c:pt idx="35">
                  <c:v>2008.0</c:v>
                </c:pt>
                <c:pt idx="36">
                  <c:v>2009.0</c:v>
                </c:pt>
                <c:pt idx="37">
                  <c:v>2010.0</c:v>
                </c:pt>
                <c:pt idx="38">
                  <c:v>2011.0</c:v>
                </c:pt>
                <c:pt idx="39">
                  <c:v>2012.0</c:v>
                </c:pt>
                <c:pt idx="40">
                  <c:v>2013.0</c:v>
                </c:pt>
                <c:pt idx="41">
                  <c:v>2014.0</c:v>
                </c:pt>
                <c:pt idx="42">
                  <c:v>2015.0</c:v>
                </c:pt>
                <c:pt idx="43">
                  <c:v>2016.0</c:v>
                </c:pt>
                <c:pt idx="44">
                  <c:v>2017.0</c:v>
                </c:pt>
                <c:pt idx="45">
                  <c:v>2018.0</c:v>
                </c:pt>
                <c:pt idx="46">
                  <c:v>2019.0</c:v>
                </c:pt>
                <c:pt idx="47">
                  <c:v>2020.0</c:v>
                </c:pt>
              </c:numCache>
            </c:numRef>
          </c:cat>
          <c:val>
            <c:numRef>
              <c:f>Forecast!$Z$5:$Z$52</c:f>
              <c:numCache>
                <c:formatCode>General</c:formatCode>
                <c:ptCount val="48"/>
                <c:pt idx="36" formatCode="0%">
                  <c:v>0.374586759593734</c:v>
                </c:pt>
                <c:pt idx="37" formatCode="0%">
                  <c:v>0.37550511200995</c:v>
                </c:pt>
                <c:pt idx="38" formatCode="0%">
                  <c:v>0.376420877808224</c:v>
                </c:pt>
                <c:pt idx="39" formatCode="0%">
                  <c:v>0.377336292253285</c:v>
                </c:pt>
                <c:pt idx="40" formatCode="0%">
                  <c:v>0.378255095493931</c:v>
                </c:pt>
                <c:pt idx="41" formatCode="0%">
                  <c:v>0.37917694433665</c:v>
                </c:pt>
                <c:pt idx="42" formatCode="0%">
                  <c:v>0.380102168098297</c:v>
                </c:pt>
                <c:pt idx="43" formatCode="0%">
                  <c:v>0.381030573507209</c:v>
                </c:pt>
                <c:pt idx="44" formatCode="0%">
                  <c:v>0.381963537215914</c:v>
                </c:pt>
                <c:pt idx="45" formatCode="0%">
                  <c:v>0.382900033221177</c:v>
                </c:pt>
                <c:pt idx="46" formatCode="0%">
                  <c:v>0.383839386618762</c:v>
                </c:pt>
                <c:pt idx="47" formatCode="0%">
                  <c:v>0.384578510409679</c:v>
                </c:pt>
              </c:numCache>
            </c:numRef>
          </c:val>
          <c:smooth val="0"/>
        </c:ser>
        <c:ser>
          <c:idx val="1"/>
          <c:order val="2"/>
          <c:spPr>
            <a:ln>
              <a:noFill/>
            </a:ln>
          </c:spPr>
          <c:cat>
            <c:numRef>
              <c:f>Forecast!$B$5:$B$52</c:f>
              <c:numCache>
                <c:formatCode>General</c:formatCode>
                <c:ptCount val="48"/>
                <c:pt idx="0">
                  <c:v>1973.0</c:v>
                </c:pt>
                <c:pt idx="1">
                  <c:v>1974.0</c:v>
                </c:pt>
                <c:pt idx="2">
                  <c:v>1975.0</c:v>
                </c:pt>
                <c:pt idx="3">
                  <c:v>1976.0</c:v>
                </c:pt>
                <c:pt idx="4">
                  <c:v>1977.0</c:v>
                </c:pt>
                <c:pt idx="5">
                  <c:v>1978.0</c:v>
                </c:pt>
                <c:pt idx="6">
                  <c:v>1979.0</c:v>
                </c:pt>
                <c:pt idx="7">
                  <c:v>1980.0</c:v>
                </c:pt>
                <c:pt idx="8">
                  <c:v>1981.0</c:v>
                </c:pt>
                <c:pt idx="9">
                  <c:v>1982.0</c:v>
                </c:pt>
                <c:pt idx="10">
                  <c:v>1983.0</c:v>
                </c:pt>
                <c:pt idx="11">
                  <c:v>1984.0</c:v>
                </c:pt>
                <c:pt idx="12">
                  <c:v>1985.0</c:v>
                </c:pt>
                <c:pt idx="13">
                  <c:v>1986.0</c:v>
                </c:pt>
                <c:pt idx="14">
                  <c:v>1987.0</c:v>
                </c:pt>
                <c:pt idx="15">
                  <c:v>1988.0</c:v>
                </c:pt>
                <c:pt idx="16">
                  <c:v>1989.0</c:v>
                </c:pt>
                <c:pt idx="17">
                  <c:v>1990.0</c:v>
                </c:pt>
                <c:pt idx="18">
                  <c:v>1991.0</c:v>
                </c:pt>
                <c:pt idx="19">
                  <c:v>1992.0</c:v>
                </c:pt>
                <c:pt idx="20">
                  <c:v>1993.0</c:v>
                </c:pt>
                <c:pt idx="21">
                  <c:v>1994.0</c:v>
                </c:pt>
                <c:pt idx="22">
                  <c:v>1995.0</c:v>
                </c:pt>
                <c:pt idx="23">
                  <c:v>1996.0</c:v>
                </c:pt>
                <c:pt idx="24">
                  <c:v>1997.0</c:v>
                </c:pt>
                <c:pt idx="25">
                  <c:v>1998.0</c:v>
                </c:pt>
                <c:pt idx="26">
                  <c:v>1999.0</c:v>
                </c:pt>
                <c:pt idx="27">
                  <c:v>2000.0</c:v>
                </c:pt>
                <c:pt idx="28">
                  <c:v>2001.0</c:v>
                </c:pt>
                <c:pt idx="29">
                  <c:v>2002.0</c:v>
                </c:pt>
                <c:pt idx="30">
                  <c:v>2003.0</c:v>
                </c:pt>
                <c:pt idx="31">
                  <c:v>2004.0</c:v>
                </c:pt>
                <c:pt idx="32">
                  <c:v>2005.0</c:v>
                </c:pt>
                <c:pt idx="33">
                  <c:v>2006.0</c:v>
                </c:pt>
                <c:pt idx="34">
                  <c:v>2007.0</c:v>
                </c:pt>
                <c:pt idx="35">
                  <c:v>2008.0</c:v>
                </c:pt>
                <c:pt idx="36">
                  <c:v>2009.0</c:v>
                </c:pt>
                <c:pt idx="37">
                  <c:v>2010.0</c:v>
                </c:pt>
                <c:pt idx="38">
                  <c:v>2011.0</c:v>
                </c:pt>
                <c:pt idx="39">
                  <c:v>2012.0</c:v>
                </c:pt>
                <c:pt idx="40">
                  <c:v>2013.0</c:v>
                </c:pt>
                <c:pt idx="41">
                  <c:v>2014.0</c:v>
                </c:pt>
                <c:pt idx="42">
                  <c:v>2015.0</c:v>
                </c:pt>
                <c:pt idx="43">
                  <c:v>2016.0</c:v>
                </c:pt>
                <c:pt idx="44">
                  <c:v>2017.0</c:v>
                </c:pt>
                <c:pt idx="45">
                  <c:v>2018.0</c:v>
                </c:pt>
                <c:pt idx="46">
                  <c:v>2019.0</c:v>
                </c:pt>
                <c:pt idx="47">
                  <c:v>2020.0</c:v>
                </c:pt>
              </c:numCache>
            </c:numRef>
          </c:cat>
          <c:val>
            <c:numRef>
              <c:f>Forecast!$X$5:$X$52</c:f>
              <c:numCache>
                <c:formatCode>General</c:formatCode>
                <c:ptCount val="48"/>
                <c:pt idx="35" formatCode="0%">
                  <c:v>0.373659238214395</c:v>
                </c:pt>
                <c:pt idx="36" formatCode="0%">
                  <c:v>0.371481080061205</c:v>
                </c:pt>
                <c:pt idx="37" formatCode="0%">
                  <c:v>0.377461416440663</c:v>
                </c:pt>
                <c:pt idx="38" formatCode="0%">
                  <c:v>0.383686697542621</c:v>
                </c:pt>
                <c:pt idx="39" formatCode="0%">
                  <c:v>0.390152165710566</c:v>
                </c:pt>
                <c:pt idx="40" formatCode="0%">
                  <c:v>0.396857350721616</c:v>
                </c:pt>
                <c:pt idx="41" formatCode="0%">
                  <c:v>0.398178568710947</c:v>
                </c:pt>
                <c:pt idx="42" formatCode="0%">
                  <c:v>0.40523708587582</c:v>
                </c:pt>
                <c:pt idx="43" formatCode="0%">
                  <c:v>0.41252985943162</c:v>
                </c:pt>
                <c:pt idx="44" formatCode="0%">
                  <c:v>0.420061863108037</c:v>
                </c:pt>
                <c:pt idx="45" formatCode="0%">
                  <c:v>0.42783799370396</c:v>
                </c:pt>
                <c:pt idx="46" formatCode="0%">
                  <c:v>0.435869633108386</c:v>
                </c:pt>
                <c:pt idx="47" formatCode="0%">
                  <c:v>0.443362011845564</c:v>
                </c:pt>
              </c:numCache>
            </c:numRef>
          </c:val>
          <c:smooth val="0"/>
        </c:ser>
        <c:ser>
          <c:idx val="3"/>
          <c:order val="3"/>
          <c:cat>
            <c:numRef>
              <c:f>Forecast!$B$5:$B$52</c:f>
              <c:numCache>
                <c:formatCode>General</c:formatCode>
                <c:ptCount val="48"/>
                <c:pt idx="0">
                  <c:v>1973.0</c:v>
                </c:pt>
                <c:pt idx="1">
                  <c:v>1974.0</c:v>
                </c:pt>
                <c:pt idx="2">
                  <c:v>1975.0</c:v>
                </c:pt>
                <c:pt idx="3">
                  <c:v>1976.0</c:v>
                </c:pt>
                <c:pt idx="4">
                  <c:v>1977.0</c:v>
                </c:pt>
                <c:pt idx="5">
                  <c:v>1978.0</c:v>
                </c:pt>
                <c:pt idx="6">
                  <c:v>1979.0</c:v>
                </c:pt>
                <c:pt idx="7">
                  <c:v>1980.0</c:v>
                </c:pt>
                <c:pt idx="8">
                  <c:v>1981.0</c:v>
                </c:pt>
                <c:pt idx="9">
                  <c:v>1982.0</c:v>
                </c:pt>
                <c:pt idx="10">
                  <c:v>1983.0</c:v>
                </c:pt>
                <c:pt idx="11">
                  <c:v>1984.0</c:v>
                </c:pt>
                <c:pt idx="12">
                  <c:v>1985.0</c:v>
                </c:pt>
                <c:pt idx="13">
                  <c:v>1986.0</c:v>
                </c:pt>
                <c:pt idx="14">
                  <c:v>1987.0</c:v>
                </c:pt>
                <c:pt idx="15">
                  <c:v>1988.0</c:v>
                </c:pt>
                <c:pt idx="16">
                  <c:v>1989.0</c:v>
                </c:pt>
                <c:pt idx="17">
                  <c:v>1990.0</c:v>
                </c:pt>
                <c:pt idx="18">
                  <c:v>1991.0</c:v>
                </c:pt>
                <c:pt idx="19">
                  <c:v>1992.0</c:v>
                </c:pt>
                <c:pt idx="20">
                  <c:v>1993.0</c:v>
                </c:pt>
                <c:pt idx="21">
                  <c:v>1994.0</c:v>
                </c:pt>
                <c:pt idx="22">
                  <c:v>1995.0</c:v>
                </c:pt>
                <c:pt idx="23">
                  <c:v>1996.0</c:v>
                </c:pt>
                <c:pt idx="24">
                  <c:v>1997.0</c:v>
                </c:pt>
                <c:pt idx="25">
                  <c:v>1998.0</c:v>
                </c:pt>
                <c:pt idx="26">
                  <c:v>1999.0</c:v>
                </c:pt>
                <c:pt idx="27">
                  <c:v>2000.0</c:v>
                </c:pt>
                <c:pt idx="28">
                  <c:v>2001.0</c:v>
                </c:pt>
                <c:pt idx="29">
                  <c:v>2002.0</c:v>
                </c:pt>
                <c:pt idx="30">
                  <c:v>2003.0</c:v>
                </c:pt>
                <c:pt idx="31">
                  <c:v>2004.0</c:v>
                </c:pt>
                <c:pt idx="32">
                  <c:v>2005.0</c:v>
                </c:pt>
                <c:pt idx="33">
                  <c:v>2006.0</c:v>
                </c:pt>
                <c:pt idx="34">
                  <c:v>2007.0</c:v>
                </c:pt>
                <c:pt idx="35">
                  <c:v>2008.0</c:v>
                </c:pt>
                <c:pt idx="36">
                  <c:v>2009.0</c:v>
                </c:pt>
                <c:pt idx="37">
                  <c:v>2010.0</c:v>
                </c:pt>
                <c:pt idx="38">
                  <c:v>2011.0</c:v>
                </c:pt>
                <c:pt idx="39">
                  <c:v>2012.0</c:v>
                </c:pt>
                <c:pt idx="40">
                  <c:v>2013.0</c:v>
                </c:pt>
                <c:pt idx="41">
                  <c:v>2014.0</c:v>
                </c:pt>
                <c:pt idx="42">
                  <c:v>2015.0</c:v>
                </c:pt>
                <c:pt idx="43">
                  <c:v>2016.0</c:v>
                </c:pt>
                <c:pt idx="44">
                  <c:v>2017.0</c:v>
                </c:pt>
                <c:pt idx="45">
                  <c:v>2018.0</c:v>
                </c:pt>
                <c:pt idx="46">
                  <c:v>2019.0</c:v>
                </c:pt>
                <c:pt idx="47">
                  <c:v>2020.0</c:v>
                </c:pt>
              </c:numCache>
            </c:numRef>
          </c:cat>
          <c:val>
            <c:numRef>
              <c:f>Forecast!$Y$5:$Y$52</c:f>
              <c:numCache>
                <c:formatCode>General</c:formatCode>
                <c:ptCount val="48"/>
                <c:pt idx="36" formatCode="0%">
                  <c:v>0.39420910385318</c:v>
                </c:pt>
                <c:pt idx="37" formatCode="0%">
                  <c:v>0.420008168491951</c:v>
                </c:pt>
                <c:pt idx="38" formatCode="0%">
                  <c:v>0.441599552068509</c:v>
                </c:pt>
                <c:pt idx="39" formatCode="0%">
                  <c:v>0.465525741100931</c:v>
                </c:pt>
                <c:pt idx="40" formatCode="0%">
                  <c:v>0.487611935604213</c:v>
                </c:pt>
                <c:pt idx="41" formatCode="0%">
                  <c:v>0.512387734670285</c:v>
                </c:pt>
                <c:pt idx="42" formatCode="0%">
                  <c:v>0.534985138199754</c:v>
                </c:pt>
                <c:pt idx="43" formatCode="0%">
                  <c:v>0.560612268453056</c:v>
                </c:pt>
                <c:pt idx="44" formatCode="0%">
                  <c:v>0.589705214195443</c:v>
                </c:pt>
                <c:pt idx="45" formatCode="0%">
                  <c:v>0.614548164506734</c:v>
                </c:pt>
                <c:pt idx="46" formatCode="0%">
                  <c:v>0.641408565168062</c:v>
                </c:pt>
                <c:pt idx="47" formatCode="0%">
                  <c:v>0.664641451905813</c:v>
                </c:pt>
              </c:numCache>
            </c:numRef>
          </c:val>
          <c:smooth val="0"/>
        </c:ser>
        <c:dLbls>
          <c:showLegendKey val="0"/>
          <c:showVal val="0"/>
          <c:showCatName val="0"/>
          <c:showSerName val="0"/>
          <c:showPercent val="0"/>
          <c:showBubbleSize val="0"/>
        </c:dLbls>
        <c:marker val="1"/>
        <c:smooth val="0"/>
        <c:axId val="-2111516488"/>
        <c:axId val="-2111102024"/>
      </c:lineChart>
      <c:catAx>
        <c:axId val="-2111516488"/>
        <c:scaling>
          <c:orientation val="minMax"/>
        </c:scaling>
        <c:delete val="0"/>
        <c:axPos val="b"/>
        <c:numFmt formatCode="General" sourceLinked="1"/>
        <c:majorTickMark val="out"/>
        <c:minorTickMark val="none"/>
        <c:tickLblPos val="nextTo"/>
        <c:txPr>
          <a:bodyPr/>
          <a:lstStyle/>
          <a:p>
            <a:pPr>
              <a:defRPr sz="1400" b="1">
                <a:solidFill>
                  <a:srgbClr val="000000"/>
                </a:solidFill>
              </a:defRPr>
            </a:pPr>
            <a:endParaRPr lang="en-US"/>
          </a:p>
        </c:txPr>
        <c:crossAx val="-2111102024"/>
        <c:crosses val="autoZero"/>
        <c:auto val="1"/>
        <c:lblAlgn val="ctr"/>
        <c:lblOffset val="100"/>
        <c:noMultiLvlLbl val="0"/>
      </c:catAx>
      <c:valAx>
        <c:axId val="-2111102024"/>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ln>
          </c:spPr>
        </c:majorGridlines>
        <c:title>
          <c:tx>
            <c:rich>
              <a:bodyPr rot="-5400000" vert="horz"/>
              <a:lstStyle/>
              <a:p>
                <a:pPr>
                  <a:defRPr sz="2400">
                    <a:solidFill>
                      <a:schemeClr val="tx1"/>
                    </a:solidFill>
                  </a:defRPr>
                </a:pPr>
                <a:r>
                  <a:rPr lang="en-US" sz="2400" dirty="0">
                    <a:solidFill>
                      <a:srgbClr val="000000"/>
                    </a:solidFill>
                  </a:rPr>
                  <a:t>Percentage Favoring Legalization</a:t>
                </a:r>
              </a:p>
            </c:rich>
          </c:tx>
          <c:layout>
            <c:manualLayout>
              <c:xMode val="edge"/>
              <c:yMode val="edge"/>
              <c:x val="0.0"/>
              <c:y val="0.136683822377468"/>
            </c:manualLayout>
          </c:layout>
          <c:overlay val="0"/>
        </c:title>
        <c:numFmt formatCode="0%" sourceLinked="1"/>
        <c:majorTickMark val="out"/>
        <c:minorTickMark val="none"/>
        <c:tickLblPos val="nextTo"/>
        <c:txPr>
          <a:bodyPr/>
          <a:lstStyle/>
          <a:p>
            <a:pPr>
              <a:defRPr sz="1400" b="1">
                <a:solidFill>
                  <a:srgbClr val="000000"/>
                </a:solidFill>
              </a:defRPr>
            </a:pPr>
            <a:endParaRPr lang="en-US"/>
          </a:p>
        </c:txPr>
        <c:crossAx val="-2111516488"/>
        <c:crosses val="autoZero"/>
        <c:crossBetween val="between"/>
      </c:valAx>
    </c:plotArea>
    <c:plotVisOnly val="1"/>
    <c:dispBlanksAs val="span"/>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lstStyle/>
          <a:p>
            <a:pPr algn="ctr">
              <a:defRPr>
                <a:solidFill>
                  <a:srgbClr val="000000"/>
                </a:solidFill>
              </a:defRPr>
            </a:pPr>
            <a:r>
              <a:rPr lang="en-US" sz="3400" baseline="0" dirty="0" smtClean="0">
                <a:solidFill>
                  <a:srgbClr val="000000"/>
                </a:solidFill>
                <a:latin typeface="Georgia"/>
                <a:cs typeface="Georgia"/>
              </a:rPr>
              <a:t>Average </a:t>
            </a:r>
            <a:r>
              <a:rPr lang="en-US" sz="3400" baseline="0" dirty="0" smtClean="0">
                <a:solidFill>
                  <a:srgbClr val="FF6600"/>
                </a:solidFill>
                <a:latin typeface="Georgia"/>
                <a:cs typeface="Georgia"/>
              </a:rPr>
              <a:t>THC</a:t>
            </a:r>
            <a:r>
              <a:rPr lang="en-US" sz="3400" baseline="0" dirty="0" smtClean="0">
                <a:solidFill>
                  <a:srgbClr val="000000"/>
                </a:solidFill>
                <a:latin typeface="Georgia"/>
                <a:cs typeface="Georgia"/>
              </a:rPr>
              <a:t> and </a:t>
            </a:r>
            <a:r>
              <a:rPr lang="en-US" sz="3400" baseline="0" dirty="0" smtClean="0">
                <a:solidFill>
                  <a:srgbClr val="FF0000"/>
                </a:solidFill>
                <a:latin typeface="Georgia"/>
                <a:cs typeface="Georgia"/>
              </a:rPr>
              <a:t>CBD</a:t>
            </a:r>
            <a:r>
              <a:rPr lang="en-US" sz="3400" baseline="0" dirty="0" smtClean="0">
                <a:solidFill>
                  <a:srgbClr val="000000"/>
                </a:solidFill>
                <a:latin typeface="Georgia"/>
                <a:cs typeface="Georgia"/>
              </a:rPr>
              <a:t> Levels in the US: </a:t>
            </a:r>
            <a:r>
              <a:rPr lang="en-US" sz="3400" baseline="0" dirty="0">
                <a:solidFill>
                  <a:srgbClr val="000000"/>
                </a:solidFill>
                <a:latin typeface="Georgia"/>
                <a:cs typeface="Georgia"/>
              </a:rPr>
              <a:t>1960 - 2011</a:t>
            </a:r>
            <a:endParaRPr lang="en-US" sz="3400" dirty="0">
              <a:solidFill>
                <a:srgbClr val="000000"/>
              </a:solidFill>
              <a:latin typeface="Georgia"/>
              <a:cs typeface="Georgia"/>
            </a:endParaRPr>
          </a:p>
        </c:rich>
      </c:tx>
      <c:layout>
        <c:manualLayout>
          <c:xMode val="edge"/>
          <c:yMode val="edge"/>
          <c:x val="0.124908464566929"/>
          <c:y val="0.0333333333333333"/>
        </c:manualLayout>
      </c:layout>
      <c:overlay val="0"/>
    </c:title>
    <c:autoTitleDeleted val="0"/>
    <c:plotArea>
      <c:layout>
        <c:manualLayout>
          <c:layoutTarget val="inner"/>
          <c:xMode val="edge"/>
          <c:yMode val="edge"/>
          <c:x val="0.0832326057353584"/>
          <c:y val="0.0727708478140096"/>
          <c:w val="0.87164741110168"/>
          <c:h val="0.86830324636661"/>
        </c:manualLayout>
      </c:layout>
      <c:lineChart>
        <c:grouping val="standard"/>
        <c:varyColors val="0"/>
        <c:ser>
          <c:idx val="1"/>
          <c:order val="0"/>
          <c:tx>
            <c:v>THC</c:v>
          </c:tx>
          <c:cat>
            <c:numRef>
              <c:f>Sheet1!$A$3:$A$32</c:f>
              <c:numCache>
                <c:formatCode>General</c:formatCode>
                <c:ptCount val="30"/>
                <c:pt idx="0">
                  <c:v>1960.0</c:v>
                </c:pt>
                <c:pt idx="1">
                  <c:v>1965.0</c:v>
                </c:pt>
                <c:pt idx="2">
                  <c:v>1970.0</c:v>
                </c:pt>
                <c:pt idx="3">
                  <c:v>1974.0</c:v>
                </c:pt>
                <c:pt idx="4">
                  <c:v>1975.0</c:v>
                </c:pt>
                <c:pt idx="5">
                  <c:v>1978.0</c:v>
                </c:pt>
                <c:pt idx="6">
                  <c:v>1980.0</c:v>
                </c:pt>
                <c:pt idx="7">
                  <c:v>1983.0</c:v>
                </c:pt>
                <c:pt idx="8">
                  <c:v>1984.0</c:v>
                </c:pt>
                <c:pt idx="9">
                  <c:v>1985.0</c:v>
                </c:pt>
                <c:pt idx="10">
                  <c:v>1986.0</c:v>
                </c:pt>
                <c:pt idx="11">
                  <c:v>1992.0</c:v>
                </c:pt>
                <c:pt idx="12">
                  <c:v>1993.0</c:v>
                </c:pt>
                <c:pt idx="13">
                  <c:v>1995.0</c:v>
                </c:pt>
                <c:pt idx="14">
                  <c:v>1996.0</c:v>
                </c:pt>
                <c:pt idx="15">
                  <c:v>1997.0</c:v>
                </c:pt>
                <c:pt idx="16">
                  <c:v>1998.0</c:v>
                </c:pt>
                <c:pt idx="17">
                  <c:v>1999.0</c:v>
                </c:pt>
                <c:pt idx="18">
                  <c:v>2000.0</c:v>
                </c:pt>
                <c:pt idx="19">
                  <c:v>2001.0</c:v>
                </c:pt>
                <c:pt idx="20">
                  <c:v>2002.0</c:v>
                </c:pt>
                <c:pt idx="21">
                  <c:v>2003.0</c:v>
                </c:pt>
                <c:pt idx="22">
                  <c:v>2004.0</c:v>
                </c:pt>
                <c:pt idx="23">
                  <c:v>2005.0</c:v>
                </c:pt>
                <c:pt idx="24">
                  <c:v>2006.0</c:v>
                </c:pt>
                <c:pt idx="25">
                  <c:v>2007.0</c:v>
                </c:pt>
                <c:pt idx="26">
                  <c:v>2008.0</c:v>
                </c:pt>
                <c:pt idx="27">
                  <c:v>2009.0</c:v>
                </c:pt>
                <c:pt idx="28">
                  <c:v>2010.0</c:v>
                </c:pt>
                <c:pt idx="29">
                  <c:v>2011.0</c:v>
                </c:pt>
              </c:numCache>
            </c:numRef>
          </c:cat>
          <c:val>
            <c:numRef>
              <c:f>Sheet1!$B$3:$B$32</c:f>
              <c:numCache>
                <c:formatCode>General</c:formatCode>
                <c:ptCount val="30"/>
                <c:pt idx="0">
                  <c:v>0.2</c:v>
                </c:pt>
                <c:pt idx="1">
                  <c:v>0.24</c:v>
                </c:pt>
                <c:pt idx="2">
                  <c:v>0.39</c:v>
                </c:pt>
                <c:pt idx="3">
                  <c:v>0.47</c:v>
                </c:pt>
                <c:pt idx="4">
                  <c:v>1.0</c:v>
                </c:pt>
                <c:pt idx="5">
                  <c:v>1.0</c:v>
                </c:pt>
                <c:pt idx="6">
                  <c:v>1.5</c:v>
                </c:pt>
                <c:pt idx="7">
                  <c:v>3.3</c:v>
                </c:pt>
                <c:pt idx="8">
                  <c:v>3.3</c:v>
                </c:pt>
                <c:pt idx="9">
                  <c:v>3.5</c:v>
                </c:pt>
                <c:pt idx="10">
                  <c:v>3.5</c:v>
                </c:pt>
                <c:pt idx="11">
                  <c:v>3.1</c:v>
                </c:pt>
                <c:pt idx="12">
                  <c:v>3.1</c:v>
                </c:pt>
                <c:pt idx="13">
                  <c:v>4.0</c:v>
                </c:pt>
                <c:pt idx="14">
                  <c:v>4.54</c:v>
                </c:pt>
                <c:pt idx="15">
                  <c:v>5.159999999999997</c:v>
                </c:pt>
                <c:pt idx="16">
                  <c:v>4.96</c:v>
                </c:pt>
                <c:pt idx="17">
                  <c:v>4.67</c:v>
                </c:pt>
                <c:pt idx="18">
                  <c:v>5.4</c:v>
                </c:pt>
                <c:pt idx="19">
                  <c:v>6.18</c:v>
                </c:pt>
                <c:pt idx="20">
                  <c:v>7.26</c:v>
                </c:pt>
                <c:pt idx="21">
                  <c:v>7.18</c:v>
                </c:pt>
                <c:pt idx="22">
                  <c:v>8.33</c:v>
                </c:pt>
                <c:pt idx="23">
                  <c:v>8.09</c:v>
                </c:pt>
                <c:pt idx="24">
                  <c:v>9.08</c:v>
                </c:pt>
                <c:pt idx="25">
                  <c:v>10.27</c:v>
                </c:pt>
                <c:pt idx="26">
                  <c:v>10.25</c:v>
                </c:pt>
                <c:pt idx="27">
                  <c:v>9.91</c:v>
                </c:pt>
                <c:pt idx="28">
                  <c:v>10.96</c:v>
                </c:pt>
                <c:pt idx="29">
                  <c:v>11.42</c:v>
                </c:pt>
              </c:numCache>
            </c:numRef>
          </c:val>
          <c:smooth val="0"/>
        </c:ser>
        <c:ser>
          <c:idx val="0"/>
          <c:order val="1"/>
          <c:tx>
            <c:v>CBD</c:v>
          </c:tx>
          <c:cat>
            <c:numRef>
              <c:f>Sheet1!$A$35:$A$64</c:f>
              <c:numCache>
                <c:formatCode>General</c:formatCode>
                <c:ptCount val="30"/>
                <c:pt idx="0">
                  <c:v>1960.0</c:v>
                </c:pt>
                <c:pt idx="1">
                  <c:v>1965.0</c:v>
                </c:pt>
                <c:pt idx="2">
                  <c:v>1970.0</c:v>
                </c:pt>
                <c:pt idx="3">
                  <c:v>1974.0</c:v>
                </c:pt>
                <c:pt idx="4">
                  <c:v>1978.0</c:v>
                </c:pt>
                <c:pt idx="5">
                  <c:v>1980.0</c:v>
                </c:pt>
                <c:pt idx="6">
                  <c:v>1983.0</c:v>
                </c:pt>
                <c:pt idx="7">
                  <c:v>1984.0</c:v>
                </c:pt>
                <c:pt idx="8">
                  <c:v>1985.0</c:v>
                </c:pt>
                <c:pt idx="9">
                  <c:v>1986.0</c:v>
                </c:pt>
                <c:pt idx="10">
                  <c:v>1990.0</c:v>
                </c:pt>
                <c:pt idx="11">
                  <c:v>1992.0</c:v>
                </c:pt>
                <c:pt idx="12">
                  <c:v>1993.0</c:v>
                </c:pt>
                <c:pt idx="13">
                  <c:v>1995.0</c:v>
                </c:pt>
                <c:pt idx="14">
                  <c:v>1996.0</c:v>
                </c:pt>
                <c:pt idx="15">
                  <c:v>1997.0</c:v>
                </c:pt>
                <c:pt idx="16">
                  <c:v>1998.0</c:v>
                </c:pt>
                <c:pt idx="17">
                  <c:v>1999.0</c:v>
                </c:pt>
                <c:pt idx="18">
                  <c:v>2000.0</c:v>
                </c:pt>
                <c:pt idx="19">
                  <c:v>2001.0</c:v>
                </c:pt>
                <c:pt idx="20">
                  <c:v>2002.0</c:v>
                </c:pt>
                <c:pt idx="21">
                  <c:v>2003.0</c:v>
                </c:pt>
                <c:pt idx="22">
                  <c:v>2004.0</c:v>
                </c:pt>
                <c:pt idx="23">
                  <c:v>2005.0</c:v>
                </c:pt>
                <c:pt idx="24">
                  <c:v>2006.0</c:v>
                </c:pt>
                <c:pt idx="25">
                  <c:v>2007.0</c:v>
                </c:pt>
                <c:pt idx="26">
                  <c:v>2008.0</c:v>
                </c:pt>
                <c:pt idx="27">
                  <c:v>2009.0</c:v>
                </c:pt>
                <c:pt idx="28">
                  <c:v>2010.0</c:v>
                </c:pt>
                <c:pt idx="29">
                  <c:v>2011.0</c:v>
                </c:pt>
              </c:numCache>
            </c:numRef>
          </c:cat>
          <c:val>
            <c:numRef>
              <c:f>Sheet1!$B$35:$B$64</c:f>
              <c:numCache>
                <c:formatCode>General</c:formatCode>
                <c:ptCount val="30"/>
                <c:pt idx="8">
                  <c:v>0.28</c:v>
                </c:pt>
                <c:pt idx="9">
                  <c:v>0.31</c:v>
                </c:pt>
                <c:pt idx="10">
                  <c:v>0.38</c:v>
                </c:pt>
                <c:pt idx="11">
                  <c:v>0.36</c:v>
                </c:pt>
                <c:pt idx="12">
                  <c:v>0.33</c:v>
                </c:pt>
                <c:pt idx="13">
                  <c:v>0.31</c:v>
                </c:pt>
                <c:pt idx="14">
                  <c:v>0.42</c:v>
                </c:pt>
                <c:pt idx="15">
                  <c:v>0.4</c:v>
                </c:pt>
                <c:pt idx="16">
                  <c:v>0.41</c:v>
                </c:pt>
                <c:pt idx="17">
                  <c:v>0.43</c:v>
                </c:pt>
                <c:pt idx="18">
                  <c:v>0.45</c:v>
                </c:pt>
                <c:pt idx="19">
                  <c:v>0.47</c:v>
                </c:pt>
                <c:pt idx="20">
                  <c:v>0.42</c:v>
                </c:pt>
                <c:pt idx="21">
                  <c:v>0.46</c:v>
                </c:pt>
                <c:pt idx="22">
                  <c:v>0.46</c:v>
                </c:pt>
                <c:pt idx="23">
                  <c:v>0.46</c:v>
                </c:pt>
                <c:pt idx="24">
                  <c:v>0.53</c:v>
                </c:pt>
                <c:pt idx="25">
                  <c:v>0.48</c:v>
                </c:pt>
                <c:pt idx="26">
                  <c:v>0.41</c:v>
                </c:pt>
              </c:numCache>
            </c:numRef>
          </c:val>
          <c:smooth val="0"/>
        </c:ser>
        <c:dLbls>
          <c:showLegendKey val="0"/>
          <c:showVal val="0"/>
          <c:showCatName val="0"/>
          <c:showSerName val="0"/>
          <c:showPercent val="0"/>
          <c:showBubbleSize val="0"/>
        </c:dLbls>
        <c:marker val="1"/>
        <c:smooth val="0"/>
        <c:axId val="-2110308872"/>
        <c:axId val="-2113412552"/>
      </c:lineChart>
      <c:catAx>
        <c:axId val="-2110308872"/>
        <c:scaling>
          <c:orientation val="minMax"/>
        </c:scaling>
        <c:delete val="0"/>
        <c:axPos val="b"/>
        <c:numFmt formatCode="General" sourceLinked="1"/>
        <c:majorTickMark val="out"/>
        <c:minorTickMark val="none"/>
        <c:tickLblPos val="nextTo"/>
        <c:crossAx val="-2113412552"/>
        <c:crosses val="autoZero"/>
        <c:auto val="1"/>
        <c:lblAlgn val="ctr"/>
        <c:lblOffset val="100"/>
        <c:noMultiLvlLbl val="0"/>
      </c:catAx>
      <c:valAx>
        <c:axId val="-2113412552"/>
        <c:scaling>
          <c:orientation val="minMax"/>
          <c:max val="14.0"/>
        </c:scaling>
        <c:delete val="0"/>
        <c:axPos val="l"/>
        <c:majorGridlines/>
        <c:title>
          <c:tx>
            <c:rich>
              <a:bodyPr rot="-5400000" vert="horz"/>
              <a:lstStyle/>
              <a:p>
                <a:pPr>
                  <a:defRPr sz="1400"/>
                </a:pPr>
                <a:r>
                  <a:rPr lang="en-US" sz="1400"/>
                  <a:t>MARIJUANA POTENCY</a:t>
                </a:r>
              </a:p>
            </c:rich>
          </c:tx>
          <c:overlay val="0"/>
        </c:title>
        <c:numFmt formatCode="General" sourceLinked="1"/>
        <c:majorTickMark val="out"/>
        <c:minorTickMark val="none"/>
        <c:tickLblPos val="nextTo"/>
        <c:txPr>
          <a:bodyPr/>
          <a:lstStyle/>
          <a:p>
            <a:pPr>
              <a:defRPr b="1"/>
            </a:pPr>
            <a:endParaRPr lang="en-US"/>
          </a:p>
        </c:txPr>
        <c:crossAx val="-2110308872"/>
        <c:crosses val="autoZero"/>
        <c:crossBetween val="between"/>
      </c:valAx>
      <c:dTable>
        <c:showHorzBorder val="0"/>
        <c:showVertBorder val="1"/>
        <c:showOutline val="1"/>
        <c:showKeys val="1"/>
        <c:txPr>
          <a:bodyPr/>
          <a:lstStyle/>
          <a:p>
            <a:pPr rtl="0">
              <a:defRPr sz="800"/>
            </a:pPr>
            <a:endParaRPr lang="en-US"/>
          </a:p>
        </c:txPr>
      </c:dTable>
      <c:spPr>
        <a:noFill/>
        <a:ln w="25400">
          <a:noFill/>
        </a:ln>
      </c:spPr>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04-06</c:v>
                </c:pt>
              </c:strCache>
            </c:strRef>
          </c:tx>
          <c:spPr>
            <a:solidFill>
              <a:srgbClr val="7E97AD"/>
            </a:solidFill>
            <a:ln w="25392">
              <a:noFill/>
            </a:ln>
          </c:spPr>
          <c:invertIfNegative val="0"/>
          <c:cat>
            <c:strRef>
              <c:f>Sheet1!$A$2:$A$3</c:f>
              <c:strCache>
                <c:ptCount val="2"/>
                <c:pt idx="0">
                  <c:v>Denver</c:v>
                </c:pt>
                <c:pt idx="1">
                  <c:v>U.S.</c:v>
                </c:pt>
              </c:strCache>
            </c:strRef>
          </c:cat>
          <c:val>
            <c:numRef>
              <c:f>Sheet1!$B$2:$B$3</c:f>
              <c:numCache>
                <c:formatCode>General</c:formatCode>
                <c:ptCount val="2"/>
                <c:pt idx="0">
                  <c:v>7.88</c:v>
                </c:pt>
                <c:pt idx="1">
                  <c:v>6.1</c:v>
                </c:pt>
              </c:numCache>
            </c:numRef>
          </c:val>
        </c:ser>
        <c:ser>
          <c:idx val="1"/>
          <c:order val="1"/>
          <c:tx>
            <c:strRef>
              <c:f>Sheet1!$C$1</c:f>
              <c:strCache>
                <c:ptCount val="1"/>
                <c:pt idx="0">
                  <c:v>06-08</c:v>
                </c:pt>
              </c:strCache>
            </c:strRef>
          </c:tx>
          <c:spPr>
            <a:solidFill>
              <a:srgbClr val="CC8E60"/>
            </a:solidFill>
            <a:ln w="25392">
              <a:noFill/>
            </a:ln>
          </c:spPr>
          <c:invertIfNegative val="0"/>
          <c:cat>
            <c:strRef>
              <c:f>Sheet1!$A$2:$A$3</c:f>
              <c:strCache>
                <c:ptCount val="2"/>
                <c:pt idx="0">
                  <c:v>Denver</c:v>
                </c:pt>
                <c:pt idx="1">
                  <c:v>U.S.</c:v>
                </c:pt>
              </c:strCache>
            </c:strRef>
          </c:cat>
          <c:val>
            <c:numRef>
              <c:f>Sheet1!$C$2:$C$3</c:f>
              <c:numCache>
                <c:formatCode>General</c:formatCode>
                <c:ptCount val="2"/>
                <c:pt idx="0">
                  <c:v>9.620000000000001</c:v>
                </c:pt>
                <c:pt idx="1">
                  <c:v>6.0</c:v>
                </c:pt>
              </c:numCache>
            </c:numRef>
          </c:val>
        </c:ser>
        <c:ser>
          <c:idx val="2"/>
          <c:order val="2"/>
          <c:tx>
            <c:strRef>
              <c:f>Sheet1!$D$1</c:f>
              <c:strCache>
                <c:ptCount val="1"/>
                <c:pt idx="0">
                  <c:v>08-10</c:v>
                </c:pt>
              </c:strCache>
            </c:strRef>
          </c:tx>
          <c:spPr>
            <a:solidFill>
              <a:srgbClr val="7A6A60"/>
            </a:solidFill>
            <a:ln w="25392">
              <a:noFill/>
            </a:ln>
          </c:spPr>
          <c:invertIfNegative val="0"/>
          <c:cat>
            <c:strRef>
              <c:f>Sheet1!$A$2:$A$3</c:f>
              <c:strCache>
                <c:ptCount val="2"/>
                <c:pt idx="0">
                  <c:v>Denver</c:v>
                </c:pt>
                <c:pt idx="1">
                  <c:v>U.S.</c:v>
                </c:pt>
              </c:strCache>
            </c:strRef>
          </c:cat>
          <c:val>
            <c:numRef>
              <c:f>Sheet1!$D$2:$D$3</c:f>
              <c:numCache>
                <c:formatCode>General</c:formatCode>
                <c:ptCount val="2"/>
                <c:pt idx="0">
                  <c:v>12.2</c:v>
                </c:pt>
                <c:pt idx="1">
                  <c:v>6.6</c:v>
                </c:pt>
              </c:numCache>
            </c:numRef>
          </c:val>
        </c:ser>
        <c:dLbls>
          <c:showLegendKey val="0"/>
          <c:showVal val="0"/>
          <c:showCatName val="0"/>
          <c:showSerName val="0"/>
          <c:showPercent val="0"/>
          <c:showBubbleSize val="0"/>
        </c:dLbls>
        <c:gapWidth val="150"/>
        <c:axId val="-2109817608"/>
        <c:axId val="-2109814312"/>
      </c:barChart>
      <c:catAx>
        <c:axId val="-2109817608"/>
        <c:scaling>
          <c:orientation val="minMax"/>
        </c:scaling>
        <c:delete val="0"/>
        <c:axPos val="b"/>
        <c:numFmt formatCode="@" sourceLinked="1"/>
        <c:majorTickMark val="out"/>
        <c:minorTickMark val="none"/>
        <c:tickLblPos val="nextTo"/>
        <c:spPr>
          <a:ln w="3174">
            <a:solidFill>
              <a:srgbClr val="FFFFFF"/>
            </a:solidFill>
            <a:prstDash val="solid"/>
          </a:ln>
        </c:spPr>
        <c:crossAx val="-2109814312"/>
        <c:crosses val="autoZero"/>
        <c:auto val="1"/>
        <c:lblAlgn val="ctr"/>
        <c:lblOffset val="100"/>
        <c:noMultiLvlLbl val="0"/>
      </c:catAx>
      <c:valAx>
        <c:axId val="-2109814312"/>
        <c:scaling>
          <c:orientation val="minMax"/>
        </c:scaling>
        <c:delete val="0"/>
        <c:axPos val="l"/>
        <c:majorGridlines>
          <c:spPr>
            <a:ln w="3174">
              <a:solidFill>
                <a:srgbClr val="FFFFFF"/>
              </a:solidFill>
              <a:prstDash val="solid"/>
            </a:ln>
          </c:spPr>
        </c:majorGridlines>
        <c:numFmt formatCode="General" sourceLinked="1"/>
        <c:majorTickMark val="out"/>
        <c:minorTickMark val="none"/>
        <c:tickLblPos val="nextTo"/>
        <c:spPr>
          <a:ln w="3174">
            <a:solidFill>
              <a:srgbClr val="FFFFFF"/>
            </a:solidFill>
            <a:prstDash val="solid"/>
          </a:ln>
        </c:spPr>
        <c:crossAx val="-2109817608"/>
        <c:crosses val="autoZero"/>
        <c:crossBetween val="between"/>
      </c:valAx>
      <c:spPr>
        <a:solidFill>
          <a:srgbClr val="000000"/>
        </a:solidFill>
        <a:ln w="25392">
          <a:noFill/>
        </a:ln>
      </c:spPr>
    </c:plotArea>
    <c:legend>
      <c:legendPos val="r"/>
      <c:layout>
        <c:manualLayout>
          <c:xMode val="edge"/>
          <c:yMode val="edge"/>
          <c:x val="0.83982683982684"/>
          <c:y val="0.230403800475059"/>
          <c:w val="0.148629148629149"/>
          <c:h val="0.377672209026128"/>
        </c:manualLayout>
      </c:layout>
      <c:overlay val="0"/>
      <c:spPr>
        <a:noFill/>
        <a:ln w="25392">
          <a:noFill/>
        </a:ln>
      </c:spPr>
      <c:txPr>
        <a:bodyPr/>
        <a:lstStyle/>
        <a:p>
          <a:pPr>
            <a:defRPr sz="2399" b="1"/>
          </a:pPr>
          <a:endParaRPr lang="en-US"/>
        </a:p>
      </c:txPr>
    </c:legend>
    <c:plotVisOnly val="1"/>
    <c:dispBlanksAs val="gap"/>
    <c:showDLblsOverMax val="0"/>
  </c:chart>
  <c:spPr>
    <a:solidFill>
      <a:srgbClr val="000000"/>
    </a:solidFill>
    <a:ln w="3174">
      <a:solidFill>
        <a:srgbClr val="FFFFFF"/>
      </a:solidFill>
      <a:prstDash val="solid"/>
    </a:ln>
  </c:spPr>
  <c:txPr>
    <a:bodyPr/>
    <a:lstStyle/>
    <a:p>
      <a:pPr>
        <a:defRPr sz="1799"/>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8345864661654"/>
          <c:y val="0.214046822742475"/>
          <c:w val="0.325187969924812"/>
          <c:h val="0.578595317725752"/>
        </c:manualLayout>
      </c:layout>
      <c:pieChart>
        <c:varyColors val="1"/>
        <c:ser>
          <c:idx val="0"/>
          <c:order val="0"/>
          <c:tx>
            <c:strRef>
              <c:f>Sheet1!$A$2</c:f>
              <c:strCache>
                <c:ptCount val="1"/>
              </c:strCache>
            </c:strRef>
          </c:tx>
          <c:spPr>
            <a:solidFill>
              <a:srgbClr val="63AAFE"/>
            </a:solidFill>
            <a:ln w="15290">
              <a:solidFill>
                <a:srgbClr val="000000"/>
              </a:solidFill>
              <a:prstDash val="solid"/>
            </a:ln>
          </c:spPr>
          <c:dPt>
            <c:idx val="0"/>
            <c:bubble3D val="0"/>
          </c:dPt>
          <c:dPt>
            <c:idx val="1"/>
            <c:bubble3D val="0"/>
            <c:spPr>
              <a:solidFill>
                <a:srgbClr val="DD2D32"/>
              </a:solidFill>
              <a:ln w="15290">
                <a:solidFill>
                  <a:srgbClr val="000000"/>
                </a:solidFill>
                <a:prstDash val="solid"/>
              </a:ln>
            </c:spPr>
          </c:dPt>
          <c:dPt>
            <c:idx val="2"/>
            <c:bubble3D val="0"/>
            <c:spPr>
              <a:solidFill>
                <a:srgbClr val="FFF58C"/>
              </a:solidFill>
              <a:ln w="15290">
                <a:solidFill>
                  <a:srgbClr val="000000"/>
                </a:solidFill>
                <a:prstDash val="solid"/>
              </a:ln>
            </c:spPr>
          </c:dPt>
          <c:dPt>
            <c:idx val="3"/>
            <c:bubble3D val="0"/>
            <c:spPr>
              <a:solidFill>
                <a:srgbClr val="4EE257"/>
              </a:solidFill>
              <a:ln w="15290">
                <a:solidFill>
                  <a:srgbClr val="000000"/>
                </a:solidFill>
                <a:prstDash val="solid"/>
              </a:ln>
            </c:spPr>
          </c:dPt>
          <c:dPt>
            <c:idx val="4"/>
            <c:bubble3D val="0"/>
            <c:spPr>
              <a:solidFill>
                <a:srgbClr val="6711FF"/>
              </a:solidFill>
              <a:ln w="15290">
                <a:solidFill>
                  <a:srgbClr val="000000"/>
                </a:solidFill>
                <a:prstDash val="solid"/>
              </a:ln>
            </c:spPr>
          </c:dPt>
          <c:dPt>
            <c:idx val="5"/>
            <c:bubble3D val="0"/>
            <c:spPr>
              <a:solidFill>
                <a:srgbClr val="FEA746"/>
              </a:solidFill>
              <a:ln w="15290">
                <a:solidFill>
                  <a:srgbClr val="000000"/>
                </a:solidFill>
                <a:prstDash val="solid"/>
              </a:ln>
            </c:spPr>
          </c:dPt>
          <c:dPt>
            <c:idx val="6"/>
            <c:bubble3D val="0"/>
            <c:spPr>
              <a:solidFill>
                <a:srgbClr val="865357"/>
              </a:solidFill>
              <a:ln w="15290">
                <a:solidFill>
                  <a:srgbClr val="000000"/>
                </a:solidFill>
                <a:prstDash val="solid"/>
              </a:ln>
            </c:spPr>
          </c:dPt>
          <c:dPt>
            <c:idx val="7"/>
            <c:bubble3D val="0"/>
            <c:spPr>
              <a:solidFill>
                <a:srgbClr val="A2BD90"/>
              </a:solidFill>
              <a:ln w="15290">
                <a:solidFill>
                  <a:srgbClr val="000000"/>
                </a:solidFill>
                <a:prstDash val="solid"/>
              </a:ln>
            </c:spPr>
          </c:dPt>
          <c:dLbls>
            <c:spPr>
              <a:noFill/>
              <a:ln w="30579">
                <a:noFill/>
              </a:ln>
            </c:spPr>
            <c:txPr>
              <a:bodyPr/>
              <a:lstStyle/>
              <a:p>
                <a:pPr>
                  <a:defRPr sz="2077"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1"/>
          </c:dLbls>
          <c:cat>
            <c:strRef>
              <c:f>Sheet1!$B$1:$I$1</c:f>
              <c:strCache>
                <c:ptCount val="2"/>
                <c:pt idx="0">
                  <c:v>Yes</c:v>
                </c:pt>
                <c:pt idx="1">
                  <c:v>No</c:v>
                </c:pt>
              </c:strCache>
            </c:strRef>
          </c:cat>
          <c:val>
            <c:numRef>
              <c:f>Sheet1!$B$2:$I$2</c:f>
              <c:numCache>
                <c:formatCode>General</c:formatCode>
                <c:ptCount val="8"/>
                <c:pt idx="0">
                  <c:v>74.0</c:v>
                </c:pt>
                <c:pt idx="1">
                  <c:v>26.0</c:v>
                </c:pt>
              </c:numCache>
            </c:numRef>
          </c:val>
        </c:ser>
        <c:dLbls>
          <c:showLegendKey val="0"/>
          <c:showVal val="0"/>
          <c:showCatName val="0"/>
          <c:showSerName val="0"/>
          <c:showPercent val="0"/>
          <c:showBubbleSize val="0"/>
          <c:showLeaderLines val="1"/>
        </c:dLbls>
        <c:firstSliceAng val="0"/>
      </c:pieChart>
      <c:spPr>
        <a:noFill/>
        <a:ln w="30579">
          <a:noFill/>
        </a:ln>
      </c:spPr>
    </c:plotArea>
    <c:plotVisOnly val="1"/>
    <c:dispBlanksAs val="zero"/>
    <c:showDLblsOverMax val="0"/>
  </c:chart>
  <c:spPr>
    <a:noFill/>
    <a:ln>
      <a:noFill/>
    </a:ln>
  </c:spPr>
  <c:txPr>
    <a:bodyPr/>
    <a:lstStyle/>
    <a:p>
      <a:pPr>
        <a:defRPr sz="2077" b="1"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8345864661654"/>
          <c:y val="0.214046822742475"/>
          <c:w val="0.325187969924812"/>
          <c:h val="0.578595317725752"/>
        </c:manualLayout>
      </c:layout>
      <c:pieChart>
        <c:varyColors val="1"/>
        <c:ser>
          <c:idx val="0"/>
          <c:order val="0"/>
          <c:tx>
            <c:strRef>
              <c:f>Sheet1!$A$2</c:f>
              <c:strCache>
                <c:ptCount val="1"/>
              </c:strCache>
            </c:strRef>
          </c:tx>
          <c:spPr>
            <a:solidFill>
              <a:srgbClr val="63AAFE"/>
            </a:solidFill>
            <a:ln w="15290">
              <a:solidFill>
                <a:srgbClr val="000000"/>
              </a:solidFill>
              <a:prstDash val="solid"/>
            </a:ln>
          </c:spPr>
          <c:dPt>
            <c:idx val="0"/>
            <c:bubble3D val="0"/>
          </c:dPt>
          <c:dPt>
            <c:idx val="1"/>
            <c:bubble3D val="0"/>
            <c:spPr>
              <a:solidFill>
                <a:srgbClr val="DD2D32"/>
              </a:solidFill>
              <a:ln w="15290">
                <a:solidFill>
                  <a:srgbClr val="000000"/>
                </a:solidFill>
                <a:prstDash val="solid"/>
              </a:ln>
            </c:spPr>
          </c:dPt>
          <c:dPt>
            <c:idx val="2"/>
            <c:bubble3D val="0"/>
            <c:spPr>
              <a:solidFill>
                <a:srgbClr val="FFF58C"/>
              </a:solidFill>
              <a:ln w="15290">
                <a:solidFill>
                  <a:srgbClr val="000000"/>
                </a:solidFill>
                <a:prstDash val="solid"/>
              </a:ln>
            </c:spPr>
          </c:dPt>
          <c:dPt>
            <c:idx val="3"/>
            <c:bubble3D val="0"/>
            <c:spPr>
              <a:solidFill>
                <a:srgbClr val="4EE257"/>
              </a:solidFill>
              <a:ln w="15290">
                <a:solidFill>
                  <a:srgbClr val="000000"/>
                </a:solidFill>
                <a:prstDash val="solid"/>
              </a:ln>
            </c:spPr>
          </c:dPt>
          <c:dPt>
            <c:idx val="4"/>
            <c:bubble3D val="0"/>
            <c:spPr>
              <a:solidFill>
                <a:srgbClr val="6711FF"/>
              </a:solidFill>
              <a:ln w="15290">
                <a:solidFill>
                  <a:srgbClr val="000000"/>
                </a:solidFill>
                <a:prstDash val="solid"/>
              </a:ln>
            </c:spPr>
          </c:dPt>
          <c:dPt>
            <c:idx val="5"/>
            <c:bubble3D val="0"/>
            <c:spPr>
              <a:solidFill>
                <a:srgbClr val="FEA746"/>
              </a:solidFill>
              <a:ln w="15290">
                <a:solidFill>
                  <a:srgbClr val="000000"/>
                </a:solidFill>
                <a:prstDash val="solid"/>
              </a:ln>
            </c:spPr>
          </c:dPt>
          <c:dPt>
            <c:idx val="6"/>
            <c:bubble3D val="0"/>
            <c:spPr>
              <a:solidFill>
                <a:srgbClr val="865357"/>
              </a:solidFill>
              <a:ln w="15290">
                <a:solidFill>
                  <a:srgbClr val="000000"/>
                </a:solidFill>
                <a:prstDash val="solid"/>
              </a:ln>
            </c:spPr>
          </c:dPt>
          <c:dPt>
            <c:idx val="7"/>
            <c:bubble3D val="0"/>
            <c:spPr>
              <a:solidFill>
                <a:srgbClr val="A2BD90"/>
              </a:solidFill>
              <a:ln w="15290">
                <a:solidFill>
                  <a:srgbClr val="000000"/>
                </a:solidFill>
                <a:prstDash val="solid"/>
              </a:ln>
            </c:spPr>
          </c:dPt>
          <c:dLbls>
            <c:spPr>
              <a:noFill/>
              <a:ln w="30579">
                <a:noFill/>
              </a:ln>
            </c:spPr>
            <c:txPr>
              <a:bodyPr/>
              <a:lstStyle/>
              <a:p>
                <a:pPr>
                  <a:defRPr sz="2077"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Sheet1!$B$1:$I$1</c:f>
              <c:strCache>
                <c:ptCount val="2"/>
                <c:pt idx="0">
                  <c:v>Yes</c:v>
                </c:pt>
                <c:pt idx="1">
                  <c:v>No</c:v>
                </c:pt>
              </c:strCache>
            </c:strRef>
          </c:cat>
          <c:val>
            <c:numRef>
              <c:f>Sheet1!$B$2:$I$2</c:f>
              <c:numCache>
                <c:formatCode>General</c:formatCode>
                <c:ptCount val="8"/>
                <c:pt idx="0">
                  <c:v>18.2</c:v>
                </c:pt>
                <c:pt idx="1">
                  <c:v>71.8</c:v>
                </c:pt>
              </c:numCache>
            </c:numRef>
          </c:val>
        </c:ser>
        <c:dLbls>
          <c:showLegendKey val="0"/>
          <c:showVal val="0"/>
          <c:showCatName val="0"/>
          <c:showSerName val="0"/>
          <c:showPercent val="0"/>
          <c:showBubbleSize val="0"/>
          <c:showLeaderLines val="0"/>
        </c:dLbls>
        <c:firstSliceAng val="0"/>
      </c:pieChart>
      <c:spPr>
        <a:noFill/>
        <a:ln w="30579">
          <a:noFill/>
        </a:ln>
      </c:spPr>
    </c:plotArea>
    <c:plotVisOnly val="1"/>
    <c:dispBlanksAs val="zero"/>
    <c:showDLblsOverMax val="0"/>
  </c:chart>
  <c:spPr>
    <a:noFill/>
    <a:ln>
      <a:noFill/>
    </a:ln>
  </c:spPr>
  <c:txPr>
    <a:bodyPr/>
    <a:lstStyle/>
    <a:p>
      <a:pPr>
        <a:defRPr sz="2077" b="1"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7E97AD"/>
            </a:solidFill>
            <a:ln w="25398">
              <a:noFill/>
            </a:ln>
          </c:spPr>
          <c:invertIfNegative val="0"/>
          <c:dLbls>
            <c:spPr>
              <a:noFill/>
              <a:ln w="25398">
                <a:noFill/>
              </a:ln>
            </c:spPr>
            <c:txPr>
              <a:bodyPr/>
              <a:lstStyle/>
              <a:p>
                <a:pPr>
                  <a:defRPr sz="2400"/>
                </a:pPr>
                <a:endParaRPr lang="en-US"/>
              </a:p>
            </c:txPr>
            <c:showLegendKey val="0"/>
            <c:showVal val="1"/>
            <c:showCatName val="0"/>
            <c:showSerName val="0"/>
            <c:showPercent val="0"/>
            <c:showBubbleSize val="0"/>
            <c:showLeaderLines val="0"/>
          </c:dLbls>
          <c:cat>
            <c:strRef>
              <c:f>Sheet1!$A$2:$A$3</c:f>
              <c:strCache>
                <c:ptCount val="2"/>
                <c:pt idx="0">
                  <c:v>07-09</c:v>
                </c:pt>
                <c:pt idx="1">
                  <c:v>10-13</c:v>
                </c:pt>
              </c:strCache>
            </c:strRef>
          </c:cat>
          <c:val>
            <c:numRef>
              <c:f>Sheet1!$B$2:$B$3</c:f>
              <c:numCache>
                <c:formatCode>General</c:formatCode>
                <c:ptCount val="2"/>
                <c:pt idx="0">
                  <c:v>358.0</c:v>
                </c:pt>
                <c:pt idx="1">
                  <c:v>536.0</c:v>
                </c:pt>
              </c:numCache>
            </c:numRef>
          </c:val>
        </c:ser>
        <c:dLbls>
          <c:showLegendKey val="0"/>
          <c:showVal val="0"/>
          <c:showCatName val="0"/>
          <c:showSerName val="0"/>
          <c:showPercent val="0"/>
          <c:showBubbleSize val="0"/>
        </c:dLbls>
        <c:gapWidth val="150"/>
        <c:axId val="2124439720"/>
        <c:axId val="-2106689720"/>
      </c:barChart>
      <c:catAx>
        <c:axId val="2124439720"/>
        <c:scaling>
          <c:orientation val="minMax"/>
        </c:scaling>
        <c:delete val="0"/>
        <c:axPos val="b"/>
        <c:numFmt formatCode="@" sourceLinked="1"/>
        <c:majorTickMark val="out"/>
        <c:minorTickMark val="none"/>
        <c:tickLblPos val="nextTo"/>
        <c:spPr>
          <a:ln w="3175">
            <a:solidFill>
              <a:srgbClr val="FFFFFF"/>
            </a:solidFill>
            <a:prstDash val="solid"/>
          </a:ln>
        </c:spPr>
        <c:crossAx val="-2106689720"/>
        <c:crosses val="autoZero"/>
        <c:auto val="1"/>
        <c:lblAlgn val="ctr"/>
        <c:lblOffset val="100"/>
        <c:noMultiLvlLbl val="0"/>
      </c:catAx>
      <c:valAx>
        <c:axId val="-2106689720"/>
        <c:scaling>
          <c:orientation val="minMax"/>
        </c:scaling>
        <c:delete val="0"/>
        <c:axPos val="l"/>
        <c:majorGridlines>
          <c:spPr>
            <a:ln w="3175">
              <a:solidFill>
                <a:srgbClr val="FFFFFF"/>
              </a:solidFill>
              <a:prstDash val="solid"/>
            </a:ln>
          </c:spPr>
        </c:majorGridlines>
        <c:numFmt formatCode="General" sourceLinked="1"/>
        <c:majorTickMark val="out"/>
        <c:minorTickMark val="none"/>
        <c:tickLblPos val="nextTo"/>
        <c:spPr>
          <a:ln w="3175">
            <a:solidFill>
              <a:srgbClr val="FFFFFF"/>
            </a:solidFill>
            <a:prstDash val="solid"/>
          </a:ln>
        </c:spPr>
        <c:crossAx val="2124439720"/>
        <c:crosses val="autoZero"/>
        <c:crossBetween val="between"/>
      </c:valAx>
      <c:spPr>
        <a:solidFill>
          <a:srgbClr val="000000"/>
        </a:solidFill>
        <a:ln w="25398">
          <a:noFill/>
        </a:ln>
      </c:spPr>
    </c:plotArea>
    <c:plotVisOnly val="1"/>
    <c:dispBlanksAs val="gap"/>
    <c:showDLblsOverMax val="0"/>
  </c:chart>
  <c:spPr>
    <a:solidFill>
      <a:srgbClr val="000000"/>
    </a:solidFill>
    <a:ln w="3175">
      <a:solidFill>
        <a:srgbClr val="FFFFFF"/>
      </a:solidFill>
      <a:prstDash val="solid"/>
    </a:ln>
  </c:spPr>
  <c:txPr>
    <a:bodyPr/>
    <a:lstStyle/>
    <a:p>
      <a:pPr>
        <a:defRPr sz="1800"/>
      </a:pPr>
      <a:endParaRPr lang="en-US"/>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3-04-30T09:33:12.216" idx="7">
    <p:pos x="5760" y="0"/>
    <p:text>Also can you get rid of the gray shaded box behind these data?</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emf"/></Relationships>
</file>

<file path=ppt/drawings/drawing1.xml><?xml version="1.0" encoding="utf-8"?>
<c:userShapes xmlns:c="http://schemas.openxmlformats.org/drawingml/2006/chart">
  <cdr:relSizeAnchor xmlns:cdr="http://schemas.openxmlformats.org/drawingml/2006/chartDrawing">
    <cdr:from>
      <cdr:x>0.32111</cdr:x>
      <cdr:y>0.75111</cdr:y>
    </cdr:from>
    <cdr:to>
      <cdr:x>0.92</cdr:x>
      <cdr:y>0.7837</cdr:y>
    </cdr:to>
    <cdr:sp macro="" textlink="">
      <cdr:nvSpPr>
        <cdr:cNvPr id="3" name="TextBox 2"/>
        <cdr:cNvSpPr txBox="1"/>
      </cdr:nvSpPr>
      <cdr:spPr>
        <a:xfrm xmlns:a="http://schemas.openxmlformats.org/drawingml/2006/main">
          <a:off x="2936239" y="5151120"/>
          <a:ext cx="5476240" cy="2235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cdr:x>
      <cdr:y>0.68889</cdr:y>
    </cdr:from>
    <cdr:to>
      <cdr:x>0.66667</cdr:x>
      <cdr:y>0.81111</cdr:y>
    </cdr:to>
    <cdr:sp macro="" textlink="">
      <cdr:nvSpPr>
        <cdr:cNvPr id="4" name="AutoShape 4"/>
        <cdr:cNvSpPr>
          <a:spLocks xmlns:a="http://schemas.openxmlformats.org/drawingml/2006/main" noChangeArrowheads="1"/>
        </cdr:cNvSpPr>
      </cdr:nvSpPr>
      <cdr:spPr bwMode="auto">
        <a:xfrm xmlns:a="http://schemas.openxmlformats.org/drawingml/2006/main">
          <a:off x="4571999" y="4724400"/>
          <a:ext cx="1524000" cy="838200"/>
        </a:xfrm>
        <a:prstGeom xmlns:a="http://schemas.openxmlformats.org/drawingml/2006/main" prst="wedgeRectCallout">
          <a:avLst>
            <a:gd name="adj1" fmla="val 74610"/>
            <a:gd name="adj2" fmla="val 114594"/>
          </a:avLst>
        </a:prstGeom>
        <a:solidFill xmlns:a="http://schemas.openxmlformats.org/drawingml/2006/main">
          <a:srgbClr val="C0504D"/>
        </a:solidFill>
        <a:ln xmlns:a="http://schemas.openxmlformats.org/drawingml/2006/main" w="9525">
          <a:solidFill>
            <a:schemeClr val="tx1"/>
          </a:solidFill>
          <a:miter lim="800000"/>
          <a:headEnd/>
          <a:tailEnd/>
        </a:ln>
        <a:effectLst xmlns:a="http://schemas.openxmlformats.org/drawingml/2006/main"/>
      </cdr:spPr>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dirty="0" smtClean="0">
              <a:solidFill>
                <a:schemeClr val="bg1"/>
              </a:solidFill>
              <a:latin typeface="Georgia"/>
              <a:cs typeface="Georgia"/>
            </a:rPr>
            <a:t>NON-Psychoactive Ingredient</a:t>
          </a:r>
          <a:endParaRPr lang="en-US" sz="1600" dirty="0">
            <a:solidFill>
              <a:schemeClr val="bg1"/>
            </a:solidFill>
            <a:latin typeface="Georgia"/>
            <a:cs typeface="Georgia"/>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0.42004</cdr:y>
    </cdr:from>
    <cdr:to>
      <cdr:x>0.09515</cdr:x>
      <cdr:y>0.52838</cdr:y>
    </cdr:to>
    <cdr:sp macro="" textlink="">
      <cdr:nvSpPr>
        <cdr:cNvPr id="2" name="TextBox 19"/>
        <cdr:cNvSpPr txBox="1"/>
      </cdr:nvSpPr>
      <cdr:spPr>
        <a:xfrm xmlns:a="http://schemas.openxmlformats.org/drawingml/2006/main">
          <a:off x="0" y="2262525"/>
          <a:ext cx="835269"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3200" b="1" dirty="0"/>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5799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57994"/>
          </a:xfrm>
          <a:prstGeom prst="rect">
            <a:avLst/>
          </a:prstGeom>
        </p:spPr>
        <p:txBody>
          <a:bodyPr vert="horz" lIns="93177" tIns="46589" rIns="93177" bIns="46589" rtlCol="0"/>
          <a:lstStyle>
            <a:lvl1pPr algn="r">
              <a:defRPr sz="1200"/>
            </a:lvl1pPr>
          </a:lstStyle>
          <a:p>
            <a:fld id="{CC49E19E-F0B5-4B11-8609-76AEBDBEDD03}" type="datetimeFigureOut">
              <a:rPr lang="en-US" smtClean="0"/>
              <a:pPr/>
              <a:t>5/16/13</a:t>
            </a:fld>
            <a:endParaRPr lang="en-US" dirty="0"/>
          </a:p>
        </p:txBody>
      </p:sp>
      <p:sp>
        <p:nvSpPr>
          <p:cNvPr id="4" name="Footer Placeholder 3"/>
          <p:cNvSpPr>
            <a:spLocks noGrp="1"/>
          </p:cNvSpPr>
          <p:nvPr>
            <p:ph type="ftr" sz="quarter" idx="2"/>
          </p:nvPr>
        </p:nvSpPr>
        <p:spPr>
          <a:xfrm>
            <a:off x="0" y="8700292"/>
            <a:ext cx="3037840" cy="457994"/>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700292"/>
            <a:ext cx="3037840" cy="457994"/>
          </a:xfrm>
          <a:prstGeom prst="rect">
            <a:avLst/>
          </a:prstGeom>
        </p:spPr>
        <p:txBody>
          <a:bodyPr vert="horz" lIns="93177" tIns="46589" rIns="93177" bIns="46589" rtlCol="0" anchor="b"/>
          <a:lstStyle>
            <a:lvl1pPr algn="r">
              <a:defRPr sz="1200"/>
            </a:lvl1pPr>
          </a:lstStyle>
          <a:p>
            <a:fld id="{A8AFCAB8-7CF6-44A9-9584-F826D41CC779}" type="slidenum">
              <a:rPr lang="en-US" smtClean="0"/>
              <a:pPr/>
              <a:t>‹#›</a:t>
            </a:fld>
            <a:endParaRPr lang="en-US" dirty="0"/>
          </a:p>
        </p:txBody>
      </p:sp>
    </p:spTree>
    <p:extLst>
      <p:ext uri="{BB962C8B-B14F-4D97-AF65-F5344CB8AC3E}">
        <p14:creationId xmlns:p14="http://schemas.microsoft.com/office/powerpoint/2010/main" val="1409560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5799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57994"/>
          </a:xfrm>
          <a:prstGeom prst="rect">
            <a:avLst/>
          </a:prstGeom>
        </p:spPr>
        <p:txBody>
          <a:bodyPr vert="horz" lIns="93177" tIns="46589" rIns="93177" bIns="46589" rtlCol="0"/>
          <a:lstStyle>
            <a:lvl1pPr algn="r">
              <a:defRPr sz="1200"/>
            </a:lvl1pPr>
          </a:lstStyle>
          <a:p>
            <a:fld id="{C9F49587-CCDA-43E9-84F5-3B6705820728}" type="datetimeFigureOut">
              <a:rPr lang="en-US" smtClean="0"/>
              <a:pPr/>
              <a:t>5/16/13</a:t>
            </a:fld>
            <a:endParaRPr lang="en-US" dirty="0"/>
          </a:p>
        </p:txBody>
      </p:sp>
      <p:sp>
        <p:nvSpPr>
          <p:cNvPr id="4" name="Slide Image Placeholder 3"/>
          <p:cNvSpPr>
            <a:spLocks noGrp="1" noRot="1" noChangeAspect="1"/>
          </p:cNvSpPr>
          <p:nvPr>
            <p:ph type="sldImg" idx="2"/>
          </p:nvPr>
        </p:nvSpPr>
        <p:spPr>
          <a:xfrm>
            <a:off x="1216025" y="687388"/>
            <a:ext cx="4578350" cy="3433762"/>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350941"/>
            <a:ext cx="5608320" cy="4121944"/>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00292"/>
            <a:ext cx="3037840" cy="45799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00292"/>
            <a:ext cx="3037840" cy="457994"/>
          </a:xfrm>
          <a:prstGeom prst="rect">
            <a:avLst/>
          </a:prstGeom>
        </p:spPr>
        <p:txBody>
          <a:bodyPr vert="horz" lIns="93177" tIns="46589" rIns="93177" bIns="46589" rtlCol="0" anchor="b"/>
          <a:lstStyle>
            <a:lvl1pPr algn="r">
              <a:defRPr sz="1200"/>
            </a:lvl1pPr>
          </a:lstStyle>
          <a:p>
            <a:fld id="{73B4FB2D-2810-4804-B57C-EFBD42BF7313}" type="slidenum">
              <a:rPr lang="en-US" smtClean="0"/>
              <a:pPr/>
              <a:t>‹#›</a:t>
            </a:fld>
            <a:endParaRPr lang="en-US" dirty="0"/>
          </a:p>
        </p:txBody>
      </p:sp>
    </p:spTree>
    <p:extLst>
      <p:ext uri="{BB962C8B-B14F-4D97-AF65-F5344CB8AC3E}">
        <p14:creationId xmlns:p14="http://schemas.microsoft.com/office/powerpoint/2010/main" val="345491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4B45DBB-D163-4B97-8C6A-2CB67E0AC46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2390" tIns="46195" rIns="92390" bIns="46195" numCol="1" anchor="t" anchorCtr="0" compatLnSpc="1">
            <a:prstTxWarp prst="textNoShape">
              <a:avLst/>
            </a:prstTxWarp>
          </a:bodyPr>
          <a:lstStyle/>
          <a:p>
            <a:pPr eaLnBrk="1" hangingPunct="1">
              <a:spcBef>
                <a:spcPct val="0"/>
              </a:spcBef>
            </a:pPr>
            <a:endParaRPr lang="en-US">
              <a:latin typeface="Calibri" charset="0"/>
            </a:endParaRPr>
          </a:p>
        </p:txBody>
      </p:sp>
      <p:sp>
        <p:nvSpPr>
          <p:cNvPr id="39940" name="Slide Number Placeholder 3"/>
          <p:cNvSpPr txBox="1">
            <a:spLocks noGrp="1"/>
          </p:cNvSpPr>
          <p:nvPr/>
        </p:nvSpPr>
        <p:spPr bwMode="auto">
          <a:xfrm>
            <a:off x="3970938" y="8700291"/>
            <a:ext cx="3037840" cy="45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0" tIns="46195" rIns="92390" bIns="46195" anchor="b"/>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algn="r" eaLnBrk="1" hangingPunct="1"/>
            <a:fld id="{B123E2E6-CB00-634E-90D2-CE81EFD489DB}" type="slidenum">
              <a:rPr lang="en-US" sz="1200">
                <a:latin typeface="Calibri" charset="0"/>
                <a:cs typeface="ＭＳ Ｐゴシック" charset="0"/>
              </a:rPr>
              <a:pPr algn="r" eaLnBrk="1" hangingPunct="1"/>
              <a:t>61</a:t>
            </a:fld>
            <a:endParaRPr lang="en-US" sz="1200">
              <a:latin typeface="Calibri"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685800"/>
            <a:ext cx="4581525" cy="34353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970939" y="8700291"/>
            <a:ext cx="3037840" cy="457994"/>
          </a:xfrm>
          <a:prstGeom prst="rect">
            <a:avLst/>
          </a:prstGeom>
        </p:spPr>
        <p:txBody>
          <a:bodyPr/>
          <a:lstStyle/>
          <a:p>
            <a:fld id="{3F5B05A5-BDE1-4174-B72F-E5AFF5F40338}" type="slidenum">
              <a:rPr lang="en-US" smtClean="0"/>
              <a:pPr/>
              <a:t>2</a:t>
            </a:fld>
            <a:endParaRPr lang="en-US"/>
          </a:p>
        </p:txBody>
      </p:sp>
    </p:spTree>
    <p:extLst>
      <p:ext uri="{BB962C8B-B14F-4D97-AF65-F5344CB8AC3E}">
        <p14:creationId xmlns:p14="http://schemas.microsoft.com/office/powerpoint/2010/main" val="3366765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214438" y="687388"/>
            <a:ext cx="4581525" cy="3435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Over time, younger generations will become the main voters. Over the long term, voter turnover will lead to the rise of a generation that, following recent trends, will be more amenable to legalization efforts. </a:t>
            </a:r>
          </a:p>
          <a:p>
            <a:pPr eaLnBrk="1" hangingPunct="1">
              <a:spcBef>
                <a:spcPct val="0"/>
              </a:spcBef>
            </a:pPr>
            <a:endParaRPr lang="en-US" smtClean="0"/>
          </a:p>
          <a:p>
            <a:pPr eaLnBrk="1" hangingPunct="1">
              <a:spcBef>
                <a:spcPct val="0"/>
              </a:spcBef>
            </a:pPr>
            <a:r>
              <a:rPr lang="en-US" smtClean="0"/>
              <a:t>I think you should flag how the generation gap has shrunk, as well as the fact that some still remains.</a:t>
            </a:r>
          </a:p>
          <a:p>
            <a:pPr eaLnBrk="1" hangingPunct="1">
              <a:spcBef>
                <a:spcPct val="0"/>
              </a:spcBef>
            </a:pPr>
            <a:endParaRPr lang="en-US" smtClean="0"/>
          </a:p>
          <a:p>
            <a:pPr eaLnBrk="1" hangingPunct="1">
              <a:spcBef>
                <a:spcPct val="0"/>
              </a:spcBef>
            </a:pPr>
            <a:r>
              <a:rPr lang="en-US" smtClean="0"/>
              <a:t>Support among boomers has been more volatile</a:t>
            </a:r>
          </a:p>
          <a:p>
            <a:endParaRPr lang="en-US" smtClean="0"/>
          </a:p>
        </p:txBody>
      </p:sp>
      <p:sp>
        <p:nvSpPr>
          <p:cNvPr id="4" name="Slide Number Placeholder 3"/>
          <p:cNvSpPr>
            <a:spLocks noGrp="1"/>
          </p:cNvSpPr>
          <p:nvPr>
            <p:ph type="sldNum" sz="quarter" idx="5"/>
          </p:nvPr>
        </p:nvSpPr>
        <p:spPr>
          <a:xfrm>
            <a:off x="3970938" y="8700291"/>
            <a:ext cx="3037840" cy="457994"/>
          </a:xfrm>
          <a:prstGeom prst="rect">
            <a:avLst/>
          </a:prstGeom>
        </p:spPr>
        <p:txBody>
          <a:bodyPr/>
          <a:lstStyle/>
          <a:p>
            <a:pPr>
              <a:defRPr/>
            </a:pPr>
            <a:fld id="{EB3FA0B7-C270-4569-8A2F-A7E30A0FD959}" type="slidenum">
              <a:rPr lang="en-US" smtClean="0"/>
              <a:pPr>
                <a:defRPr/>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214438" y="687388"/>
            <a:ext cx="4581525" cy="3435350"/>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22532" name="Slide Number Placeholder 3"/>
          <p:cNvSpPr>
            <a:spLocks noGrp="1"/>
          </p:cNvSpPr>
          <p:nvPr>
            <p:ph type="sldNum" sz="quarter" idx="5"/>
          </p:nvPr>
        </p:nvSpPr>
        <p:spPr>
          <a:xfrm>
            <a:off x="3970938" y="8700291"/>
            <a:ext cx="3037840" cy="45799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50751" indent="-288750">
              <a:defRPr sz="2400">
                <a:solidFill>
                  <a:schemeClr val="tx1"/>
                </a:solidFill>
                <a:latin typeface="Times" pitchFamily="18" charset="0"/>
              </a:defRPr>
            </a:lvl2pPr>
            <a:lvl3pPr marL="1155002" indent="-231000">
              <a:defRPr sz="2400">
                <a:solidFill>
                  <a:schemeClr val="tx1"/>
                </a:solidFill>
                <a:latin typeface="Times" pitchFamily="18" charset="0"/>
              </a:defRPr>
            </a:lvl3pPr>
            <a:lvl4pPr marL="1617002" indent="-231000">
              <a:defRPr sz="2400">
                <a:solidFill>
                  <a:schemeClr val="tx1"/>
                </a:solidFill>
                <a:latin typeface="Times" pitchFamily="18" charset="0"/>
              </a:defRPr>
            </a:lvl4pPr>
            <a:lvl5pPr marL="2079003" indent="-231000">
              <a:defRPr sz="2400">
                <a:solidFill>
                  <a:schemeClr val="tx1"/>
                </a:solidFill>
                <a:latin typeface="Times" pitchFamily="18" charset="0"/>
              </a:defRPr>
            </a:lvl5pPr>
            <a:lvl6pPr marL="2541003" indent="-231000" eaLnBrk="0" fontAlgn="base" hangingPunct="0">
              <a:spcBef>
                <a:spcPct val="0"/>
              </a:spcBef>
              <a:spcAft>
                <a:spcPct val="0"/>
              </a:spcAft>
              <a:defRPr sz="2400">
                <a:solidFill>
                  <a:schemeClr val="tx1"/>
                </a:solidFill>
                <a:latin typeface="Times" pitchFamily="18" charset="0"/>
              </a:defRPr>
            </a:lvl6pPr>
            <a:lvl7pPr marL="3003004" indent="-231000" eaLnBrk="0" fontAlgn="base" hangingPunct="0">
              <a:spcBef>
                <a:spcPct val="0"/>
              </a:spcBef>
              <a:spcAft>
                <a:spcPct val="0"/>
              </a:spcAft>
              <a:defRPr sz="2400">
                <a:solidFill>
                  <a:schemeClr val="tx1"/>
                </a:solidFill>
                <a:latin typeface="Times" pitchFamily="18" charset="0"/>
              </a:defRPr>
            </a:lvl7pPr>
            <a:lvl8pPr marL="3465005" indent="-231000" eaLnBrk="0" fontAlgn="base" hangingPunct="0">
              <a:spcBef>
                <a:spcPct val="0"/>
              </a:spcBef>
              <a:spcAft>
                <a:spcPct val="0"/>
              </a:spcAft>
              <a:defRPr sz="2400">
                <a:solidFill>
                  <a:schemeClr val="tx1"/>
                </a:solidFill>
                <a:latin typeface="Times" pitchFamily="18" charset="0"/>
              </a:defRPr>
            </a:lvl8pPr>
            <a:lvl9pPr marL="3927005" indent="-231000" eaLnBrk="0" fontAlgn="base" hangingPunct="0">
              <a:spcBef>
                <a:spcPct val="0"/>
              </a:spcBef>
              <a:spcAft>
                <a:spcPct val="0"/>
              </a:spcAft>
              <a:defRPr sz="2400">
                <a:solidFill>
                  <a:schemeClr val="tx1"/>
                </a:solidFill>
                <a:latin typeface="Times" pitchFamily="18" charset="0"/>
              </a:defRPr>
            </a:lvl9pPr>
          </a:lstStyle>
          <a:p>
            <a:fld id="{C2B54849-2FCB-4988-883A-E7C9650E2EBA}" type="slidenum">
              <a:rPr lang="en-US" sz="1200"/>
              <a:pPr/>
              <a:t>17</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214438" y="687388"/>
            <a:ext cx="4581525" cy="34353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a:xfrm>
            <a:off x="3970938" y="8700291"/>
            <a:ext cx="3037840" cy="457994"/>
          </a:xfrm>
          <a:prstGeom prst="rect">
            <a:avLst/>
          </a:prstGeom>
        </p:spPr>
        <p:txBody>
          <a:bodyPr/>
          <a:lstStyle/>
          <a:p>
            <a:pPr>
              <a:defRPr/>
            </a:pPr>
            <a:fld id="{99374A91-63FB-410A-8CEF-E0C29F5E5D12}" type="slidenum">
              <a:rPr lang="en-US" smtClean="0"/>
              <a:pPr>
                <a:defRPr/>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2390" tIns="46195" rIns="92390" bIns="46195" numCol="1" anchor="t" anchorCtr="0" compatLnSpc="1">
            <a:prstTxWarp prst="textNoShape">
              <a:avLst/>
            </a:prstTxWarp>
          </a:bodyPr>
          <a:lstStyle/>
          <a:p>
            <a:pPr eaLnBrk="1" hangingPunct="1">
              <a:spcBef>
                <a:spcPct val="0"/>
              </a:spcBef>
            </a:pPr>
            <a:endParaRPr lang="en-US">
              <a:latin typeface="Calibri" charset="0"/>
            </a:endParaRPr>
          </a:p>
        </p:txBody>
      </p:sp>
      <p:sp>
        <p:nvSpPr>
          <p:cNvPr id="34820" name="Slide Number Placeholder 3"/>
          <p:cNvSpPr txBox="1">
            <a:spLocks noGrp="1"/>
          </p:cNvSpPr>
          <p:nvPr/>
        </p:nvSpPr>
        <p:spPr bwMode="auto">
          <a:xfrm>
            <a:off x="3970938" y="8700291"/>
            <a:ext cx="3037840" cy="45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0" tIns="46195" rIns="92390" bIns="46195" anchor="b"/>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algn="r" eaLnBrk="1" hangingPunct="1"/>
            <a:fld id="{864C25F3-321E-654F-964F-797916FA777E}" type="slidenum">
              <a:rPr lang="en-US" sz="1200">
                <a:latin typeface="Calibri" charset="0"/>
                <a:cs typeface="ＭＳ Ｐゴシック" charset="0"/>
              </a:rPr>
              <a:pPr algn="r" eaLnBrk="1" hangingPunct="1"/>
              <a:t>55</a:t>
            </a:fld>
            <a:endParaRPr lang="en-US" sz="1200">
              <a:latin typeface="Calibri"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Narrow" charset="0"/>
                <a:ea typeface="ＭＳ Ｐゴシック" charset="0"/>
              </a:defRPr>
            </a:lvl1pPr>
            <a:lvl2pPr marL="750751" indent="-288750" eaLnBrk="0" hangingPunct="0">
              <a:defRPr>
                <a:solidFill>
                  <a:schemeClr val="tx1"/>
                </a:solidFill>
                <a:latin typeface="Arial Narrow" charset="0"/>
                <a:ea typeface="ＭＳ Ｐゴシック" charset="0"/>
              </a:defRPr>
            </a:lvl2pPr>
            <a:lvl3pPr marL="1155002" indent="-231000" eaLnBrk="0" hangingPunct="0">
              <a:defRPr>
                <a:solidFill>
                  <a:schemeClr val="tx1"/>
                </a:solidFill>
                <a:latin typeface="Arial Narrow" charset="0"/>
                <a:ea typeface="ＭＳ Ｐゴシック" charset="0"/>
              </a:defRPr>
            </a:lvl3pPr>
            <a:lvl4pPr marL="1617002" indent="-231000" eaLnBrk="0" hangingPunct="0">
              <a:defRPr>
                <a:solidFill>
                  <a:schemeClr val="tx1"/>
                </a:solidFill>
                <a:latin typeface="Arial Narrow" charset="0"/>
                <a:ea typeface="ＭＳ Ｐゴシック" charset="0"/>
              </a:defRPr>
            </a:lvl4pPr>
            <a:lvl5pPr marL="2079003" indent="-231000" eaLnBrk="0" hangingPunct="0">
              <a:defRPr>
                <a:solidFill>
                  <a:schemeClr val="tx1"/>
                </a:solidFill>
                <a:latin typeface="Arial Narrow" charset="0"/>
                <a:ea typeface="ＭＳ Ｐゴシック" charset="0"/>
              </a:defRPr>
            </a:lvl5pPr>
            <a:lvl6pPr marL="2541003" indent="-231000" eaLnBrk="0" fontAlgn="base" hangingPunct="0">
              <a:spcBef>
                <a:spcPct val="0"/>
              </a:spcBef>
              <a:spcAft>
                <a:spcPct val="0"/>
              </a:spcAft>
              <a:defRPr>
                <a:solidFill>
                  <a:schemeClr val="tx1"/>
                </a:solidFill>
                <a:latin typeface="Arial Narrow" charset="0"/>
                <a:ea typeface="ＭＳ Ｐゴシック" charset="0"/>
              </a:defRPr>
            </a:lvl6pPr>
            <a:lvl7pPr marL="3003004" indent="-231000" eaLnBrk="0" fontAlgn="base" hangingPunct="0">
              <a:spcBef>
                <a:spcPct val="0"/>
              </a:spcBef>
              <a:spcAft>
                <a:spcPct val="0"/>
              </a:spcAft>
              <a:defRPr>
                <a:solidFill>
                  <a:schemeClr val="tx1"/>
                </a:solidFill>
                <a:latin typeface="Arial Narrow" charset="0"/>
                <a:ea typeface="ＭＳ Ｐゴシック" charset="0"/>
              </a:defRPr>
            </a:lvl7pPr>
            <a:lvl8pPr marL="3465005" indent="-231000" eaLnBrk="0" fontAlgn="base" hangingPunct="0">
              <a:spcBef>
                <a:spcPct val="0"/>
              </a:spcBef>
              <a:spcAft>
                <a:spcPct val="0"/>
              </a:spcAft>
              <a:defRPr>
                <a:solidFill>
                  <a:schemeClr val="tx1"/>
                </a:solidFill>
                <a:latin typeface="Arial Narrow" charset="0"/>
                <a:ea typeface="ＭＳ Ｐゴシック" charset="0"/>
              </a:defRPr>
            </a:lvl8pPr>
            <a:lvl9pPr marL="3927005" indent="-2310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fld id="{8B46EC27-A963-2246-8134-A13845D3D23E}" type="slidenum">
              <a:rPr lang="en-US">
                <a:latin typeface="Calibri" charset="0"/>
                <a:cs typeface="ＭＳ Ｐゴシック" charset="0"/>
              </a:rPr>
              <a:pPr eaLnBrk="1" hangingPunct="1"/>
              <a:t>56</a:t>
            </a:fld>
            <a:endParaRPr lang="en-US">
              <a:latin typeface="Calibri"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2390" tIns="46195" rIns="92390" bIns="46195" numCol="1" anchor="t" anchorCtr="0" compatLnSpc="1">
            <a:prstTxWarp prst="textNoShape">
              <a:avLst/>
            </a:prstTxWarp>
          </a:bodyPr>
          <a:lstStyle/>
          <a:p>
            <a:pPr eaLnBrk="1" hangingPunct="1">
              <a:spcBef>
                <a:spcPct val="0"/>
              </a:spcBef>
            </a:pPr>
            <a:endParaRPr lang="en-US">
              <a:latin typeface="Calibri" charset="0"/>
            </a:endParaRPr>
          </a:p>
        </p:txBody>
      </p:sp>
      <p:sp>
        <p:nvSpPr>
          <p:cNvPr id="37892" name="Slide Number Placeholder 3"/>
          <p:cNvSpPr txBox="1">
            <a:spLocks noGrp="1"/>
          </p:cNvSpPr>
          <p:nvPr/>
        </p:nvSpPr>
        <p:spPr bwMode="auto">
          <a:xfrm>
            <a:off x="3970938" y="8700291"/>
            <a:ext cx="3037840" cy="45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0" tIns="46195" rIns="92390" bIns="46195" anchor="b"/>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algn="r" eaLnBrk="1" hangingPunct="1"/>
            <a:fld id="{F35A48A5-BEEE-FE4C-99AE-A87EFDF40049}" type="slidenum">
              <a:rPr lang="en-US" sz="1200">
                <a:latin typeface="Calibri" charset="0"/>
                <a:cs typeface="ＭＳ Ｐゴシック" charset="0"/>
              </a:rPr>
              <a:pPr algn="r" eaLnBrk="1" hangingPunct="1"/>
              <a:t>57</a:t>
            </a:fld>
            <a:endParaRPr lang="en-US" sz="1200">
              <a:latin typeface="Calibri"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2390" tIns="46195" rIns="92390" bIns="46195" numCol="1" anchor="t" anchorCtr="0" compatLnSpc="1">
            <a:prstTxWarp prst="textNoShape">
              <a:avLst/>
            </a:prstTxWarp>
          </a:bodyPr>
          <a:lstStyle/>
          <a:p>
            <a:pPr eaLnBrk="1" hangingPunct="1">
              <a:spcBef>
                <a:spcPct val="0"/>
              </a:spcBef>
            </a:pPr>
            <a:endParaRPr lang="en-US">
              <a:latin typeface="Calibri" charset="0"/>
            </a:endParaRPr>
          </a:p>
        </p:txBody>
      </p:sp>
      <p:sp>
        <p:nvSpPr>
          <p:cNvPr id="38916" name="Slide Number Placeholder 3"/>
          <p:cNvSpPr txBox="1">
            <a:spLocks noGrp="1"/>
          </p:cNvSpPr>
          <p:nvPr/>
        </p:nvSpPr>
        <p:spPr bwMode="auto">
          <a:xfrm>
            <a:off x="3970938" y="8700291"/>
            <a:ext cx="3037840" cy="45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90" tIns="46195" rIns="92390" bIns="46195" anchor="b"/>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algn="r" eaLnBrk="1" hangingPunct="1"/>
            <a:fld id="{3555DBBC-DFB5-AC45-8FB1-10DC5B4AE00A}" type="slidenum">
              <a:rPr lang="en-US" sz="1200">
                <a:latin typeface="Calibri" charset="0"/>
                <a:cs typeface="ＭＳ Ｐゴシック" charset="0"/>
              </a:rPr>
              <a:pPr algn="r" eaLnBrk="1" hangingPunct="1"/>
              <a:t>59</a:t>
            </a:fld>
            <a:endParaRPr lang="en-US" sz="1200">
              <a:latin typeface="Calibri"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9B9AAC2-B394-42DF-ABB1-F8E9031566AF}" type="datetime1">
              <a:rPr lang="en-US" smtClean="0"/>
              <a:pPr/>
              <a:t>5/16/13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AF9FD-5A22-4455-9AE9-43CA9EF465E5}" type="datetime1">
              <a:rPr lang="en-US" smtClean="0"/>
              <a:pPr/>
              <a:t>5/16/13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6F133-244D-4A4C-B618-CB5A3EE004CC}" type="slidenum">
              <a:rPr lang="en-US" smtClean="0"/>
              <a:pPr/>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B594943-EEAE-4114-99FA-990C31218650}" type="datetime1">
              <a:rPr lang="en-US" smtClean="0"/>
              <a:pPr/>
              <a:t>5/16/13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122F43E-1ADE-4B07-966C-9E5509BBE57A}" type="datetime1">
              <a:rPr lang="en-US" smtClean="0"/>
              <a:pPr/>
              <a:t>5/16/13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B9AAC2-B394-42DF-ABB1-F8E9031566AF}" type="datetime1">
              <a:rPr lang="en-US" smtClean="0"/>
              <a:pPr/>
              <a:t>5/16/13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F133-244D-4A4C-B618-CB5A3EE004CC}" type="slidenum">
              <a:rPr lang="en-US" smtClean="0"/>
              <a:pPr/>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DE1AC-05BE-4ADC-80A3-0368344620EE}" type="datetime1">
              <a:rPr lang="en-US" smtClean="0"/>
              <a:pPr/>
              <a:t>5/16/13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F133-244D-4A4C-B618-CB5A3EE004CC}" type="slidenum">
              <a:rPr lang="en-US" smtClean="0"/>
              <a:pPr/>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678361-ECF8-488F-8B2F-375538851001}" type="datetime1">
              <a:rPr lang="en-US" smtClean="0"/>
              <a:pPr/>
              <a:t>5/16/13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F133-244D-4A4C-B618-CB5A3EE004CC}" type="slidenum">
              <a:rPr lang="en-US" smtClean="0"/>
              <a:pPr/>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250036-3A8D-423C-BCF9-99474380B4B3}" type="datetime1">
              <a:rPr lang="en-US" smtClean="0"/>
              <a:pPr/>
              <a:t>5/16/13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6F133-244D-4A4C-B618-CB5A3EE004CC}" type="slidenum">
              <a:rPr lang="en-US" smtClean="0"/>
              <a:pPr/>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DC1E9A-4435-4363-840B-50717E5A2FD0}" type="datetime1">
              <a:rPr lang="en-US" smtClean="0"/>
              <a:pPr/>
              <a:t>5/16/13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26F133-244D-4A4C-B618-CB5A3EE004CC}" type="slidenum">
              <a:rPr lang="en-US" smtClean="0"/>
              <a:pPr/>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A4F7BD-33D1-42FA-89C1-72D83E9C6222}" type="datetime1">
              <a:rPr lang="en-US" smtClean="0"/>
              <a:pPr/>
              <a:t>5/16/13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26F133-244D-4A4C-B618-CB5A3EE004CC}" type="slidenum">
              <a:rPr lang="en-US" smtClean="0"/>
              <a:pPr/>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F28AC-B0B5-4FEA-9D83-A96B71C8EF46}" type="datetime1">
              <a:rPr lang="en-US" smtClean="0"/>
              <a:pPr/>
              <a:t>5/16/13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26F133-244D-4A4C-B618-CB5A3EE004CC}" type="slidenum">
              <a:rPr lang="en-US" smtClean="0"/>
              <a:pPr/>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8EDE1AC-05BE-4ADC-80A3-0368344620EE}" type="datetime1">
              <a:rPr lang="en-US" smtClean="0"/>
              <a:pPr/>
              <a:t>5/16/13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B88B89-A8C3-44CE-898D-CDF16809743E}" type="datetime1">
              <a:rPr lang="en-US" smtClean="0"/>
              <a:pPr/>
              <a:t>5/16/13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6F133-244D-4A4C-B618-CB5A3EE004CC}" type="slidenum">
              <a:rPr lang="en-US" smtClean="0"/>
              <a:pPr/>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2AF9FD-5A22-4455-9AE9-43CA9EF465E5}" type="datetime1">
              <a:rPr lang="en-US" smtClean="0"/>
              <a:pPr/>
              <a:t>5/16/13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6F133-244D-4A4C-B618-CB5A3EE004CC}" type="slidenum">
              <a:rPr lang="en-US" smtClean="0"/>
              <a:pPr/>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94943-EEAE-4114-99FA-990C31218650}" type="datetime1">
              <a:rPr lang="en-US" smtClean="0"/>
              <a:pPr/>
              <a:t>5/16/13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F133-244D-4A4C-B618-CB5A3EE004CC}" type="slidenum">
              <a:rPr lang="en-US" smtClean="0"/>
              <a:pPr/>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22F43E-1ADE-4B07-966C-9E5509BBE57A}" type="datetime1">
              <a:rPr lang="en-US" smtClean="0"/>
              <a:pPr/>
              <a:t>5/16/13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F133-244D-4A4C-B618-CB5A3EE004CC}" type="slidenum">
              <a:rPr lang="en-US" smtClean="0"/>
              <a:pPr/>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CFB2889-DB35-435D-9AC2-69C35C4DB8EF}" type="datetime1">
              <a:rPr lang="en-US" smtClean="0"/>
              <a:pPr/>
              <a:t>5/16/13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F133-244D-4A4C-B618-CB5A3EE004CC}"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678361-ECF8-488F-8B2F-375538851001}" type="datetime1">
              <a:rPr lang="en-US" smtClean="0"/>
              <a:pPr/>
              <a:t>5/16/13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3250036-3A8D-423C-BCF9-99474380B4B3}" type="datetime1">
              <a:rPr lang="en-US" smtClean="0"/>
              <a:pPr/>
              <a:t>5/16/13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7DC1E9A-4435-4363-840B-50717E5A2FD0}" type="datetime1">
              <a:rPr lang="en-US" smtClean="0"/>
              <a:pPr/>
              <a:t>5/16/13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FA4F7BD-33D1-42FA-89C1-72D83E9C6222}" type="datetime1">
              <a:rPr lang="en-US" smtClean="0"/>
              <a:pPr/>
              <a:t>5/16/13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F28AC-B0B5-4FEA-9D83-A96B71C8EF46}" type="datetime1">
              <a:rPr lang="en-US" smtClean="0"/>
              <a:pPr/>
              <a:t>5/16/13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B88B89-A8C3-44CE-898D-CDF16809743E}" type="datetime1">
              <a:rPr lang="en-US" smtClean="0"/>
              <a:pPr/>
              <a:t>5/16/13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26F133-244D-4A4C-B618-CB5A3EE004C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5CFB2889-DB35-435D-9AC2-69C35C4DB8EF}" type="datetime1">
              <a:rPr lang="en-US" smtClean="0"/>
              <a:pPr/>
              <a:t>5/16/13</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4226F133-244D-4A4C-B618-CB5A3EE004C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B2889-DB35-435D-9AC2-69C35C4DB8EF}" type="datetime1">
              <a:rPr lang="en-US" smtClean="0"/>
              <a:pPr/>
              <a:t>5/16/13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6F133-244D-4A4C-B618-CB5A3EE004CC}" type="slidenum">
              <a:rPr lang="en-US" smtClean="0"/>
              <a:pPr/>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earnaboutsam.org" TargetMode="Externa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1.bp.blogspot.com/_n7RltmTdk-g/TJep8fKaXYI/AAAAAAAAWKI/11RjtZxO2Ec/s1600/George+Soros.jpg" TargetMode="External"/><Relationship Id="rId3"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jpeg"/><Relationship Id="rId3"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Excel_97_-_2004_Worksheet1.xls"/><Relationship Id="rId5"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1.xml.rels><?xml version="1.0" encoding="UTF-8" standalone="yes"?>
<Relationships xmlns="http://schemas.openxmlformats.org/package/2006/relationships"><Relationship Id="rId3" Type="http://schemas.openxmlformats.org/officeDocument/2006/relationships/hyperlink" Target="http://home.olemiss.edu/~suman/potancy%20paper%202010.pdf" TargetMode="External"/><Relationship Id="rId4"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chart" Target="../charts/char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dc.gov/mmwr/preview/mmwrhtml/mm6035a5.htm?s_cid=%20mm6035a5.htm_w"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legacy.library.ucsf.edu/tid/eyn18c00" TargetMode="External"/><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legacy.library.ucsf.edu/tid/pvt37b00" TargetMode="External"/><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hyperlink" Target="http://legacy.library.ucsf.edu/tid/mqu46b00"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hyperlink" Target="http://legacy.library.ucsf.edu/tid/wwq54a99" TargetMode="External"/><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hyperlink" Target="http://legacy.library.ucsf.edu/tid/sdw88c00" TargetMode="External"/><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hyperlink" Target="http://go2.wordpress.com/?id=725X1342&amp;site=edgogek.wordpress.com&amp;url=http://edgogek.files.wordpress.com/2010/08/mm21.jpg&amp;sref=http://stop203.co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chart" Target="../charts/chart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2.bin"/><Relationship Id="rId5" Type="http://schemas.openxmlformats.org/officeDocument/2006/relationships/image" Target="../media/image41.emf"/><Relationship Id="rId1" Type="http://schemas.openxmlformats.org/officeDocument/2006/relationships/vmlDrawing" Target="../drawings/vmlDrawing2.vml"/><Relationship Id="rId2"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chart" Target="../charts/char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oleObject" Target="../embeddings/Microsoft_Excel_97_-_2004_Worksheet2.xls"/><Relationship Id="rId5" Type="http://schemas.openxmlformats.org/officeDocument/2006/relationships/image" Target="../media/image43.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4.bin"/><Relationship Id="rId5" Type="http://schemas.openxmlformats.org/officeDocument/2006/relationships/oleObject" Target="../embeddings/Microsoft_Excel_97_-_2004_Worksheet3.xls"/><Relationship Id="rId6" Type="http://schemas.openxmlformats.org/officeDocument/2006/relationships/image" Target="../media/image44.emf"/><Relationship Id="rId1" Type="http://schemas.openxmlformats.org/officeDocument/2006/relationships/vmlDrawing" Target="../drawings/vmlDrawing4.vml"/><Relationship Id="rId2"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package" Target="../embeddings/Microsoft_PowerPoint_Slide111111555.sldx"/><Relationship Id="rId5" Type="http://schemas.openxmlformats.org/officeDocument/2006/relationships/image" Target="../media/image49.emf"/><Relationship Id="rId1" Type="http://schemas.openxmlformats.org/officeDocument/2006/relationships/vmlDrawing" Target="../drawings/vmlDrawing5.vml"/><Relationship Id="rId2"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mailto:info@learnaboutsam.org" TargetMode="External"/><Relationship Id="rId4" Type="http://schemas.openxmlformats.org/officeDocument/2006/relationships/hyperlink" Target="mailto:kevin@learnaboutsam.org" TargetMode="External"/><Relationship Id="rId1" Type="http://schemas.openxmlformats.org/officeDocument/2006/relationships/slideLayout" Target="../slideLayouts/slideLayout2.xml"/><Relationship Id="rId2" Type="http://schemas.openxmlformats.org/officeDocument/2006/relationships/hyperlink" Target="http://www.learnaboutsam.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0" y="2209800"/>
            <a:ext cx="9144000" cy="2133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a:solidFill>
                  <a:srgbClr val="000000"/>
                </a:solidFill>
                <a:latin typeface="Georgia" pitchFamily="18" charset="0"/>
                <a:ea typeface="+mj-ea"/>
                <a:cs typeface="+mj-cs"/>
              </a:rPr>
              <a:t>M</a:t>
            </a:r>
            <a:r>
              <a:rPr lang="en-US" sz="4400" b="1" dirty="0" smtClean="0">
                <a:solidFill>
                  <a:srgbClr val="000000"/>
                </a:solidFill>
                <a:latin typeface="Georgia" pitchFamily="18" charset="0"/>
                <a:ea typeface="+mj-ea"/>
                <a:cs typeface="+mj-cs"/>
              </a:rPr>
              <a:t>arijuana Legalization:</a:t>
            </a:r>
            <a:r>
              <a:rPr kumimoji="0" lang="en-US" sz="4400" b="1" i="0" u="none" strike="noStrike" kern="1200" cap="none" spc="0" normalizeH="0" baseline="0" noProof="0" dirty="0" smtClean="0">
                <a:ln>
                  <a:noFill/>
                </a:ln>
                <a:solidFill>
                  <a:srgbClr val="000000"/>
                </a:solidFill>
                <a:effectLst/>
                <a:uLnTx/>
                <a:uFillTx/>
                <a:latin typeface="Georgia" pitchFamily="18" charset="0"/>
                <a:ea typeface="+mj-ea"/>
                <a:cs typeface="+mj-cs"/>
              </a:rPr>
              <a:t> </a:t>
            </a:r>
            <a:br>
              <a:rPr kumimoji="0" lang="en-US" sz="4400" b="1" i="0" u="none" strike="noStrike" kern="1200" cap="none" spc="0" normalizeH="0" baseline="0" noProof="0" dirty="0" smtClean="0">
                <a:ln>
                  <a:noFill/>
                </a:ln>
                <a:solidFill>
                  <a:srgbClr val="000000"/>
                </a:solidFill>
                <a:effectLst/>
                <a:uLnTx/>
                <a:uFillTx/>
                <a:latin typeface="Georgia" pitchFamily="18" charset="0"/>
                <a:ea typeface="+mj-ea"/>
                <a:cs typeface="+mj-cs"/>
              </a:rPr>
            </a:br>
            <a:r>
              <a:rPr lang="en-US" sz="4400" b="1" dirty="0" smtClean="0">
                <a:solidFill>
                  <a:srgbClr val="000000"/>
                </a:solidFill>
                <a:latin typeface="Georgia" pitchFamily="18" charset="0"/>
                <a:ea typeface="+mj-ea"/>
                <a:cs typeface="+mj-cs"/>
              </a:rPr>
              <a:t>Where Do We Go From Here?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noProof="0" dirty="0" smtClean="0">
                <a:ln>
                  <a:noFill/>
                </a:ln>
                <a:solidFill>
                  <a:srgbClr val="000000"/>
                </a:solidFill>
                <a:effectLst/>
                <a:uLnTx/>
                <a:uFillTx/>
                <a:latin typeface="Georgia" pitchFamily="18" charset="0"/>
                <a:ea typeface="+mj-ea"/>
                <a:cs typeface="+mj-cs"/>
              </a:rPr>
              <a:t>A review of the evidence</a:t>
            </a:r>
          </a:p>
        </p:txBody>
      </p:sp>
      <p:sp>
        <p:nvSpPr>
          <p:cNvPr id="5" name="TextBox 4"/>
          <p:cNvSpPr txBox="1"/>
          <p:nvPr/>
        </p:nvSpPr>
        <p:spPr>
          <a:xfrm>
            <a:off x="966427" y="3564791"/>
            <a:ext cx="7126020" cy="3170098"/>
          </a:xfrm>
          <a:prstGeom prst="rect">
            <a:avLst/>
          </a:prstGeom>
          <a:noFill/>
        </p:spPr>
        <p:txBody>
          <a:bodyPr wrap="none" rtlCol="0">
            <a:spAutoFit/>
          </a:bodyPr>
          <a:lstStyle/>
          <a:p>
            <a:pPr algn="ctr"/>
            <a:endParaRPr lang="en-US" sz="3000" b="1" dirty="0" smtClean="0">
              <a:latin typeface="Georgia" pitchFamily="18" charset="0"/>
            </a:endParaRPr>
          </a:p>
          <a:p>
            <a:pPr algn="ctr"/>
            <a:endParaRPr lang="en-US" sz="3000" b="1" dirty="0">
              <a:latin typeface="Georgia" pitchFamily="18" charset="0"/>
            </a:endParaRPr>
          </a:p>
          <a:p>
            <a:pPr algn="ctr"/>
            <a:endParaRPr lang="en-US" sz="3000" b="1" dirty="0" smtClean="0">
              <a:latin typeface="Georgia" pitchFamily="18" charset="0"/>
            </a:endParaRPr>
          </a:p>
          <a:p>
            <a:pPr algn="ctr"/>
            <a:r>
              <a:rPr lang="en-US" sz="3000" b="1" dirty="0" smtClean="0">
                <a:latin typeface="Georgia" pitchFamily="18" charset="0"/>
              </a:rPr>
              <a:t>Kevin A. Sabet, Ph.D.</a:t>
            </a:r>
          </a:p>
          <a:p>
            <a:pPr algn="ctr"/>
            <a:r>
              <a:rPr lang="en-US" sz="2200" dirty="0" smtClean="0">
                <a:latin typeface="Georgia" pitchFamily="18" charset="0"/>
              </a:rPr>
              <a:t>Director, Drug Policy Institute, University of Florida</a:t>
            </a:r>
          </a:p>
          <a:p>
            <a:pPr algn="ctr"/>
            <a:r>
              <a:rPr lang="en-US" sz="2200" dirty="0" smtClean="0">
                <a:latin typeface="Georgia" pitchFamily="18" charset="0"/>
              </a:rPr>
              <a:t>Director, Project SAM (Smart Approaches to Marijuana)</a:t>
            </a:r>
          </a:p>
          <a:p>
            <a:pPr algn="ctr"/>
            <a:r>
              <a:rPr lang="en-US" sz="2400" dirty="0" smtClean="0">
                <a:latin typeface="Georgia" pitchFamily="18" charset="0"/>
                <a:hlinkClick r:id="rId3"/>
              </a:rPr>
              <a:t>www.learnaboutsam.org</a:t>
            </a:r>
            <a:endParaRPr lang="en-US" sz="2400" dirty="0" smtClean="0">
              <a:latin typeface="Georgia" pitchFamily="18" charset="0"/>
            </a:endParaRPr>
          </a:p>
          <a:p>
            <a:pPr algn="ctr"/>
            <a:endParaRPr lang="en-US" sz="1200" dirty="0">
              <a:latin typeface="Georgia" pitchFamily="18" charset="0"/>
            </a:endParaRPr>
          </a:p>
        </p:txBody>
      </p:sp>
      <p:pic>
        <p:nvPicPr>
          <p:cNvPr id="7" name="Picture 2" descr="http://learnaboutsam.com/wp-content/uploads/2013/01/sam-logo-horiz.png"/>
          <p:cNvPicPr>
            <a:picLocks noChangeAspect="1" noChangeArrowheads="1"/>
          </p:cNvPicPr>
          <p:nvPr/>
        </p:nvPicPr>
        <p:blipFill>
          <a:blip r:embed="rId4" cstate="print"/>
          <a:srcRect/>
          <a:stretch>
            <a:fillRect/>
          </a:stretch>
        </p:blipFill>
        <p:spPr bwMode="auto">
          <a:xfrm>
            <a:off x="2057400" y="228600"/>
            <a:ext cx="5419725" cy="1362075"/>
          </a:xfrm>
          <a:prstGeom prst="rect">
            <a:avLst/>
          </a:prstGeom>
          <a:noFill/>
        </p:spPr>
      </p:pic>
    </p:spTree>
    <p:extLst>
      <p:ext uri="{BB962C8B-B14F-4D97-AF65-F5344CB8AC3E}">
        <p14:creationId xmlns:p14="http://schemas.microsoft.com/office/powerpoint/2010/main" val="7225995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381000" y="2514600"/>
            <a:ext cx="8229600" cy="1981200"/>
          </a:xfrm>
        </p:spPr>
        <p:txBody>
          <a:bodyPr>
            <a:normAutofit fontScale="92500"/>
          </a:bodyPr>
          <a:lstStyle/>
          <a:p>
            <a:pPr algn="ctr" eaLnBrk="1" hangingPunct="1">
              <a:buFontTx/>
              <a:buNone/>
            </a:pPr>
            <a:r>
              <a:rPr lang="en-US" sz="4000" b="1" dirty="0" smtClean="0">
                <a:latin typeface="Georgia"/>
                <a:cs typeface="Georgia"/>
              </a:rPr>
              <a:t>They’ve secured legislative champions at all levels – local, state, federal, international. </a:t>
            </a:r>
          </a:p>
        </p:txBody>
      </p:sp>
      <p:sp>
        <p:nvSpPr>
          <p:cNvPr id="2" name="Slide Number Placeholder 1"/>
          <p:cNvSpPr>
            <a:spLocks noGrp="1"/>
          </p:cNvSpPr>
          <p:nvPr>
            <p:ph type="sldNum" sz="quarter" idx="12"/>
          </p:nvPr>
        </p:nvSpPr>
        <p:spPr/>
        <p:txBody>
          <a:bodyPr/>
          <a:lstStyle/>
          <a:p>
            <a:pPr>
              <a:defRPr/>
            </a:pPr>
            <a:fld id="{F48F7964-999F-4A7A-930F-28D01032BF35}" type="slidenum">
              <a:rPr lang="en-US" smtClean="0"/>
              <a:pPr>
                <a:defRPr/>
              </a:pPr>
              <a:t>10</a:t>
            </a:fld>
            <a:endParaRPr lang="en-US"/>
          </a:p>
        </p:txBody>
      </p:sp>
    </p:spTree>
    <p:extLst>
      <p:ext uri="{BB962C8B-B14F-4D97-AF65-F5344CB8AC3E}">
        <p14:creationId xmlns:p14="http://schemas.microsoft.com/office/powerpoint/2010/main" val="2055662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381000" y="2514600"/>
            <a:ext cx="8229600" cy="1981200"/>
          </a:xfrm>
        </p:spPr>
        <p:txBody>
          <a:bodyPr>
            <a:noAutofit/>
          </a:bodyPr>
          <a:lstStyle/>
          <a:p>
            <a:pPr algn="ctr" eaLnBrk="1" hangingPunct="1">
              <a:buFontTx/>
              <a:buNone/>
            </a:pPr>
            <a:r>
              <a:rPr lang="en-US" sz="4000" b="1" dirty="0" smtClean="0">
                <a:latin typeface="Georgia"/>
                <a:cs typeface="Georgia"/>
              </a:rPr>
              <a:t>They’ve gotten the attention of editorial boards and media – including print, television and social media.</a:t>
            </a:r>
          </a:p>
        </p:txBody>
      </p:sp>
      <p:sp>
        <p:nvSpPr>
          <p:cNvPr id="2" name="Slide Number Placeholder 1"/>
          <p:cNvSpPr>
            <a:spLocks noGrp="1"/>
          </p:cNvSpPr>
          <p:nvPr>
            <p:ph type="sldNum" sz="quarter" idx="12"/>
          </p:nvPr>
        </p:nvSpPr>
        <p:spPr/>
        <p:txBody>
          <a:bodyPr/>
          <a:lstStyle/>
          <a:p>
            <a:pPr>
              <a:defRPr/>
            </a:pPr>
            <a:fld id="{C211BB61-01F6-4496-AF47-1A7FA00F67FF}" type="slidenum">
              <a:rPr lang="en-US" smtClean="0"/>
              <a:pPr>
                <a:defRPr/>
              </a:pPr>
              <a:t>11</a:t>
            </a:fld>
            <a:endParaRPr lang="en-US"/>
          </a:p>
        </p:txBody>
      </p:sp>
    </p:spTree>
    <p:extLst>
      <p:ext uri="{BB962C8B-B14F-4D97-AF65-F5344CB8AC3E}">
        <p14:creationId xmlns:p14="http://schemas.microsoft.com/office/powerpoint/2010/main" val="1624945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395536" y="2420888"/>
            <a:ext cx="8229600" cy="1981200"/>
          </a:xfrm>
        </p:spPr>
        <p:txBody>
          <a:bodyPr/>
          <a:lstStyle/>
          <a:p>
            <a:pPr algn="ctr" eaLnBrk="1" hangingPunct="1">
              <a:buFontTx/>
              <a:buNone/>
            </a:pPr>
            <a:r>
              <a:rPr lang="en-US" sz="4000" b="1" dirty="0" smtClean="0">
                <a:latin typeface="Georgia"/>
                <a:cs typeface="Georgia"/>
              </a:rPr>
              <a:t>They’ve mobilized major grassroots and student supporters.</a:t>
            </a:r>
          </a:p>
        </p:txBody>
      </p:sp>
      <p:sp>
        <p:nvSpPr>
          <p:cNvPr id="2" name="Slide Number Placeholder 1"/>
          <p:cNvSpPr>
            <a:spLocks noGrp="1"/>
          </p:cNvSpPr>
          <p:nvPr>
            <p:ph type="sldNum" sz="quarter" idx="12"/>
          </p:nvPr>
        </p:nvSpPr>
        <p:spPr/>
        <p:txBody>
          <a:bodyPr/>
          <a:lstStyle/>
          <a:p>
            <a:pPr>
              <a:defRPr/>
            </a:pPr>
            <a:fld id="{00E9D963-EBFC-4798-AA23-F6BE045989CF}" type="slidenum">
              <a:rPr lang="en-US" smtClean="0"/>
              <a:pPr>
                <a:defRPr/>
              </a:pPr>
              <a:t>12</a:t>
            </a:fld>
            <a:endParaRPr lang="en-US"/>
          </a:p>
        </p:txBody>
      </p:sp>
    </p:spTree>
    <p:extLst>
      <p:ext uri="{BB962C8B-B14F-4D97-AF65-F5344CB8AC3E}">
        <p14:creationId xmlns:p14="http://schemas.microsoft.com/office/powerpoint/2010/main" val="3691162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395536" y="2060848"/>
            <a:ext cx="8229600" cy="1981200"/>
          </a:xfrm>
        </p:spPr>
        <p:txBody>
          <a:bodyPr>
            <a:noAutofit/>
          </a:bodyPr>
          <a:lstStyle/>
          <a:p>
            <a:pPr algn="ctr" eaLnBrk="1" hangingPunct="1">
              <a:buFontTx/>
              <a:buNone/>
            </a:pPr>
            <a:r>
              <a:rPr lang="en-US" sz="4000" b="1" dirty="0" smtClean="0">
                <a:latin typeface="Georgia"/>
                <a:cs typeface="Georgia"/>
              </a:rPr>
              <a:t>  They are present and active in every single academic, think-tank, UN, and other international and domestic discussion on drug policy.</a:t>
            </a:r>
          </a:p>
        </p:txBody>
      </p:sp>
      <p:sp>
        <p:nvSpPr>
          <p:cNvPr id="2" name="Slide Number Placeholder 1"/>
          <p:cNvSpPr>
            <a:spLocks noGrp="1"/>
          </p:cNvSpPr>
          <p:nvPr>
            <p:ph type="sldNum" sz="quarter" idx="12"/>
          </p:nvPr>
        </p:nvSpPr>
        <p:spPr/>
        <p:txBody>
          <a:bodyPr/>
          <a:lstStyle/>
          <a:p>
            <a:pPr>
              <a:defRPr/>
            </a:pPr>
            <a:fld id="{00E9D963-EBFC-4798-AA23-F6BE045989CF}" type="slidenum">
              <a:rPr lang="en-US" smtClean="0"/>
              <a:pPr>
                <a:defRPr/>
              </a:pPr>
              <a:t>13</a:t>
            </a:fld>
            <a:endParaRPr lang="en-US"/>
          </a:p>
        </p:txBody>
      </p:sp>
    </p:spTree>
    <p:extLst>
      <p:ext uri="{BB962C8B-B14F-4D97-AF65-F5344CB8AC3E}">
        <p14:creationId xmlns:p14="http://schemas.microsoft.com/office/powerpoint/2010/main" val="2260544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395536" y="2060848"/>
            <a:ext cx="8229600" cy="1981200"/>
          </a:xfrm>
        </p:spPr>
        <p:txBody>
          <a:bodyPr>
            <a:noAutofit/>
          </a:bodyPr>
          <a:lstStyle/>
          <a:p>
            <a:pPr algn="ctr" eaLnBrk="1" hangingPunct="1">
              <a:buFontTx/>
              <a:buNone/>
            </a:pPr>
            <a:r>
              <a:rPr lang="en-US" sz="4000" b="1" dirty="0" smtClean="0">
                <a:latin typeface="Georgia"/>
                <a:cs typeface="Georgia"/>
              </a:rPr>
              <a:t> </a:t>
            </a:r>
            <a:r>
              <a:rPr lang="en-US" sz="4000" b="1" i="1" dirty="0" smtClean="0">
                <a:solidFill>
                  <a:srgbClr val="FF0000"/>
                </a:solidFill>
                <a:latin typeface="Georgia"/>
                <a:cs typeface="Georgia"/>
              </a:rPr>
              <a:t> Most of all: They have captured the “sensible” ground, boxing us in as extremists, old fashioned, and moralistic.</a:t>
            </a:r>
          </a:p>
        </p:txBody>
      </p:sp>
      <p:sp>
        <p:nvSpPr>
          <p:cNvPr id="2" name="Slide Number Placeholder 1"/>
          <p:cNvSpPr>
            <a:spLocks noGrp="1"/>
          </p:cNvSpPr>
          <p:nvPr>
            <p:ph type="sldNum" sz="quarter" idx="12"/>
          </p:nvPr>
        </p:nvSpPr>
        <p:spPr/>
        <p:txBody>
          <a:bodyPr/>
          <a:lstStyle/>
          <a:p>
            <a:pPr>
              <a:defRPr/>
            </a:pPr>
            <a:fld id="{00E9D963-EBFC-4798-AA23-F6BE045989CF}" type="slidenum">
              <a:rPr lang="en-US" smtClean="0"/>
              <a:pPr>
                <a:defRPr/>
              </a:pPr>
              <a:t>14</a:t>
            </a:fld>
            <a:endParaRPr lang="en-US"/>
          </a:p>
        </p:txBody>
      </p:sp>
    </p:spTree>
    <p:extLst>
      <p:ext uri="{BB962C8B-B14F-4D97-AF65-F5344CB8AC3E}">
        <p14:creationId xmlns:p14="http://schemas.microsoft.com/office/powerpoint/2010/main" val="2318270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395536" y="2060848"/>
            <a:ext cx="8229600" cy="1981200"/>
          </a:xfrm>
        </p:spPr>
        <p:txBody>
          <a:bodyPr>
            <a:noAutofit/>
          </a:bodyPr>
          <a:lstStyle/>
          <a:p>
            <a:pPr algn="ctr" eaLnBrk="1" hangingPunct="1">
              <a:buFontTx/>
              <a:buNone/>
            </a:pPr>
            <a:r>
              <a:rPr lang="en-US" sz="4000" b="1" dirty="0" smtClean="0">
                <a:latin typeface="Georgia"/>
                <a:cs typeface="Georgia"/>
              </a:rPr>
              <a:t>  </a:t>
            </a:r>
            <a:r>
              <a:rPr lang="en-US" sz="4000" b="1" dirty="0" smtClean="0">
                <a:solidFill>
                  <a:srgbClr val="FF0000"/>
                </a:solidFill>
                <a:latin typeface="Georgia"/>
                <a:cs typeface="Georgia"/>
              </a:rPr>
              <a:t>What has been the result of their framing of this issue?</a:t>
            </a:r>
          </a:p>
        </p:txBody>
      </p:sp>
      <p:sp>
        <p:nvSpPr>
          <p:cNvPr id="2" name="Slide Number Placeholder 1"/>
          <p:cNvSpPr>
            <a:spLocks noGrp="1"/>
          </p:cNvSpPr>
          <p:nvPr>
            <p:ph type="sldNum" sz="quarter" idx="12"/>
          </p:nvPr>
        </p:nvSpPr>
        <p:spPr/>
        <p:txBody>
          <a:bodyPr/>
          <a:lstStyle/>
          <a:p>
            <a:pPr>
              <a:defRPr/>
            </a:pPr>
            <a:fld id="{00E9D963-EBFC-4798-AA23-F6BE045989CF}" type="slidenum">
              <a:rPr lang="en-US" smtClean="0"/>
              <a:pPr>
                <a:defRPr/>
              </a:pPr>
              <a:t>15</a:t>
            </a:fld>
            <a:endParaRPr lang="en-US"/>
          </a:p>
        </p:txBody>
      </p:sp>
    </p:spTree>
    <p:extLst>
      <p:ext uri="{BB962C8B-B14F-4D97-AF65-F5344CB8AC3E}">
        <p14:creationId xmlns:p14="http://schemas.microsoft.com/office/powerpoint/2010/main" val="3879512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152400"/>
            <a:ext cx="9144000" cy="1143000"/>
          </a:xfrm>
        </p:spPr>
        <p:txBody>
          <a:bodyPr>
            <a:normAutofit fontScale="90000"/>
          </a:bodyPr>
          <a:lstStyle/>
          <a:p>
            <a:r>
              <a:rPr lang="en-US" b="1" dirty="0" smtClean="0">
                <a:latin typeface="Georgia"/>
                <a:cs typeface="Georgia"/>
              </a:rPr>
              <a:t>Generational trends in support for legalization in the US </a:t>
            </a:r>
            <a:r>
              <a:rPr lang="en-US" sz="3600" b="1" dirty="0" smtClean="0">
                <a:latin typeface="Georgia"/>
                <a:cs typeface="Georgia"/>
              </a:rPr>
              <a:t>(</a:t>
            </a:r>
            <a:r>
              <a:rPr lang="en-US" sz="3600" b="1" dirty="0" err="1" smtClean="0">
                <a:latin typeface="Georgia"/>
                <a:cs typeface="Georgia"/>
              </a:rPr>
              <a:t>Caulkins</a:t>
            </a:r>
            <a:r>
              <a:rPr lang="en-US" sz="3600" b="1" dirty="0" smtClean="0">
                <a:latin typeface="Georgia"/>
                <a:cs typeface="Georgia"/>
              </a:rPr>
              <a:t>)</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089263870"/>
              </p:ext>
            </p:extLst>
          </p:nvPr>
        </p:nvGraphicFramePr>
        <p:xfrm>
          <a:off x="685800" y="1676400"/>
          <a:ext cx="8229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pPr>
              <a:defRPr/>
            </a:pPr>
            <a:fld id="{AC323423-758D-4C66-B438-25E7BFBC8C2A}" type="slidenum">
              <a:rPr lang="en-US" smtClean="0"/>
              <a:pPr>
                <a:defRPr/>
              </a:pPr>
              <a:t>16</a:t>
            </a:fld>
            <a:endParaRPr lang="en-US"/>
          </a:p>
        </p:txBody>
      </p:sp>
      <p:sp>
        <p:nvSpPr>
          <p:cNvPr id="5" name="TextBox 4"/>
          <p:cNvSpPr txBox="1"/>
          <p:nvPr/>
        </p:nvSpPr>
        <p:spPr>
          <a:xfrm rot="10800000">
            <a:off x="228600" y="1828800"/>
            <a:ext cx="554038" cy="4267200"/>
          </a:xfrm>
          <a:prstGeom prst="rect">
            <a:avLst/>
          </a:prstGeom>
          <a:noFill/>
        </p:spPr>
        <p:txBody>
          <a:bodyPr vert="vert">
            <a:spAutoFit/>
          </a:bodyPr>
          <a:lstStyle/>
          <a:p>
            <a:pPr>
              <a:defRPr/>
            </a:pPr>
            <a:r>
              <a:rPr lang="en-US" sz="2400" b="1" dirty="0">
                <a:latin typeface="Calibri" pitchFamily="34" charset="0"/>
              </a:rPr>
              <a:t>Percentage Favoring Legalization</a:t>
            </a:r>
          </a:p>
        </p:txBody>
      </p:sp>
    </p:spTree>
    <p:extLst>
      <p:ext uri="{BB962C8B-B14F-4D97-AF65-F5344CB8AC3E}">
        <p14:creationId xmlns:p14="http://schemas.microsoft.com/office/powerpoint/2010/main" val="29424840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8E4C9F97-138D-4B90-81DD-76F8714CBA19}" type="slidenum">
              <a:rPr lang="en-US" sz="1400" smtClean="0"/>
              <a:pPr/>
              <a:t>17</a:t>
            </a:fld>
            <a:endParaRPr lang="en-US" sz="1400" smtClean="0"/>
          </a:p>
        </p:txBody>
      </p:sp>
      <p:sp>
        <p:nvSpPr>
          <p:cNvPr id="5123" name="TextBox 7"/>
          <p:cNvSpPr txBox="1">
            <a:spLocks noChangeArrowheads="1"/>
          </p:cNvSpPr>
          <p:nvPr/>
        </p:nvSpPr>
        <p:spPr bwMode="auto">
          <a:xfrm>
            <a:off x="228600" y="6477000"/>
            <a:ext cx="23177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en-US" sz="900"/>
              <a:t>Sources: Gallup  http://bit.ly/olrSEQ and GSS </a:t>
            </a:r>
          </a:p>
        </p:txBody>
      </p:sp>
      <p:sp>
        <p:nvSpPr>
          <p:cNvPr id="5124" name="Title 1"/>
          <p:cNvSpPr txBox="1">
            <a:spLocks/>
          </p:cNvSpPr>
          <p:nvPr/>
        </p:nvSpPr>
        <p:spPr bwMode="auto">
          <a:xfrm>
            <a:off x="0" y="152400"/>
            <a:ext cx="9036496"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eaLnBrk="1" hangingPunct="1"/>
            <a:endParaRPr lang="en-US" sz="4000" b="1" dirty="0" smtClean="0"/>
          </a:p>
          <a:p>
            <a:pPr algn="ctr" eaLnBrk="1" hangingPunct="1"/>
            <a:r>
              <a:rPr lang="en-US" sz="4000" b="1" dirty="0" smtClean="0">
                <a:solidFill>
                  <a:srgbClr val="FF0000"/>
                </a:solidFill>
              </a:rPr>
              <a:t>Support for Marijuana Legalization in the United States Has Reached Unprecedented Levels</a:t>
            </a:r>
            <a:endParaRPr lang="en-US" sz="4000" b="1" dirty="0">
              <a:solidFill>
                <a:srgbClr val="FF0000"/>
              </a:solidFill>
            </a:endParaRPr>
          </a:p>
        </p:txBody>
      </p:sp>
      <p:graphicFrame>
        <p:nvGraphicFramePr>
          <p:cNvPr id="10" name="Chart 9"/>
          <p:cNvGraphicFramePr>
            <a:graphicFrameLocks/>
          </p:cNvGraphicFramePr>
          <p:nvPr>
            <p:extLst>
              <p:ext uri="{D42A27DB-BD31-4B8C-83A1-F6EECF244321}">
                <p14:modId xmlns:p14="http://schemas.microsoft.com/office/powerpoint/2010/main" val="1449186377"/>
              </p:ext>
            </p:extLst>
          </p:nvPr>
        </p:nvGraphicFramePr>
        <p:xfrm>
          <a:off x="609600" y="1371600"/>
          <a:ext cx="8001000" cy="50990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79557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a:xfrm>
            <a:off x="683568" y="1001915"/>
            <a:ext cx="7992888" cy="741267"/>
          </a:xfrm>
        </p:spPr>
        <p:txBody>
          <a:bodyPr>
            <a:noAutofit/>
          </a:bodyPr>
          <a:lstStyle/>
          <a:p>
            <a:r>
              <a:rPr lang="en-US" sz="3600" b="1" dirty="0" smtClean="0">
                <a:solidFill>
                  <a:srgbClr val="FF0000"/>
                </a:solidFill>
                <a:latin typeface="Georgia"/>
                <a:cs typeface="Georgia"/>
              </a:rPr>
              <a:t>In one mathematical model, legalization reaches 70% support in 5 years…</a:t>
            </a:r>
            <a:endParaRPr lang="en-US" sz="3600" b="1" dirty="0" smtClean="0">
              <a:solidFill>
                <a:srgbClr val="FFFF00"/>
              </a:solidFill>
              <a:latin typeface="Georgia"/>
              <a:cs typeface="Georgia"/>
            </a:endParaRPr>
          </a:p>
        </p:txBody>
      </p:sp>
      <p:sp>
        <p:nvSpPr>
          <p:cNvPr id="8" name="Slide Number Placeholder 7"/>
          <p:cNvSpPr>
            <a:spLocks noGrp="1"/>
          </p:cNvSpPr>
          <p:nvPr>
            <p:ph type="sldNum" sz="quarter" idx="12"/>
          </p:nvPr>
        </p:nvSpPr>
        <p:spPr/>
        <p:txBody>
          <a:bodyPr/>
          <a:lstStyle/>
          <a:p>
            <a:pPr>
              <a:defRPr/>
            </a:pPr>
            <a:fld id="{7B4D4052-2E5F-4059-8D87-89A3CD777475}" type="slidenum">
              <a:rPr lang="en-US" smtClean="0"/>
              <a:pPr>
                <a:defRPr/>
              </a:pPr>
              <a:t>18</a:t>
            </a:fld>
            <a:endParaRPr lang="en-US"/>
          </a:p>
        </p:txBody>
      </p:sp>
      <p:sp>
        <p:nvSpPr>
          <p:cNvPr id="12" name="Freeform 11"/>
          <p:cNvSpPr/>
          <p:nvPr/>
        </p:nvSpPr>
        <p:spPr>
          <a:xfrm>
            <a:off x="6748463" y="2243138"/>
            <a:ext cx="1916112" cy="1665287"/>
          </a:xfrm>
          <a:custGeom>
            <a:avLst/>
            <a:gdLst>
              <a:gd name="connsiteX0" fmla="*/ 0 w 1915886"/>
              <a:gd name="connsiteY0" fmla="*/ 1665514 h 1665514"/>
              <a:gd name="connsiteX1" fmla="*/ 435428 w 1915886"/>
              <a:gd name="connsiteY1" fmla="*/ 1262743 h 1665514"/>
              <a:gd name="connsiteX2" fmla="*/ 925286 w 1915886"/>
              <a:gd name="connsiteY2" fmla="*/ 914400 h 1665514"/>
              <a:gd name="connsiteX3" fmla="*/ 1328057 w 1915886"/>
              <a:gd name="connsiteY3" fmla="*/ 544286 h 1665514"/>
              <a:gd name="connsiteX4" fmla="*/ 1915886 w 1915886"/>
              <a:gd name="connsiteY4" fmla="*/ 0 h 1665514"/>
              <a:gd name="connsiteX5" fmla="*/ 1905000 w 1915886"/>
              <a:gd name="connsiteY5" fmla="*/ 1567543 h 1665514"/>
              <a:gd name="connsiteX6" fmla="*/ 152400 w 1915886"/>
              <a:gd name="connsiteY6" fmla="*/ 1621972 h 1665514"/>
              <a:gd name="connsiteX7" fmla="*/ 0 w 1915886"/>
              <a:gd name="connsiteY7" fmla="*/ 1665514 h 166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5886" h="1665514">
                <a:moveTo>
                  <a:pt x="0" y="1665514"/>
                </a:moveTo>
                <a:lnTo>
                  <a:pt x="435428" y="1262743"/>
                </a:lnTo>
                <a:lnTo>
                  <a:pt x="925286" y="914400"/>
                </a:lnTo>
                <a:lnTo>
                  <a:pt x="1328057" y="544286"/>
                </a:lnTo>
                <a:lnTo>
                  <a:pt x="1915886" y="0"/>
                </a:lnTo>
                <a:cubicBezTo>
                  <a:pt x="1912257" y="522514"/>
                  <a:pt x="1908629" y="1045029"/>
                  <a:pt x="1905000" y="1567543"/>
                </a:cubicBezTo>
                <a:lnTo>
                  <a:pt x="152400" y="1621972"/>
                </a:lnTo>
                <a:lnTo>
                  <a:pt x="0" y="1665514"/>
                </a:lnTo>
                <a:close/>
              </a:path>
            </a:pathLst>
          </a:cu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6" name="Chart 5"/>
          <p:cNvGraphicFramePr/>
          <p:nvPr>
            <p:extLst>
              <p:ext uri="{D42A27DB-BD31-4B8C-83A1-F6EECF244321}">
                <p14:modId xmlns:p14="http://schemas.microsoft.com/office/powerpoint/2010/main" val="1650590930"/>
              </p:ext>
            </p:extLst>
          </p:nvPr>
        </p:nvGraphicFramePr>
        <p:xfrm>
          <a:off x="251520" y="1052736"/>
          <a:ext cx="8763000" cy="55149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162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395536" y="2060848"/>
            <a:ext cx="8229600" cy="1981200"/>
          </a:xfrm>
        </p:spPr>
        <p:txBody>
          <a:bodyPr>
            <a:noAutofit/>
          </a:bodyPr>
          <a:lstStyle/>
          <a:p>
            <a:pPr algn="ctr" eaLnBrk="1" hangingPunct="1">
              <a:buFontTx/>
              <a:buNone/>
            </a:pPr>
            <a:r>
              <a:rPr lang="en-US" sz="4000" b="1" dirty="0" smtClean="0">
                <a:latin typeface="Georgia"/>
                <a:cs typeface="Georgia"/>
              </a:rPr>
              <a:t>  </a:t>
            </a:r>
            <a:r>
              <a:rPr lang="en-US" sz="4000" b="1" dirty="0" smtClean="0">
                <a:solidFill>
                  <a:srgbClr val="FF0000"/>
                </a:solidFill>
                <a:latin typeface="Georgia"/>
                <a:cs typeface="Georgia"/>
              </a:rPr>
              <a:t>Legalization is now a reality in the world.</a:t>
            </a:r>
          </a:p>
          <a:p>
            <a:pPr algn="ctr" eaLnBrk="1" hangingPunct="1">
              <a:buFontTx/>
              <a:buNone/>
            </a:pPr>
            <a:endParaRPr lang="en-US" sz="4000" b="1" dirty="0">
              <a:solidFill>
                <a:srgbClr val="FF0000"/>
              </a:solidFill>
              <a:latin typeface="Georgia"/>
              <a:cs typeface="Georgia"/>
            </a:endParaRPr>
          </a:p>
          <a:p>
            <a:pPr algn="ctr" eaLnBrk="1" hangingPunct="1">
              <a:buFontTx/>
              <a:buNone/>
            </a:pPr>
            <a:r>
              <a:rPr lang="en-US" sz="4000" b="1" dirty="0" smtClean="0">
                <a:latin typeface="Georgia"/>
                <a:cs typeface="Georgia"/>
              </a:rPr>
              <a:t>And it is gaining support in the US every year.</a:t>
            </a:r>
          </a:p>
        </p:txBody>
      </p:sp>
      <p:sp>
        <p:nvSpPr>
          <p:cNvPr id="2" name="Slide Number Placeholder 1"/>
          <p:cNvSpPr>
            <a:spLocks noGrp="1"/>
          </p:cNvSpPr>
          <p:nvPr>
            <p:ph type="sldNum" sz="quarter" idx="12"/>
          </p:nvPr>
        </p:nvSpPr>
        <p:spPr/>
        <p:txBody>
          <a:bodyPr/>
          <a:lstStyle/>
          <a:p>
            <a:pPr>
              <a:defRPr/>
            </a:pPr>
            <a:fld id="{00E9D963-EBFC-4798-AA23-F6BE045989CF}" type="slidenum">
              <a:rPr lang="en-US" smtClean="0"/>
              <a:pPr>
                <a:defRPr/>
              </a:pPr>
              <a:t>19</a:t>
            </a:fld>
            <a:endParaRPr lang="en-US"/>
          </a:p>
        </p:txBody>
      </p:sp>
    </p:spTree>
    <p:extLst>
      <p:ext uri="{BB962C8B-B14F-4D97-AF65-F5344CB8AC3E}">
        <p14:creationId xmlns:p14="http://schemas.microsoft.com/office/powerpoint/2010/main" val="1405256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23717"/>
            <a:ext cx="8784976" cy="2952328"/>
          </a:xfrm>
        </p:spPr>
        <p:txBody>
          <a:bodyPr>
            <a:noAutofit/>
          </a:bodyPr>
          <a:lstStyle/>
          <a:p>
            <a:pPr algn="ctr"/>
            <a:r>
              <a:rPr lang="en-US" sz="5400" b="1" dirty="0">
                <a:solidFill>
                  <a:srgbClr val="000000"/>
                </a:solidFill>
                <a:latin typeface="Georgia" pitchFamily="18" charset="0"/>
              </a:rPr>
              <a:t>W</a:t>
            </a:r>
            <a:r>
              <a:rPr lang="en-US" sz="5400" b="1" dirty="0" smtClean="0">
                <a:solidFill>
                  <a:srgbClr val="000000"/>
                </a:solidFill>
                <a:latin typeface="Georgia" pitchFamily="18" charset="0"/>
              </a:rPr>
              <a:t>hat are our choices for marijuana policy?</a:t>
            </a:r>
            <a:endParaRPr lang="en-US" sz="5400" b="1" dirty="0">
              <a:solidFill>
                <a:srgbClr val="00000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9FB5F00-8EF6-495F-B089-92CE365BB271}" type="slidenum">
              <a:rPr lang="en-US" smtClean="0"/>
              <a:pPr>
                <a:defRPr/>
              </a:pPr>
              <a:t>2</a:t>
            </a:fld>
            <a:endParaRPr lang="en-US"/>
          </a:p>
        </p:txBody>
      </p:sp>
    </p:spTree>
    <p:extLst>
      <p:ext uri="{BB962C8B-B14F-4D97-AF65-F5344CB8AC3E}">
        <p14:creationId xmlns:p14="http://schemas.microsoft.com/office/powerpoint/2010/main" val="23233117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Text Box 3"/>
          <p:cNvSpPr txBox="1">
            <a:spLocks noChangeArrowheads="1"/>
          </p:cNvSpPr>
          <p:nvPr/>
        </p:nvSpPr>
        <p:spPr bwMode="auto">
          <a:xfrm>
            <a:off x="1203325" y="1981200"/>
            <a:ext cx="7940675" cy="822325"/>
          </a:xfrm>
          <a:prstGeom prst="rect">
            <a:avLst/>
          </a:prstGeom>
          <a:noFill/>
          <a:ln w="9525">
            <a:noFill/>
            <a:miter lim="800000"/>
            <a:headEnd/>
            <a:tailEnd/>
          </a:ln>
          <a:effectLst/>
        </p:spPr>
        <p:txBody>
          <a:bodyPr>
            <a:spAutoFit/>
          </a:bodyPr>
          <a:lstStyle/>
          <a:p>
            <a:pPr>
              <a:spcBef>
                <a:spcPct val="20000"/>
              </a:spcBef>
              <a:buClr>
                <a:schemeClr val="tx2"/>
              </a:buClr>
              <a:buSzPct val="75000"/>
              <a:buFont typeface="Wingdings" pitchFamily="2" charset="2"/>
              <a:buNone/>
              <a:defRPr/>
            </a:pPr>
            <a:endParaRPr lang="en-US">
              <a:effectLst>
                <a:outerShdw blurRad="38100" dist="38100" dir="2700000" algn="tl">
                  <a:srgbClr val="000000"/>
                </a:outerShdw>
              </a:effectLst>
              <a:latin typeface="Arial" pitchFamily="34" charset="0"/>
            </a:endParaRPr>
          </a:p>
          <a:p>
            <a:pPr>
              <a:defRPr/>
            </a:pPr>
            <a:endParaRPr lang="en-US">
              <a:latin typeface="Arial" pitchFamily="34" charset="0"/>
            </a:endParaRPr>
          </a:p>
        </p:txBody>
      </p:sp>
      <p:pic>
        <p:nvPicPr>
          <p:cNvPr id="203779" name="Picture 5" descr="http://1.bp.blogspot.com/_n7RltmTdk-g/TJep8fKaXYI/AAAAAAAAWKI/11RjtZxO2Ec/s320/George+Soros.jpg">
            <a:hlinkClick r:id="rId2"/>
          </p:cNvPr>
          <p:cNvPicPr>
            <a:picLocks noChangeAspect="1" noChangeArrowheads="1"/>
          </p:cNvPicPr>
          <p:nvPr/>
        </p:nvPicPr>
        <p:blipFill>
          <a:blip r:embed="rId3"/>
          <a:srcRect/>
          <a:stretch>
            <a:fillRect/>
          </a:stretch>
        </p:blipFill>
        <p:spPr bwMode="auto">
          <a:xfrm>
            <a:off x="4871211" y="1905000"/>
            <a:ext cx="3815589" cy="2861692"/>
          </a:xfrm>
          <a:prstGeom prst="rect">
            <a:avLst/>
          </a:prstGeom>
          <a:noFill/>
          <a:ln w="9525">
            <a:noFill/>
            <a:miter lim="800000"/>
            <a:headEnd/>
            <a:tailEnd/>
          </a:ln>
        </p:spPr>
      </p:pic>
      <p:sp>
        <p:nvSpPr>
          <p:cNvPr id="203780" name="Rectangle 4"/>
          <p:cNvSpPr>
            <a:spLocks noChangeArrowheads="1"/>
          </p:cNvSpPr>
          <p:nvPr/>
        </p:nvSpPr>
        <p:spPr bwMode="auto">
          <a:xfrm>
            <a:off x="304800" y="2438400"/>
            <a:ext cx="4572000" cy="1754327"/>
          </a:xfrm>
          <a:prstGeom prst="rect">
            <a:avLst/>
          </a:prstGeom>
          <a:noFill/>
          <a:ln w="9525">
            <a:noFill/>
            <a:miter lim="800000"/>
            <a:headEnd/>
            <a:tailEnd/>
          </a:ln>
        </p:spPr>
        <p:txBody>
          <a:bodyPr>
            <a:spAutoFit/>
          </a:bodyPr>
          <a:lstStyle/>
          <a:p>
            <a:r>
              <a:rPr lang="en-US" sz="3600" b="1" i="1" dirty="0" smtClean="0">
                <a:latin typeface="Cambria"/>
                <a:cs typeface="Cambria"/>
              </a:rPr>
              <a:t>Spent over $250 Million on Legalization</a:t>
            </a:r>
            <a:endParaRPr lang="en-US" sz="3600" b="1" i="1" dirty="0">
              <a:latin typeface="Cambria"/>
              <a:cs typeface="Cambria"/>
            </a:endParaRPr>
          </a:p>
        </p:txBody>
      </p:sp>
    </p:spTree>
    <p:extLst>
      <p:ext uri="{BB962C8B-B14F-4D97-AF65-F5344CB8AC3E}">
        <p14:creationId xmlns:p14="http://schemas.microsoft.com/office/powerpoint/2010/main" val="32268648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nodePh="1">
                                  <p:stCondLst>
                                    <p:cond delay="0"/>
                                  </p:stCondLst>
                                  <p:endCondLst>
                                    <p:cond evt="begin" delay="0">
                                      <p:tn val="5"/>
                                    </p:cond>
                                  </p:endCondLst>
                                  <p:childTnLst>
                                    <p:set>
                                      <p:cBhvr>
                                        <p:cTn id="6" dur="1" fill="hold">
                                          <p:stCondLst>
                                            <p:cond delay="0"/>
                                          </p:stCondLst>
                                        </p:cTn>
                                        <p:tgtEl>
                                          <p:spTgt spid="151555"/>
                                        </p:tgtEl>
                                        <p:attrNameLst>
                                          <p:attrName>style.visibility</p:attrName>
                                        </p:attrNameLst>
                                      </p:cBhvr>
                                      <p:to>
                                        <p:strVal val="visible"/>
                                      </p:to>
                                    </p:set>
                                    <p:anim calcmode="lin" valueType="num">
                                      <p:cBhvr additive="base">
                                        <p:cTn id="7" dur="5000" fill="hold"/>
                                        <p:tgtEl>
                                          <p:spTgt spid="151555"/>
                                        </p:tgtEl>
                                        <p:attrNameLst>
                                          <p:attrName>ppt_x</p:attrName>
                                        </p:attrNameLst>
                                      </p:cBhvr>
                                      <p:tavLst>
                                        <p:tav tm="0">
                                          <p:val>
                                            <p:strVal val="#ppt_x"/>
                                          </p:val>
                                        </p:tav>
                                        <p:tav tm="100000">
                                          <p:val>
                                            <p:strVal val="#ppt_x"/>
                                          </p:val>
                                        </p:tav>
                                      </p:tavLst>
                                    </p:anim>
                                    <p:anim calcmode="lin" valueType="num">
                                      <p:cBhvr additive="base">
                                        <p:cTn id="8" dur="5000" fill="hold"/>
                                        <p:tgtEl>
                                          <p:spTgt spid="1515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Text Box 3"/>
          <p:cNvSpPr txBox="1">
            <a:spLocks noChangeArrowheads="1"/>
          </p:cNvSpPr>
          <p:nvPr/>
        </p:nvSpPr>
        <p:spPr bwMode="auto">
          <a:xfrm>
            <a:off x="1203325" y="838200"/>
            <a:ext cx="7940675" cy="2554545"/>
          </a:xfrm>
          <a:prstGeom prst="rect">
            <a:avLst/>
          </a:prstGeom>
          <a:noFill/>
          <a:ln w="9525">
            <a:noFill/>
            <a:miter lim="800000"/>
            <a:headEnd/>
            <a:tailEnd/>
          </a:ln>
          <a:effectLst/>
        </p:spPr>
        <p:txBody>
          <a:bodyPr>
            <a:spAutoFit/>
          </a:bodyPr>
          <a:lstStyle/>
          <a:p>
            <a:pPr>
              <a:spcBef>
                <a:spcPct val="20000"/>
              </a:spcBef>
              <a:buClr>
                <a:schemeClr val="tx2"/>
              </a:buClr>
              <a:buSzPct val="75000"/>
              <a:defRPr/>
            </a:pPr>
            <a:r>
              <a:rPr lang="en-US" sz="3200" dirty="0">
                <a:effectLst>
                  <a:outerShdw blurRad="38100" dist="38100" dir="2700000" algn="tl">
                    <a:srgbClr val="000000"/>
                  </a:outerShdw>
                </a:effectLst>
                <a:latin typeface="Cambria"/>
                <a:cs typeface="Cambria"/>
              </a:rPr>
              <a:t>The National Organization for the Reform of Marijuana Laws estimates that </a:t>
            </a:r>
            <a:r>
              <a:rPr lang="en-US" sz="3200" dirty="0" smtClean="0">
                <a:effectLst>
                  <a:outerShdw blurRad="38100" dist="38100" dir="2700000" algn="tl">
                    <a:srgbClr val="000000"/>
                  </a:outerShdw>
                </a:effectLst>
                <a:latin typeface="Cambria"/>
                <a:cs typeface="Cambria"/>
              </a:rPr>
              <a:t>Peter Lewis </a:t>
            </a:r>
            <a:r>
              <a:rPr lang="en-US" sz="3200" dirty="0">
                <a:effectLst>
                  <a:outerShdw blurRad="38100" dist="38100" dir="2700000" algn="tl">
                    <a:srgbClr val="000000"/>
                  </a:outerShdw>
                </a:effectLst>
                <a:latin typeface="Cambria"/>
                <a:cs typeface="Cambria"/>
              </a:rPr>
              <a:t>has spent </a:t>
            </a:r>
            <a:r>
              <a:rPr lang="en-US" sz="3200" dirty="0">
                <a:solidFill>
                  <a:srgbClr val="008000"/>
                </a:solidFill>
                <a:effectLst>
                  <a:outerShdw blurRad="38100" dist="38100" dir="2700000" algn="tl">
                    <a:srgbClr val="000000"/>
                  </a:outerShdw>
                </a:effectLst>
                <a:latin typeface="Cambria"/>
                <a:cs typeface="Cambria"/>
              </a:rPr>
              <a:t>between $40 million and $60 </a:t>
            </a:r>
            <a:r>
              <a:rPr lang="en-US" sz="3200" dirty="0">
                <a:effectLst>
                  <a:outerShdw blurRad="38100" dist="38100" dir="2700000" algn="tl">
                    <a:srgbClr val="000000"/>
                  </a:outerShdw>
                </a:effectLst>
                <a:latin typeface="Cambria"/>
                <a:cs typeface="Cambria"/>
              </a:rPr>
              <a:t>million funding </a:t>
            </a:r>
            <a:r>
              <a:rPr lang="en-US" sz="3200" dirty="0" smtClean="0">
                <a:effectLst>
                  <a:outerShdw blurRad="38100" dist="38100" dir="2700000" algn="tl">
                    <a:srgbClr val="000000"/>
                  </a:outerShdw>
                </a:effectLst>
                <a:latin typeface="Cambria"/>
                <a:cs typeface="Cambria"/>
              </a:rPr>
              <a:t>legalization of marijuana campaigns since </a:t>
            </a:r>
            <a:r>
              <a:rPr lang="en-US" sz="3200" dirty="0">
                <a:effectLst>
                  <a:outerShdw blurRad="38100" dist="38100" dir="2700000" algn="tl">
                    <a:srgbClr val="000000"/>
                  </a:outerShdw>
                </a:effectLst>
                <a:latin typeface="Cambria"/>
                <a:cs typeface="Cambria"/>
              </a:rPr>
              <a:t>the </a:t>
            </a:r>
            <a:r>
              <a:rPr lang="en-US" sz="3200" dirty="0" smtClean="0">
                <a:effectLst>
                  <a:outerShdw blurRad="38100" dist="38100" dir="2700000" algn="tl">
                    <a:srgbClr val="000000"/>
                  </a:outerShdw>
                </a:effectLst>
                <a:latin typeface="Cambria"/>
                <a:cs typeface="Cambria"/>
              </a:rPr>
              <a:t>1980s.</a:t>
            </a:r>
            <a:endParaRPr lang="en-US" sz="3200" dirty="0">
              <a:latin typeface="Cambria"/>
              <a:cs typeface="Cambria"/>
            </a:endParaRPr>
          </a:p>
        </p:txBody>
      </p:sp>
      <p:pic>
        <p:nvPicPr>
          <p:cNvPr id="204803" name="Picture 5" descr="48. Peter Lewi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00" y="4191000"/>
            <a:ext cx="3962400" cy="2311400"/>
          </a:xfrm>
          <a:prstGeom prst="rect">
            <a:avLst/>
          </a:prstGeom>
          <a:noFill/>
          <a:ln w="9525">
            <a:noFill/>
            <a:miter lim="800000"/>
            <a:headEnd/>
            <a:tailEnd/>
          </a:ln>
        </p:spPr>
      </p:pic>
    </p:spTree>
    <p:extLst>
      <p:ext uri="{BB962C8B-B14F-4D97-AF65-F5344CB8AC3E}">
        <p14:creationId xmlns:p14="http://schemas.microsoft.com/office/powerpoint/2010/main" val="17592839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51555"/>
                                        </p:tgtEl>
                                        <p:attrNameLst>
                                          <p:attrName>style.visibility</p:attrName>
                                        </p:attrNameLst>
                                      </p:cBhvr>
                                      <p:to>
                                        <p:strVal val="visible"/>
                                      </p:to>
                                    </p:set>
                                    <p:anim calcmode="lin" valueType="num">
                                      <p:cBhvr additive="base">
                                        <p:cTn id="7" dur="5000" fill="hold"/>
                                        <p:tgtEl>
                                          <p:spTgt spid="151555"/>
                                        </p:tgtEl>
                                        <p:attrNameLst>
                                          <p:attrName>ppt_x</p:attrName>
                                        </p:attrNameLst>
                                      </p:cBhvr>
                                      <p:tavLst>
                                        <p:tav tm="0">
                                          <p:val>
                                            <p:strVal val="#ppt_x"/>
                                          </p:val>
                                        </p:tav>
                                        <p:tav tm="100000">
                                          <p:val>
                                            <p:strVal val="#ppt_x"/>
                                          </p:val>
                                        </p:tav>
                                      </p:tavLst>
                                    </p:anim>
                                    <p:anim calcmode="lin" valueType="num">
                                      <p:cBhvr additive="base">
                                        <p:cTn id="8" dur="5000" fill="hold"/>
                                        <p:tgtEl>
                                          <p:spTgt spid="1515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ctrTitle"/>
          </p:nvPr>
        </p:nvSpPr>
        <p:spPr/>
        <p:txBody>
          <a:bodyPr/>
          <a:lstStyle/>
          <a:p>
            <a:pPr eaLnBrk="1" hangingPunct="1"/>
            <a:r>
              <a:rPr lang="en-US" b="1" dirty="0" smtClean="0">
                <a:solidFill>
                  <a:srgbClr val="000000"/>
                </a:solidFill>
                <a:latin typeface="Georgia"/>
                <a:cs typeface="Georgia"/>
              </a:rPr>
              <a:t>John </a:t>
            </a:r>
            <a:r>
              <a:rPr lang="en-US" b="1" dirty="0" err="1" smtClean="0">
                <a:solidFill>
                  <a:srgbClr val="000000"/>
                </a:solidFill>
                <a:latin typeface="Georgia"/>
                <a:cs typeface="Georgia"/>
              </a:rPr>
              <a:t>Sperling</a:t>
            </a:r>
            <a:endParaRPr lang="en-US" dirty="0" smtClean="0">
              <a:solidFill>
                <a:srgbClr val="000000"/>
              </a:solidFill>
              <a:latin typeface="Georgia"/>
              <a:cs typeface="Georgia"/>
            </a:endParaRPr>
          </a:p>
        </p:txBody>
      </p:sp>
      <p:sp>
        <p:nvSpPr>
          <p:cNvPr id="151555" name="Text Box 3"/>
          <p:cNvSpPr txBox="1">
            <a:spLocks noChangeArrowheads="1"/>
          </p:cNvSpPr>
          <p:nvPr/>
        </p:nvSpPr>
        <p:spPr bwMode="auto">
          <a:xfrm>
            <a:off x="1601670" y="1827311"/>
            <a:ext cx="7940675" cy="584776"/>
          </a:xfrm>
          <a:prstGeom prst="rect">
            <a:avLst/>
          </a:prstGeom>
          <a:noFill/>
          <a:ln w="9525">
            <a:noFill/>
            <a:miter lim="800000"/>
            <a:headEnd/>
            <a:tailEnd/>
          </a:ln>
        </p:spPr>
        <p:txBody>
          <a:bodyPr>
            <a:spAutoFit/>
          </a:bodyPr>
          <a:lstStyle/>
          <a:p>
            <a:r>
              <a:rPr lang="en-US" sz="3200" b="1" dirty="0" smtClean="0">
                <a:solidFill>
                  <a:srgbClr val="008000"/>
                </a:solidFill>
                <a:latin typeface="Georgia"/>
                <a:cs typeface="Georgia"/>
              </a:rPr>
              <a:t>Over $50 Million</a:t>
            </a:r>
            <a:endParaRPr lang="en-US" sz="3200" b="1" dirty="0">
              <a:solidFill>
                <a:srgbClr val="008000"/>
              </a:solidFill>
              <a:latin typeface="Georgia"/>
              <a:cs typeface="Georgia"/>
            </a:endParaRPr>
          </a:p>
        </p:txBody>
      </p:sp>
      <p:pic>
        <p:nvPicPr>
          <p:cNvPr id="205827" name="Picture 5" descr="Photo by Michael Grecco"/>
          <p:cNvPicPr>
            <a:picLocks noChangeAspect="1" noChangeArrowheads="1"/>
          </p:cNvPicPr>
          <p:nvPr/>
        </p:nvPicPr>
        <p:blipFill>
          <a:blip r:embed="rId2"/>
          <a:srcRect/>
          <a:stretch>
            <a:fillRect/>
          </a:stretch>
        </p:blipFill>
        <p:spPr bwMode="auto">
          <a:xfrm>
            <a:off x="6096000" y="3886200"/>
            <a:ext cx="2000250" cy="2667000"/>
          </a:xfrm>
          <a:prstGeom prst="rect">
            <a:avLst/>
          </a:prstGeom>
          <a:noFill/>
          <a:ln w="9525">
            <a:noFill/>
            <a:miter lim="800000"/>
            <a:headEnd/>
            <a:tailEnd/>
          </a:ln>
        </p:spPr>
      </p:pic>
    </p:spTree>
    <p:extLst>
      <p:ext uri="{BB962C8B-B14F-4D97-AF65-F5344CB8AC3E}">
        <p14:creationId xmlns:p14="http://schemas.microsoft.com/office/powerpoint/2010/main" val="255515149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51555"/>
                                        </p:tgtEl>
                                        <p:attrNameLst>
                                          <p:attrName>style.visibility</p:attrName>
                                        </p:attrNameLst>
                                      </p:cBhvr>
                                      <p:to>
                                        <p:strVal val="visible"/>
                                      </p:to>
                                    </p:set>
                                    <p:anim calcmode="lin" valueType="num">
                                      <p:cBhvr additive="base">
                                        <p:cTn id="7" dur="5000" fill="hold"/>
                                        <p:tgtEl>
                                          <p:spTgt spid="151555"/>
                                        </p:tgtEl>
                                        <p:attrNameLst>
                                          <p:attrName>ppt_x</p:attrName>
                                        </p:attrNameLst>
                                      </p:cBhvr>
                                      <p:tavLst>
                                        <p:tav tm="0">
                                          <p:val>
                                            <p:strVal val="#ppt_x"/>
                                          </p:val>
                                        </p:tav>
                                        <p:tav tm="100000">
                                          <p:val>
                                            <p:strVal val="#ppt_x"/>
                                          </p:val>
                                        </p:tav>
                                      </p:tavLst>
                                    </p:anim>
                                    <p:anim calcmode="lin" valueType="num">
                                      <p:cBhvr additive="base">
                                        <p:cTn id="8" dur="5000" fill="hold"/>
                                        <p:tgtEl>
                                          <p:spTgt spid="1515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5632312"/>
          </a:xfrm>
          <a:prstGeom prst="rect">
            <a:avLst/>
          </a:prstGeom>
          <a:noFill/>
        </p:spPr>
        <p:txBody>
          <a:bodyPr wrap="square" rtlCol="0">
            <a:spAutoFit/>
          </a:bodyPr>
          <a:lstStyle/>
          <a:p>
            <a:pPr algn="ctr"/>
            <a:r>
              <a:rPr lang="en-US" sz="3600" b="1" dirty="0" smtClean="0">
                <a:solidFill>
                  <a:srgbClr val="FF0000"/>
                </a:solidFill>
                <a:latin typeface="Georgia" pitchFamily="18" charset="0"/>
              </a:rPr>
              <a:t>Factors Leading to Increase in Support</a:t>
            </a:r>
          </a:p>
          <a:p>
            <a:pPr algn="ctr"/>
            <a:endParaRPr lang="en-US" sz="3600" dirty="0" smtClean="0">
              <a:latin typeface="Georgia" pitchFamily="18" charset="0"/>
            </a:endParaRPr>
          </a:p>
          <a:p>
            <a:pPr algn="ctr"/>
            <a:r>
              <a:rPr lang="en-US" sz="3600" dirty="0" smtClean="0">
                <a:latin typeface="Georgia" pitchFamily="18" charset="0"/>
              </a:rPr>
              <a:t>We have been </a:t>
            </a:r>
            <a:r>
              <a:rPr lang="en-US" sz="3600" dirty="0">
                <a:latin typeface="Georgia" pitchFamily="18" charset="0"/>
              </a:rPr>
              <a:t>o</a:t>
            </a:r>
            <a:r>
              <a:rPr lang="en-US" sz="3600" dirty="0" smtClean="0">
                <a:latin typeface="Georgia" pitchFamily="18" charset="0"/>
              </a:rPr>
              <a:t>utspent</a:t>
            </a:r>
            <a:endParaRPr lang="en-US" sz="3600" b="1" u="sng" dirty="0" smtClean="0">
              <a:latin typeface="Georgia" pitchFamily="18" charset="0"/>
            </a:endParaRPr>
          </a:p>
          <a:p>
            <a:pPr algn="ctr"/>
            <a:endParaRPr lang="en-US" sz="3600" b="1" u="sng" dirty="0">
              <a:latin typeface="Georgia" pitchFamily="18" charset="0"/>
            </a:endParaRPr>
          </a:p>
          <a:p>
            <a:pPr algn="ctr"/>
            <a:r>
              <a:rPr lang="en-US" sz="3600" dirty="0" smtClean="0">
                <a:latin typeface="Georgia" pitchFamily="18" charset="0"/>
              </a:rPr>
              <a:t>We have a major messenger problem </a:t>
            </a:r>
          </a:p>
          <a:p>
            <a:pPr algn="ctr"/>
            <a:r>
              <a:rPr lang="en-US" sz="3600" dirty="0" smtClean="0">
                <a:latin typeface="Georgia" pitchFamily="18" charset="0"/>
              </a:rPr>
              <a:t>(generational familiarity)</a:t>
            </a:r>
          </a:p>
          <a:p>
            <a:pPr algn="ctr"/>
            <a:endParaRPr lang="en-US" sz="3600" dirty="0" smtClean="0">
              <a:latin typeface="Georgia" pitchFamily="18" charset="0"/>
            </a:endParaRPr>
          </a:p>
          <a:p>
            <a:pPr algn="ctr"/>
            <a:r>
              <a:rPr lang="en-US" sz="3600" dirty="0" smtClean="0">
                <a:solidFill>
                  <a:srgbClr val="FF0000"/>
                </a:solidFill>
                <a:latin typeface="Georgia" pitchFamily="18" charset="0"/>
              </a:rPr>
              <a:t>They are </a:t>
            </a:r>
            <a:r>
              <a:rPr lang="en-US" sz="3600" dirty="0">
                <a:solidFill>
                  <a:srgbClr val="FF0000"/>
                </a:solidFill>
                <a:latin typeface="Georgia" pitchFamily="18" charset="0"/>
              </a:rPr>
              <a:t>s</a:t>
            </a:r>
            <a:r>
              <a:rPr lang="en-US" sz="3600" dirty="0" smtClean="0">
                <a:solidFill>
                  <a:srgbClr val="FF0000"/>
                </a:solidFill>
                <a:latin typeface="Georgia" pitchFamily="18" charset="0"/>
              </a:rPr>
              <a:t>een and framed as </a:t>
            </a:r>
          </a:p>
          <a:p>
            <a:pPr algn="ctr"/>
            <a:r>
              <a:rPr lang="en-US" sz="3600" b="1" u="sng" dirty="0" smtClean="0">
                <a:solidFill>
                  <a:srgbClr val="FF0000"/>
                </a:solidFill>
                <a:latin typeface="Georgia" pitchFamily="18" charset="0"/>
              </a:rPr>
              <a:t>sensible alternative</a:t>
            </a:r>
            <a:endParaRPr lang="en-US" sz="3600" b="1" u="sng" dirty="0">
              <a:solidFill>
                <a:srgbClr val="FF0000"/>
              </a:solidFill>
              <a:latin typeface="Georgia" pitchFamily="18" charset="0"/>
            </a:endParaRPr>
          </a:p>
        </p:txBody>
      </p:sp>
      <p:sp>
        <p:nvSpPr>
          <p:cNvPr id="3" name="Footer Placeholder 2"/>
          <p:cNvSpPr>
            <a:spLocks noGrp="1"/>
          </p:cNvSpPr>
          <p:nvPr>
            <p:ph type="ftr" sz="quarter" idx="11"/>
          </p:nvPr>
        </p:nvSpPr>
        <p:spPr>
          <a:xfrm>
            <a:off x="2516717" y="8875350"/>
            <a:ext cx="2332567" cy="509823"/>
          </a:xfrm>
          <a:prstGeom prst="rect">
            <a:avLst/>
          </a:prstGeom>
        </p:spPr>
        <p:txBody>
          <a:bodyPr/>
          <a:lstStyle/>
          <a:p>
            <a:r>
              <a:rPr lang="fi-FI" smtClean="0"/>
              <a:t>Kevin A. Sabet, Ph.D., www.kevinsabet.com</a:t>
            </a:r>
            <a:endParaRPr lang="en-CA"/>
          </a:p>
        </p:txBody>
      </p:sp>
    </p:spTree>
    <p:extLst>
      <p:ext uri="{BB962C8B-B14F-4D97-AF65-F5344CB8AC3E}">
        <p14:creationId xmlns:p14="http://schemas.microsoft.com/office/powerpoint/2010/main" val="16056732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6586418"/>
          </a:xfrm>
          <a:prstGeom prst="rect">
            <a:avLst/>
          </a:prstGeom>
          <a:noFill/>
        </p:spPr>
        <p:txBody>
          <a:bodyPr wrap="square" rtlCol="0">
            <a:spAutoFit/>
          </a:bodyPr>
          <a:lstStyle/>
          <a:p>
            <a:pPr algn="ctr"/>
            <a:r>
              <a:rPr lang="en-US" sz="3600" b="1" dirty="0" smtClean="0">
                <a:solidFill>
                  <a:srgbClr val="FF0000"/>
                </a:solidFill>
                <a:latin typeface="Georgia" pitchFamily="18" charset="0"/>
              </a:rPr>
              <a:t>We Are Often on the Defensive</a:t>
            </a:r>
            <a:endParaRPr lang="en-US" sz="3600" dirty="0">
              <a:latin typeface="Georgia" pitchFamily="18" charset="0"/>
            </a:endParaRPr>
          </a:p>
          <a:p>
            <a:pPr algn="ctr"/>
            <a:endParaRPr lang="en-US" sz="3600" dirty="0">
              <a:latin typeface="Georgia" pitchFamily="18" charset="0"/>
            </a:endParaRPr>
          </a:p>
          <a:p>
            <a:pPr algn="ctr"/>
            <a:endParaRPr lang="en-US" b="1" u="sng" dirty="0" smtClean="0">
              <a:solidFill>
                <a:srgbClr val="FFFF00"/>
              </a:solidFill>
              <a:latin typeface="Georgia" pitchFamily="18" charset="0"/>
            </a:endParaRPr>
          </a:p>
          <a:p>
            <a:pPr algn="ctr"/>
            <a:r>
              <a:rPr lang="en-US" sz="3600" b="1" u="sng" dirty="0" smtClean="0">
                <a:latin typeface="Georgia" pitchFamily="18" charset="0"/>
              </a:rPr>
              <a:t>We have not admitted where we have drug policy challenges.</a:t>
            </a:r>
          </a:p>
          <a:p>
            <a:pPr algn="ctr"/>
            <a:endParaRPr lang="en-US" sz="2400" b="1" u="sng" dirty="0">
              <a:latin typeface="Georgia" pitchFamily="18" charset="0"/>
            </a:endParaRPr>
          </a:p>
          <a:p>
            <a:pPr algn="ctr"/>
            <a:r>
              <a:rPr lang="en-US" sz="3600" b="1" u="sng" dirty="0" smtClean="0">
                <a:latin typeface="Georgia" pitchFamily="18" charset="0"/>
              </a:rPr>
              <a:t>Nontraditional groups have rejected our message.</a:t>
            </a:r>
          </a:p>
          <a:p>
            <a:pPr algn="ctr"/>
            <a:endParaRPr lang="en-US" sz="2400" b="1" u="sng" dirty="0">
              <a:latin typeface="Georgia" pitchFamily="18" charset="0"/>
            </a:endParaRPr>
          </a:p>
          <a:p>
            <a:pPr algn="ctr"/>
            <a:r>
              <a:rPr lang="en-US" sz="3600" b="1" u="sng" dirty="0" smtClean="0">
                <a:latin typeface="Georgia" pitchFamily="18" charset="0"/>
              </a:rPr>
              <a:t>Our message has become stale: “Party of No”.</a:t>
            </a:r>
          </a:p>
          <a:p>
            <a:pPr algn="ctr"/>
            <a:endParaRPr lang="en-US" sz="3600" dirty="0">
              <a:latin typeface="Georgia" pitchFamily="18" charset="0"/>
            </a:endParaRPr>
          </a:p>
          <a:p>
            <a:pPr algn="ctr"/>
            <a:endParaRPr lang="en-US" sz="3600" dirty="0" smtClean="0">
              <a:latin typeface="Georgia" pitchFamily="18" charset="0"/>
            </a:endParaRPr>
          </a:p>
        </p:txBody>
      </p:sp>
      <p:sp>
        <p:nvSpPr>
          <p:cNvPr id="3" name="Footer Placeholder 2"/>
          <p:cNvSpPr>
            <a:spLocks noGrp="1"/>
          </p:cNvSpPr>
          <p:nvPr>
            <p:ph type="ftr" sz="quarter" idx="11"/>
          </p:nvPr>
        </p:nvSpPr>
        <p:spPr>
          <a:xfrm>
            <a:off x="2516717" y="8875350"/>
            <a:ext cx="2332567" cy="509823"/>
          </a:xfrm>
          <a:prstGeom prst="rect">
            <a:avLst/>
          </a:prstGeom>
        </p:spPr>
        <p:txBody>
          <a:bodyPr/>
          <a:lstStyle/>
          <a:p>
            <a:r>
              <a:rPr lang="fi-FI" dirty="0" smtClean="0"/>
              <a:t>Kevin A. Sabet, </a:t>
            </a:r>
            <a:r>
              <a:rPr lang="fi-FI" dirty="0" err="1" smtClean="0"/>
              <a:t>Ph.D</a:t>
            </a:r>
            <a:r>
              <a:rPr lang="fi-FI" dirty="0" smtClean="0"/>
              <a:t>., </a:t>
            </a:r>
            <a:r>
              <a:rPr lang="fi-FI" dirty="0" err="1" smtClean="0"/>
              <a:t>www.kevinsabet.com</a:t>
            </a:r>
            <a:endParaRPr lang="en-CA" dirty="0"/>
          </a:p>
        </p:txBody>
      </p:sp>
    </p:spTree>
    <p:extLst>
      <p:ext uri="{BB962C8B-B14F-4D97-AF65-F5344CB8AC3E}">
        <p14:creationId xmlns:p14="http://schemas.microsoft.com/office/powerpoint/2010/main" val="29370654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784976" cy="5262979"/>
          </a:xfrm>
          <a:prstGeom prst="rect">
            <a:avLst/>
          </a:prstGeom>
          <a:noFill/>
        </p:spPr>
        <p:txBody>
          <a:bodyPr wrap="square" rtlCol="0">
            <a:spAutoFit/>
          </a:bodyPr>
          <a:lstStyle/>
          <a:p>
            <a:pPr algn="ctr"/>
            <a:r>
              <a:rPr lang="en-US" sz="3600" b="1" dirty="0" smtClean="0">
                <a:solidFill>
                  <a:srgbClr val="FF0000"/>
                </a:solidFill>
                <a:latin typeface="Georgia" pitchFamily="18" charset="0"/>
              </a:rPr>
              <a:t>We Risk Losing Key Groups Traditionally Against Legalization</a:t>
            </a:r>
            <a:endParaRPr lang="en-US" sz="3200" b="1" dirty="0">
              <a:solidFill>
                <a:srgbClr val="FFFF00"/>
              </a:solidFill>
              <a:latin typeface="Georgia" pitchFamily="18" charset="0"/>
            </a:endParaRPr>
          </a:p>
          <a:p>
            <a:pPr algn="ctr"/>
            <a:endParaRPr lang="en-US" sz="3200" b="1" dirty="0">
              <a:latin typeface="Georgia" pitchFamily="18" charset="0"/>
            </a:endParaRPr>
          </a:p>
          <a:p>
            <a:pPr algn="ctr"/>
            <a:r>
              <a:rPr lang="en-US" sz="3200" b="1" dirty="0" smtClean="0">
                <a:latin typeface="Georgia" pitchFamily="18" charset="0"/>
              </a:rPr>
              <a:t>…racial minorities</a:t>
            </a:r>
          </a:p>
          <a:p>
            <a:pPr algn="ctr"/>
            <a:endParaRPr lang="en-US" sz="1800" b="1" dirty="0">
              <a:latin typeface="Georgia" pitchFamily="18" charset="0"/>
            </a:endParaRPr>
          </a:p>
          <a:p>
            <a:pPr algn="ctr"/>
            <a:r>
              <a:rPr lang="en-US" sz="3200" b="1" dirty="0" smtClean="0">
                <a:latin typeface="Georgia" pitchFamily="18" charset="0"/>
              </a:rPr>
              <a:t>…women/soccer moms</a:t>
            </a:r>
          </a:p>
          <a:p>
            <a:pPr algn="ctr"/>
            <a:endParaRPr lang="en-US" sz="1800" b="1" dirty="0">
              <a:latin typeface="Georgia" pitchFamily="18" charset="0"/>
            </a:endParaRPr>
          </a:p>
          <a:p>
            <a:pPr algn="ctr"/>
            <a:r>
              <a:rPr lang="en-US" sz="3200" b="1" dirty="0" smtClean="0">
                <a:latin typeface="Georgia" pitchFamily="18" charset="0"/>
              </a:rPr>
              <a:t>…new immigrants</a:t>
            </a:r>
          </a:p>
          <a:p>
            <a:pPr algn="ctr"/>
            <a:endParaRPr lang="en-US" sz="1800" b="1" dirty="0">
              <a:latin typeface="Georgia" pitchFamily="18" charset="0"/>
            </a:endParaRPr>
          </a:p>
          <a:p>
            <a:pPr algn="ctr"/>
            <a:r>
              <a:rPr lang="en-US" sz="3200" b="1" dirty="0" smtClean="0">
                <a:latin typeface="Georgia" pitchFamily="18" charset="0"/>
              </a:rPr>
              <a:t>…Independents</a:t>
            </a:r>
          </a:p>
          <a:p>
            <a:pPr algn="ctr"/>
            <a:endParaRPr lang="en-US" sz="1800" b="1" dirty="0">
              <a:latin typeface="Georgia" pitchFamily="18" charset="0"/>
            </a:endParaRPr>
          </a:p>
          <a:p>
            <a:pPr algn="ctr"/>
            <a:r>
              <a:rPr lang="en-US" sz="3200" b="1" dirty="0" smtClean="0">
                <a:latin typeface="Georgia" pitchFamily="18" charset="0"/>
              </a:rPr>
              <a:t>…Conservatives</a:t>
            </a:r>
            <a:endParaRPr lang="en-US" sz="3200" b="1" dirty="0">
              <a:latin typeface="Georgia" pitchFamily="18" charset="0"/>
            </a:endParaRPr>
          </a:p>
        </p:txBody>
      </p:sp>
      <p:sp>
        <p:nvSpPr>
          <p:cNvPr id="3" name="Footer Placeholder 2"/>
          <p:cNvSpPr>
            <a:spLocks noGrp="1"/>
          </p:cNvSpPr>
          <p:nvPr>
            <p:ph type="ftr" sz="quarter" idx="11"/>
          </p:nvPr>
        </p:nvSpPr>
        <p:spPr>
          <a:xfrm>
            <a:off x="2516717" y="8875350"/>
            <a:ext cx="2332567" cy="509823"/>
          </a:xfrm>
          <a:prstGeom prst="rect">
            <a:avLst/>
          </a:prstGeom>
        </p:spPr>
        <p:txBody>
          <a:bodyPr/>
          <a:lstStyle/>
          <a:p>
            <a:r>
              <a:rPr lang="fi-FI" smtClean="0"/>
              <a:t>Kevin A. Sabet, Ph.D., www.kevinsabet.com</a:t>
            </a:r>
            <a:endParaRPr lang="en-CA"/>
          </a:p>
        </p:txBody>
      </p:sp>
    </p:spTree>
    <p:extLst>
      <p:ext uri="{BB962C8B-B14F-4D97-AF65-F5344CB8AC3E}">
        <p14:creationId xmlns:p14="http://schemas.microsoft.com/office/powerpoint/2010/main" val="21164116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819400"/>
            <a:ext cx="8784976" cy="1200329"/>
          </a:xfrm>
          <a:prstGeom prst="rect">
            <a:avLst/>
          </a:prstGeom>
          <a:noFill/>
        </p:spPr>
        <p:txBody>
          <a:bodyPr wrap="square" rtlCol="0">
            <a:spAutoFit/>
          </a:bodyPr>
          <a:lstStyle/>
          <a:p>
            <a:pPr algn="ctr"/>
            <a:r>
              <a:rPr lang="en-US" sz="3600" b="1" dirty="0" smtClean="0">
                <a:latin typeface="Georgia" pitchFamily="18" charset="0"/>
              </a:rPr>
              <a:t>And now two US states have legalized marijuana</a:t>
            </a:r>
            <a:endParaRPr lang="en-US" sz="3200" b="1" dirty="0">
              <a:latin typeface="Georgia" pitchFamily="18" charset="0"/>
            </a:endParaRPr>
          </a:p>
        </p:txBody>
      </p:sp>
      <p:sp>
        <p:nvSpPr>
          <p:cNvPr id="3" name="Footer Placeholder 2"/>
          <p:cNvSpPr>
            <a:spLocks noGrp="1"/>
          </p:cNvSpPr>
          <p:nvPr>
            <p:ph type="ftr" sz="quarter" idx="11"/>
          </p:nvPr>
        </p:nvSpPr>
        <p:spPr>
          <a:xfrm>
            <a:off x="2516717" y="8875350"/>
            <a:ext cx="2332567" cy="509823"/>
          </a:xfrm>
          <a:prstGeom prst="rect">
            <a:avLst/>
          </a:prstGeom>
        </p:spPr>
        <p:txBody>
          <a:bodyPr/>
          <a:lstStyle/>
          <a:p>
            <a:r>
              <a:rPr lang="fi-FI" smtClean="0"/>
              <a:t>Kevin A. Sabet, Ph.D., www.kevinsabet.com</a:t>
            </a:r>
            <a:endParaRPr lang="en-CA"/>
          </a:p>
        </p:txBody>
      </p:sp>
    </p:spTree>
    <p:extLst>
      <p:ext uri="{BB962C8B-B14F-4D97-AF65-F5344CB8AC3E}">
        <p14:creationId xmlns:p14="http://schemas.microsoft.com/office/powerpoint/2010/main" val="210225329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66948"/>
            <a:ext cx="8784976" cy="4524316"/>
          </a:xfrm>
          <a:prstGeom prst="rect">
            <a:avLst/>
          </a:prstGeom>
          <a:noFill/>
        </p:spPr>
        <p:txBody>
          <a:bodyPr wrap="square" rtlCol="0">
            <a:spAutoFit/>
          </a:bodyPr>
          <a:lstStyle/>
          <a:p>
            <a:pPr algn="ctr"/>
            <a:r>
              <a:rPr lang="en-US" sz="3600" b="1" dirty="0" smtClean="0">
                <a:solidFill>
                  <a:srgbClr val="FF0000"/>
                </a:solidFill>
                <a:latin typeface="Georgia" pitchFamily="18" charset="0"/>
              </a:rPr>
              <a:t>When presented with “regulation” and a “new approach” in the form of legalization, more and more groups are choosing that over the “old way” of “prohibition” – which is associated with a “moralistic” drug policy grounded in fear and </a:t>
            </a:r>
          </a:p>
          <a:p>
            <a:pPr algn="ctr"/>
            <a:r>
              <a:rPr lang="en-US" sz="3600" b="1" dirty="0" smtClean="0">
                <a:solidFill>
                  <a:srgbClr val="FF0000"/>
                </a:solidFill>
                <a:latin typeface="Georgia" pitchFamily="18" charset="0"/>
              </a:rPr>
              <a:t>“Reefer Madness”</a:t>
            </a:r>
            <a:endParaRPr lang="en-US" sz="3200" b="1" dirty="0">
              <a:latin typeface="Georgia" pitchFamily="18" charset="0"/>
            </a:endParaRPr>
          </a:p>
        </p:txBody>
      </p:sp>
      <p:sp>
        <p:nvSpPr>
          <p:cNvPr id="3" name="Footer Placeholder 2"/>
          <p:cNvSpPr>
            <a:spLocks noGrp="1"/>
          </p:cNvSpPr>
          <p:nvPr>
            <p:ph type="ftr" sz="quarter" idx="11"/>
          </p:nvPr>
        </p:nvSpPr>
        <p:spPr>
          <a:xfrm>
            <a:off x="2516717" y="8875350"/>
            <a:ext cx="2332567" cy="509823"/>
          </a:xfrm>
          <a:prstGeom prst="rect">
            <a:avLst/>
          </a:prstGeom>
        </p:spPr>
        <p:txBody>
          <a:bodyPr/>
          <a:lstStyle/>
          <a:p>
            <a:r>
              <a:rPr lang="fi-FI" smtClean="0"/>
              <a:t>Kevin A. Sabet, Ph.D., www.kevinsabet.com</a:t>
            </a:r>
            <a:endParaRPr lang="en-CA"/>
          </a:p>
        </p:txBody>
      </p:sp>
    </p:spTree>
    <p:extLst>
      <p:ext uri="{BB962C8B-B14F-4D97-AF65-F5344CB8AC3E}">
        <p14:creationId xmlns:p14="http://schemas.microsoft.com/office/powerpoint/2010/main" val="122856352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784976" cy="5632311"/>
          </a:xfrm>
          <a:prstGeom prst="rect">
            <a:avLst/>
          </a:prstGeom>
          <a:noFill/>
        </p:spPr>
        <p:txBody>
          <a:bodyPr wrap="square" rtlCol="0">
            <a:spAutoFit/>
          </a:bodyPr>
          <a:lstStyle/>
          <a:p>
            <a:pPr algn="ctr"/>
            <a:r>
              <a:rPr lang="en-US" sz="3600" b="1" dirty="0" smtClean="0">
                <a:solidFill>
                  <a:srgbClr val="FF0000"/>
                </a:solidFill>
                <a:latin typeface="Georgia" pitchFamily="18" charset="0"/>
              </a:rPr>
              <a:t>This is a  </a:t>
            </a:r>
            <a:r>
              <a:rPr lang="en-US" sz="3600" b="1" dirty="0" err="1" smtClean="0">
                <a:solidFill>
                  <a:srgbClr val="FF0000"/>
                </a:solidFill>
                <a:latin typeface="Georgia" pitchFamily="18" charset="0"/>
              </a:rPr>
              <a:t>MIScharacterization</a:t>
            </a:r>
            <a:r>
              <a:rPr lang="en-US" sz="3600" b="1" dirty="0" smtClean="0">
                <a:solidFill>
                  <a:srgbClr val="FF0000"/>
                </a:solidFill>
                <a:latin typeface="Georgia" pitchFamily="18" charset="0"/>
              </a:rPr>
              <a:t> of our view</a:t>
            </a:r>
          </a:p>
          <a:p>
            <a:pPr algn="ctr"/>
            <a:endParaRPr lang="en-US" sz="3600" b="1" dirty="0">
              <a:solidFill>
                <a:srgbClr val="FF0000"/>
              </a:solidFill>
              <a:latin typeface="Georgia" pitchFamily="18" charset="0"/>
            </a:endParaRPr>
          </a:p>
          <a:p>
            <a:pPr algn="ctr"/>
            <a:r>
              <a:rPr lang="en-US" sz="3600" b="1" dirty="0" smtClean="0">
                <a:latin typeface="Georgia" pitchFamily="18" charset="0"/>
              </a:rPr>
              <a:t>BUT THAT DOESN’T MATTER ANYMORE </a:t>
            </a:r>
          </a:p>
          <a:p>
            <a:pPr algn="ctr"/>
            <a:endParaRPr lang="en-US" sz="1800" b="1" dirty="0">
              <a:latin typeface="Georgia" pitchFamily="18" charset="0"/>
            </a:endParaRPr>
          </a:p>
          <a:p>
            <a:pPr algn="ctr"/>
            <a:r>
              <a:rPr lang="en-US" sz="3600" b="1" dirty="0" smtClean="0">
                <a:latin typeface="Georgia" pitchFamily="18" charset="0"/>
              </a:rPr>
              <a:t>Just like it doesn’t matter that no one actually serves prison time for pot…</a:t>
            </a:r>
          </a:p>
          <a:p>
            <a:pPr algn="ctr"/>
            <a:endParaRPr lang="en-US" sz="1800" b="1" dirty="0">
              <a:latin typeface="Georgia" pitchFamily="18" charset="0"/>
            </a:endParaRPr>
          </a:p>
          <a:p>
            <a:pPr algn="ctr"/>
            <a:r>
              <a:rPr lang="en-US" sz="3600" b="1" dirty="0" smtClean="0">
                <a:latin typeface="Georgia" pitchFamily="18" charset="0"/>
              </a:rPr>
              <a:t>“PERCEPTION IS REALITY”</a:t>
            </a:r>
            <a:endParaRPr lang="en-US" sz="3200" b="1" dirty="0">
              <a:latin typeface="Georgia" pitchFamily="18" charset="0"/>
            </a:endParaRPr>
          </a:p>
        </p:txBody>
      </p:sp>
      <p:sp>
        <p:nvSpPr>
          <p:cNvPr id="3" name="Footer Placeholder 2"/>
          <p:cNvSpPr>
            <a:spLocks noGrp="1"/>
          </p:cNvSpPr>
          <p:nvPr>
            <p:ph type="ftr" sz="quarter" idx="11"/>
          </p:nvPr>
        </p:nvSpPr>
        <p:spPr>
          <a:xfrm>
            <a:off x="2516717" y="8875350"/>
            <a:ext cx="2332567" cy="509823"/>
          </a:xfrm>
          <a:prstGeom prst="rect">
            <a:avLst/>
          </a:prstGeom>
        </p:spPr>
        <p:txBody>
          <a:bodyPr/>
          <a:lstStyle/>
          <a:p>
            <a:r>
              <a:rPr lang="fi-FI" smtClean="0"/>
              <a:t>Kevin A. Sabet, Ph.D., www.kevinsabet.com</a:t>
            </a:r>
            <a:endParaRPr lang="en-CA"/>
          </a:p>
        </p:txBody>
      </p:sp>
    </p:spTree>
    <p:extLst>
      <p:ext uri="{BB962C8B-B14F-4D97-AF65-F5344CB8AC3E}">
        <p14:creationId xmlns:p14="http://schemas.microsoft.com/office/powerpoint/2010/main" val="29259059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784976" cy="6032421"/>
          </a:xfrm>
          <a:prstGeom prst="rect">
            <a:avLst/>
          </a:prstGeom>
          <a:noFill/>
        </p:spPr>
        <p:txBody>
          <a:bodyPr wrap="square" rtlCol="0">
            <a:spAutoFit/>
          </a:bodyPr>
          <a:lstStyle/>
          <a:p>
            <a:pPr algn="ctr"/>
            <a:r>
              <a:rPr lang="en-US" sz="3600" b="1" dirty="0" smtClean="0">
                <a:latin typeface="Georgia" pitchFamily="18" charset="0"/>
              </a:rPr>
              <a:t>We Need a </a:t>
            </a:r>
            <a:r>
              <a:rPr lang="en-US" sz="3600" b="1" u="sng" dirty="0" smtClean="0">
                <a:solidFill>
                  <a:srgbClr val="FF0000"/>
                </a:solidFill>
                <a:latin typeface="Georgia" pitchFamily="18" charset="0"/>
              </a:rPr>
              <a:t>REBRANDING</a:t>
            </a:r>
          </a:p>
          <a:p>
            <a:pPr algn="ctr"/>
            <a:endParaRPr lang="en-US" sz="1800" b="1" dirty="0">
              <a:latin typeface="Georgia" pitchFamily="18" charset="0"/>
            </a:endParaRPr>
          </a:p>
          <a:p>
            <a:pPr algn="ctr"/>
            <a:r>
              <a:rPr lang="en-US" sz="3600" b="1" i="1" dirty="0" smtClean="0">
                <a:latin typeface="Georgia" pitchFamily="18" charset="0"/>
              </a:rPr>
              <a:t>A “SMART APPROACH”</a:t>
            </a:r>
          </a:p>
          <a:p>
            <a:pPr algn="ctr"/>
            <a:endParaRPr lang="en-US" sz="2400" dirty="0" smtClean="0">
              <a:latin typeface="Georgia" pitchFamily="18" charset="0"/>
            </a:endParaRPr>
          </a:p>
          <a:p>
            <a:pPr algn="ctr"/>
            <a:r>
              <a:rPr lang="en-US" sz="3200" b="1" dirty="0" smtClean="0">
                <a:latin typeface="Georgia" pitchFamily="18" charset="0"/>
              </a:rPr>
              <a:t>Not about legalization vs. incarceration</a:t>
            </a:r>
          </a:p>
          <a:p>
            <a:pPr algn="ctr"/>
            <a:endParaRPr lang="en-US" sz="1800" b="1" dirty="0">
              <a:latin typeface="Georgia" pitchFamily="18" charset="0"/>
            </a:endParaRPr>
          </a:p>
          <a:p>
            <a:pPr algn="ctr"/>
            <a:r>
              <a:rPr lang="en-US" sz="3200" b="1" dirty="0" smtClean="0">
                <a:latin typeface="Georgia" pitchFamily="18" charset="0"/>
              </a:rPr>
              <a:t>We can be against legalization </a:t>
            </a:r>
          </a:p>
          <a:p>
            <a:pPr algn="ctr"/>
            <a:r>
              <a:rPr lang="en-US" sz="3200" b="1" dirty="0" smtClean="0">
                <a:latin typeface="Georgia" pitchFamily="18" charset="0"/>
              </a:rPr>
              <a:t>but also for health, education, and common-sense</a:t>
            </a:r>
          </a:p>
          <a:p>
            <a:pPr algn="ctr"/>
            <a:endParaRPr lang="en-US" sz="1800" b="1" dirty="0">
              <a:latin typeface="Georgia" pitchFamily="18" charset="0"/>
            </a:endParaRPr>
          </a:p>
          <a:p>
            <a:pPr algn="ctr"/>
            <a:r>
              <a:rPr lang="en-US" sz="3200" b="1" dirty="0" smtClean="0">
                <a:latin typeface="Georgia" pitchFamily="18" charset="0"/>
              </a:rPr>
              <a:t>We can be against discriminatory laws and practices too. </a:t>
            </a:r>
          </a:p>
          <a:p>
            <a:pPr algn="ctr"/>
            <a:r>
              <a:rPr lang="en-US" sz="3200" b="1" dirty="0" smtClean="0">
                <a:latin typeface="Georgia" pitchFamily="18" charset="0"/>
              </a:rPr>
              <a:t>RECLAIM </a:t>
            </a:r>
            <a:r>
              <a:rPr lang="en-US" sz="3200" b="1" i="1" dirty="0" smtClean="0">
                <a:solidFill>
                  <a:srgbClr val="FF0000"/>
                </a:solidFill>
                <a:latin typeface="Georgia" pitchFamily="18" charset="0"/>
              </a:rPr>
              <a:t>“REFORM!”</a:t>
            </a:r>
            <a:endParaRPr lang="en-US" sz="3200" b="1" i="1" dirty="0">
              <a:solidFill>
                <a:srgbClr val="FF0000"/>
              </a:solidFill>
              <a:latin typeface="Georgia" pitchFamily="18" charset="0"/>
            </a:endParaRPr>
          </a:p>
        </p:txBody>
      </p:sp>
      <p:sp>
        <p:nvSpPr>
          <p:cNvPr id="3" name="Footer Placeholder 2"/>
          <p:cNvSpPr>
            <a:spLocks noGrp="1"/>
          </p:cNvSpPr>
          <p:nvPr>
            <p:ph type="ftr" sz="quarter" idx="11"/>
          </p:nvPr>
        </p:nvSpPr>
        <p:spPr>
          <a:xfrm>
            <a:off x="2516717" y="8875350"/>
            <a:ext cx="2332567" cy="509823"/>
          </a:xfrm>
          <a:prstGeom prst="rect">
            <a:avLst/>
          </a:prstGeom>
        </p:spPr>
        <p:txBody>
          <a:bodyPr/>
          <a:lstStyle/>
          <a:p>
            <a:r>
              <a:rPr lang="fi-FI" smtClean="0"/>
              <a:t>Kevin A. Sabet, Ph.D., www.kevinsabet.com</a:t>
            </a:r>
            <a:endParaRPr lang="en-CA"/>
          </a:p>
        </p:txBody>
      </p:sp>
    </p:spTree>
    <p:extLst>
      <p:ext uri="{BB962C8B-B14F-4D97-AF65-F5344CB8AC3E}">
        <p14:creationId xmlns:p14="http://schemas.microsoft.com/office/powerpoint/2010/main" val="13177453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email">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2"/>
          <p:cNvSpPr txBox="1"/>
          <p:nvPr/>
        </p:nvSpPr>
        <p:spPr>
          <a:xfrm>
            <a:off x="2895600" y="381000"/>
            <a:ext cx="3614772" cy="1346522"/>
          </a:xfrm>
          <a:prstGeom prst="rect">
            <a:avLst/>
          </a:prstGeom>
          <a:noFill/>
        </p:spPr>
        <p:txBody>
          <a:bodyPr vert="horz" wrap="none" lIns="0" tIns="0" rIns="0" bIns="0" rtlCol="0">
            <a:spAutoFit/>
          </a:bodyPr>
          <a:lstStyle/>
          <a:p>
            <a:pPr>
              <a:lnSpc>
                <a:spcPts val="3450"/>
              </a:lnSpc>
            </a:pPr>
            <a:r>
              <a:rPr lang="en-CA" sz="3600" b="1" dirty="0" smtClean="0">
                <a:solidFill>
                  <a:srgbClr val="FFFFFF"/>
                </a:solidFill>
                <a:latin typeface="Georgia"/>
                <a:cs typeface="Georgia"/>
              </a:rPr>
              <a:t>All or Nothing?</a:t>
            </a:r>
          </a:p>
          <a:p>
            <a:pPr>
              <a:lnSpc>
                <a:spcPts val="3450"/>
              </a:lnSpc>
            </a:pPr>
            <a:endParaRPr lang="en-CA" sz="3200" b="1" dirty="0" smtClean="0">
              <a:solidFill>
                <a:srgbClr val="FFFFFF"/>
              </a:solidFill>
              <a:latin typeface="Georgia"/>
              <a:cs typeface="Georgia"/>
            </a:endParaRPr>
          </a:p>
          <a:p>
            <a:pPr>
              <a:lnSpc>
                <a:spcPts val="3450"/>
              </a:lnSpc>
            </a:pPr>
            <a:endParaRPr lang="en-CA" sz="3200" b="1" dirty="0">
              <a:solidFill>
                <a:srgbClr val="000000"/>
              </a:solidFill>
            </a:endParaRPr>
          </a:p>
        </p:txBody>
      </p:sp>
      <p:sp>
        <p:nvSpPr>
          <p:cNvPr id="3" name="TextBox 3"/>
          <p:cNvSpPr txBox="1"/>
          <p:nvPr/>
        </p:nvSpPr>
        <p:spPr>
          <a:xfrm>
            <a:off x="1066800" y="1143000"/>
            <a:ext cx="7450758" cy="888064"/>
          </a:xfrm>
          <a:prstGeom prst="rect">
            <a:avLst/>
          </a:prstGeom>
          <a:noFill/>
        </p:spPr>
        <p:txBody>
          <a:bodyPr vert="horz" wrap="none" lIns="0" tIns="0" rIns="0" bIns="0" rtlCol="0">
            <a:spAutoFit/>
          </a:bodyPr>
          <a:lstStyle/>
          <a:p>
            <a:pPr>
              <a:lnSpc>
                <a:spcPts val="3450"/>
              </a:lnSpc>
            </a:pPr>
            <a:r>
              <a:rPr lang="en-CA" sz="3200" b="1" dirty="0" smtClean="0">
                <a:solidFill>
                  <a:srgbClr val="FFFFFF"/>
                </a:solidFill>
                <a:latin typeface="Georgia"/>
                <a:cs typeface="Georgia"/>
              </a:rPr>
              <a:t>Legalization vs. Incarceration-Only</a:t>
            </a:r>
          </a:p>
          <a:p>
            <a:pPr>
              <a:lnSpc>
                <a:spcPts val="3450"/>
              </a:lnSpc>
            </a:pPr>
            <a:endParaRPr lang="en-CA" sz="3000" dirty="0">
              <a:solidFill>
                <a:srgbClr val="000000"/>
              </a:solidFill>
            </a:endParaRPr>
          </a:p>
        </p:txBody>
      </p:sp>
      <p:sp>
        <p:nvSpPr>
          <p:cNvPr id="6" name="Slide Number Placeholder 5"/>
          <p:cNvSpPr>
            <a:spLocks noGrp="1"/>
          </p:cNvSpPr>
          <p:nvPr>
            <p:ph type="sldNum" sz="quarter" idx="12"/>
          </p:nvPr>
        </p:nvSpPr>
        <p:spPr/>
        <p:txBody>
          <a:bodyPr/>
          <a:lstStyle/>
          <a:p>
            <a:fld id="{4226F133-244D-4A4C-B618-CB5A3EE004CC}" type="slidenum">
              <a:rPr lang="en-US" smtClean="0"/>
              <a:pPr/>
              <a:t>3</a:t>
            </a:fld>
            <a:endParaRPr lang="en-US" dirty="0"/>
          </a:p>
        </p:txBody>
      </p:sp>
    </p:spTree>
    <p:extLst>
      <p:ext uri="{BB962C8B-B14F-4D97-AF65-F5344CB8AC3E}">
        <p14:creationId xmlns:p14="http://schemas.microsoft.com/office/powerpoint/2010/main" val="187302511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784976" cy="5878532"/>
          </a:xfrm>
          <a:prstGeom prst="rect">
            <a:avLst/>
          </a:prstGeom>
          <a:noFill/>
        </p:spPr>
        <p:txBody>
          <a:bodyPr wrap="square" rtlCol="0">
            <a:spAutoFit/>
          </a:bodyPr>
          <a:lstStyle/>
          <a:p>
            <a:pPr algn="ctr"/>
            <a:r>
              <a:rPr lang="en-US" sz="3600" b="1" dirty="0" smtClean="0">
                <a:latin typeface="Georgia" pitchFamily="18" charset="0"/>
              </a:rPr>
              <a:t>This is a about creating a PERMISSION STRUCTURE for others to support us.</a:t>
            </a:r>
          </a:p>
          <a:p>
            <a:pPr algn="ctr"/>
            <a:endParaRPr lang="en-US" sz="3600" b="1" i="1" dirty="0">
              <a:solidFill>
                <a:srgbClr val="FF0000"/>
              </a:solidFill>
              <a:latin typeface="Georgia" pitchFamily="18" charset="0"/>
            </a:endParaRPr>
          </a:p>
          <a:p>
            <a:pPr algn="ctr"/>
            <a:r>
              <a:rPr lang="en-US" sz="3600" b="1" i="1" dirty="0" smtClean="0">
                <a:solidFill>
                  <a:srgbClr val="FF0000"/>
                </a:solidFill>
                <a:latin typeface="Georgia" pitchFamily="18" charset="0"/>
              </a:rPr>
              <a:t>Medical MJ gave people “permission” to support legalization</a:t>
            </a:r>
          </a:p>
          <a:p>
            <a:pPr algn="ctr"/>
            <a:endParaRPr lang="en-US" sz="3600" b="1" i="1" dirty="0">
              <a:solidFill>
                <a:srgbClr val="FF0000"/>
              </a:solidFill>
              <a:latin typeface="Georgia" pitchFamily="18" charset="0"/>
            </a:endParaRPr>
          </a:p>
          <a:p>
            <a:pPr algn="ctr"/>
            <a:r>
              <a:rPr lang="en-US" sz="4400" b="1" i="1" dirty="0" smtClean="0">
                <a:solidFill>
                  <a:srgbClr val="FF0000"/>
                </a:solidFill>
                <a:latin typeface="Georgia" pitchFamily="18" charset="0"/>
              </a:rPr>
              <a:t>We need to give people “permission” to oppose it.</a:t>
            </a:r>
            <a:endParaRPr lang="en-US" sz="4400" b="1" i="1" dirty="0">
              <a:solidFill>
                <a:srgbClr val="FF0000"/>
              </a:solidFill>
              <a:latin typeface="Georgia" pitchFamily="18" charset="0"/>
            </a:endParaRPr>
          </a:p>
        </p:txBody>
      </p:sp>
      <p:sp>
        <p:nvSpPr>
          <p:cNvPr id="3" name="Footer Placeholder 2"/>
          <p:cNvSpPr>
            <a:spLocks noGrp="1"/>
          </p:cNvSpPr>
          <p:nvPr>
            <p:ph type="ftr" sz="quarter" idx="11"/>
          </p:nvPr>
        </p:nvSpPr>
        <p:spPr>
          <a:xfrm>
            <a:off x="2516717" y="8875350"/>
            <a:ext cx="2332567" cy="509823"/>
          </a:xfrm>
          <a:prstGeom prst="rect">
            <a:avLst/>
          </a:prstGeom>
        </p:spPr>
        <p:txBody>
          <a:bodyPr/>
          <a:lstStyle/>
          <a:p>
            <a:r>
              <a:rPr lang="fi-FI" smtClean="0"/>
              <a:t>Kevin A. Sabet, Ph.D., www.kevinsabet.com</a:t>
            </a:r>
            <a:endParaRPr lang="en-CA"/>
          </a:p>
        </p:txBody>
      </p:sp>
    </p:spTree>
    <p:extLst>
      <p:ext uri="{BB962C8B-B14F-4D97-AF65-F5344CB8AC3E}">
        <p14:creationId xmlns:p14="http://schemas.microsoft.com/office/powerpoint/2010/main" val="10721354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024" y="838200"/>
            <a:ext cx="8784976" cy="4370427"/>
          </a:xfrm>
          <a:prstGeom prst="rect">
            <a:avLst/>
          </a:prstGeom>
          <a:noFill/>
        </p:spPr>
        <p:txBody>
          <a:bodyPr wrap="square" rtlCol="0">
            <a:spAutoFit/>
          </a:bodyPr>
          <a:lstStyle/>
          <a:p>
            <a:pPr algn="ctr"/>
            <a:r>
              <a:rPr lang="en-US" sz="3600" b="1" dirty="0" smtClean="0">
                <a:latin typeface="Georgia" pitchFamily="18" charset="0"/>
              </a:rPr>
              <a:t>We Need </a:t>
            </a:r>
            <a:endParaRPr lang="en-US" sz="3600" b="1" dirty="0">
              <a:latin typeface="Georgia" pitchFamily="18" charset="0"/>
            </a:endParaRPr>
          </a:p>
          <a:p>
            <a:pPr algn="ctr"/>
            <a:endParaRPr lang="en-US" sz="1800" b="1" dirty="0">
              <a:latin typeface="Georgia" pitchFamily="18" charset="0"/>
            </a:endParaRPr>
          </a:p>
          <a:p>
            <a:pPr algn="ctr"/>
            <a:r>
              <a:rPr lang="en-US" sz="3600" b="1" i="1" dirty="0" smtClean="0">
                <a:latin typeface="Georgia" pitchFamily="18" charset="0"/>
              </a:rPr>
              <a:t>A “SMART APPROACH”</a:t>
            </a:r>
          </a:p>
          <a:p>
            <a:pPr algn="ctr"/>
            <a:endParaRPr lang="en-US" sz="2400" dirty="0" smtClean="0">
              <a:latin typeface="Georgia" pitchFamily="18" charset="0"/>
            </a:endParaRPr>
          </a:p>
          <a:p>
            <a:pPr algn="ctr"/>
            <a:r>
              <a:rPr lang="en-US" sz="3200" b="1" dirty="0" smtClean="0">
                <a:latin typeface="Georgia" pitchFamily="18" charset="0"/>
              </a:rPr>
              <a:t>Not about legalization vs. incarceration</a:t>
            </a:r>
          </a:p>
          <a:p>
            <a:pPr algn="ctr"/>
            <a:endParaRPr lang="en-US" sz="1800" b="1" dirty="0">
              <a:latin typeface="Georgia" pitchFamily="18" charset="0"/>
            </a:endParaRPr>
          </a:p>
          <a:p>
            <a:pPr algn="ctr"/>
            <a:r>
              <a:rPr lang="en-US" sz="3200" b="1" dirty="0" smtClean="0">
                <a:latin typeface="Georgia" pitchFamily="18" charset="0"/>
              </a:rPr>
              <a:t>We can be against legalization </a:t>
            </a:r>
          </a:p>
          <a:p>
            <a:pPr algn="ctr"/>
            <a:r>
              <a:rPr lang="en-US" sz="3200" b="1" dirty="0" smtClean="0">
                <a:latin typeface="Georgia" pitchFamily="18" charset="0"/>
              </a:rPr>
              <a:t>but also for health, education, and common-sense</a:t>
            </a:r>
          </a:p>
          <a:p>
            <a:pPr algn="ctr"/>
            <a:endParaRPr lang="en-US" sz="1800" b="1" dirty="0">
              <a:latin typeface="Georgia" pitchFamily="18" charset="0"/>
            </a:endParaRPr>
          </a:p>
        </p:txBody>
      </p:sp>
      <p:sp>
        <p:nvSpPr>
          <p:cNvPr id="4" name="Slide Number Placeholder 3"/>
          <p:cNvSpPr>
            <a:spLocks noGrp="1"/>
          </p:cNvSpPr>
          <p:nvPr>
            <p:ph type="sldNum" sz="quarter" idx="12"/>
          </p:nvPr>
        </p:nvSpPr>
        <p:spPr/>
        <p:txBody>
          <a:bodyPr/>
          <a:lstStyle/>
          <a:p>
            <a:pPr>
              <a:defRPr/>
            </a:pPr>
            <a:fld id="{910D8E01-2FB9-4765-A6BD-0BC0611430AD}" type="slidenum">
              <a:rPr lang="en-US" smtClean="0"/>
              <a:pPr>
                <a:defRPr/>
              </a:pPr>
              <a:t>31</a:t>
            </a:fld>
            <a:endParaRPr lang="en-US"/>
          </a:p>
        </p:txBody>
      </p:sp>
    </p:spTree>
    <p:extLst>
      <p:ext uri="{BB962C8B-B14F-4D97-AF65-F5344CB8AC3E}">
        <p14:creationId xmlns:p14="http://schemas.microsoft.com/office/powerpoint/2010/main" val="250493082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18" y="692696"/>
            <a:ext cx="8712968" cy="6463308"/>
          </a:xfrm>
          <a:prstGeom prst="rect">
            <a:avLst/>
          </a:prstGeom>
        </p:spPr>
        <p:txBody>
          <a:bodyPr wrap="square">
            <a:spAutoFit/>
          </a:bodyPr>
          <a:lstStyle/>
          <a:p>
            <a:pPr algn="ctr">
              <a:lnSpc>
                <a:spcPct val="80000"/>
              </a:lnSpc>
              <a:buFont typeface="Arial" charset="0"/>
              <a:buNone/>
            </a:pPr>
            <a:r>
              <a:rPr lang="en-US" sz="4000" b="1" dirty="0" smtClean="0">
                <a:solidFill>
                  <a:srgbClr val="C00000"/>
                </a:solidFill>
                <a:latin typeface="Georgia" pitchFamily="18" charset="0"/>
              </a:rPr>
              <a:t/>
            </a:r>
            <a:br>
              <a:rPr lang="en-US" sz="4000" b="1" dirty="0" smtClean="0">
                <a:solidFill>
                  <a:srgbClr val="C00000"/>
                </a:solidFill>
                <a:latin typeface="Georgia" pitchFamily="18" charset="0"/>
              </a:rPr>
            </a:br>
            <a:endParaRPr lang="en-US" sz="4000" b="1" dirty="0" smtClean="0">
              <a:solidFill>
                <a:srgbClr val="C00000"/>
              </a:solidFill>
              <a:latin typeface="Georgia" pitchFamily="18" charset="0"/>
            </a:endParaRPr>
          </a:p>
          <a:p>
            <a:pPr algn="ctr">
              <a:lnSpc>
                <a:spcPct val="80000"/>
              </a:lnSpc>
              <a:buFont typeface="Arial" charset="0"/>
              <a:buNone/>
            </a:pPr>
            <a:endParaRPr lang="en-US" sz="4000" b="1" dirty="0" smtClean="0">
              <a:solidFill>
                <a:srgbClr val="C00000"/>
              </a:solidFill>
              <a:latin typeface="Georgia" pitchFamily="18" charset="0"/>
            </a:endParaRPr>
          </a:p>
          <a:p>
            <a:pPr algn="ctr">
              <a:lnSpc>
                <a:spcPct val="80000"/>
              </a:lnSpc>
              <a:buFont typeface="Arial" charset="0"/>
              <a:buNone/>
            </a:pPr>
            <a:r>
              <a:rPr lang="en-US" sz="3600" b="1" dirty="0" smtClean="0">
                <a:solidFill>
                  <a:schemeClr val="tx1"/>
                </a:solidFill>
                <a:latin typeface="Georgia" pitchFamily="18" charset="0"/>
              </a:rPr>
              <a:t>Chair, Patrick J. Kennedy</a:t>
            </a:r>
          </a:p>
          <a:p>
            <a:pPr algn="ctr">
              <a:lnSpc>
                <a:spcPct val="80000"/>
              </a:lnSpc>
              <a:buFont typeface="Arial" charset="0"/>
              <a:buNone/>
            </a:pPr>
            <a:endParaRPr lang="en-US" sz="3600" b="1" dirty="0" smtClean="0">
              <a:solidFill>
                <a:schemeClr val="tx1"/>
              </a:solidFill>
              <a:latin typeface="Georgia" pitchFamily="18" charset="0"/>
            </a:endParaRPr>
          </a:p>
          <a:p>
            <a:pPr algn="ctr">
              <a:lnSpc>
                <a:spcPct val="80000"/>
              </a:lnSpc>
              <a:buFont typeface="Arial" charset="0"/>
              <a:buNone/>
            </a:pPr>
            <a:r>
              <a:rPr lang="en-US" sz="3600" b="1" dirty="0" smtClean="0">
                <a:solidFill>
                  <a:schemeClr val="tx1"/>
                </a:solidFill>
                <a:latin typeface="Georgia" pitchFamily="18" charset="0"/>
              </a:rPr>
              <a:t>Launched January 10</a:t>
            </a:r>
            <a:r>
              <a:rPr lang="en-US" sz="3600" b="1" baseline="30000" dirty="0" smtClean="0">
                <a:solidFill>
                  <a:schemeClr val="tx1"/>
                </a:solidFill>
                <a:latin typeface="Georgia" pitchFamily="18" charset="0"/>
              </a:rPr>
              <a:t>th</a:t>
            </a:r>
            <a:r>
              <a:rPr lang="en-US" sz="3600" b="1" dirty="0" smtClean="0">
                <a:solidFill>
                  <a:schemeClr val="tx1"/>
                </a:solidFill>
                <a:latin typeface="Georgia" pitchFamily="18" charset="0"/>
              </a:rPr>
              <a:t>, Denver</a:t>
            </a:r>
          </a:p>
          <a:p>
            <a:pPr algn="ctr">
              <a:lnSpc>
                <a:spcPct val="80000"/>
              </a:lnSpc>
              <a:buFont typeface="Arial" charset="0"/>
              <a:buNone/>
            </a:pPr>
            <a:endParaRPr lang="en-US" sz="3600" b="1" dirty="0" smtClean="0">
              <a:solidFill>
                <a:schemeClr val="tx1"/>
              </a:solidFill>
              <a:latin typeface="Georgia" pitchFamily="18" charset="0"/>
            </a:endParaRPr>
          </a:p>
          <a:p>
            <a:pPr algn="ctr">
              <a:lnSpc>
                <a:spcPct val="80000"/>
              </a:lnSpc>
              <a:buFont typeface="Arial" charset="0"/>
              <a:buNone/>
            </a:pPr>
            <a:r>
              <a:rPr lang="en-US" sz="3600" b="1" dirty="0" smtClean="0">
                <a:solidFill>
                  <a:schemeClr val="tx1"/>
                </a:solidFill>
                <a:latin typeface="Georgia" pitchFamily="18" charset="0"/>
              </a:rPr>
              <a:t>Over 5,000 press mentions</a:t>
            </a:r>
          </a:p>
          <a:p>
            <a:pPr algn="ctr">
              <a:lnSpc>
                <a:spcPct val="80000"/>
              </a:lnSpc>
              <a:buFont typeface="Arial" charset="0"/>
              <a:buNone/>
            </a:pPr>
            <a:endParaRPr lang="en-US" sz="3600" b="1" dirty="0" smtClean="0">
              <a:solidFill>
                <a:schemeClr val="tx1"/>
              </a:solidFill>
              <a:latin typeface="Georgia" pitchFamily="18" charset="0"/>
            </a:endParaRPr>
          </a:p>
          <a:p>
            <a:pPr algn="ctr">
              <a:lnSpc>
                <a:spcPct val="80000"/>
              </a:lnSpc>
              <a:buFont typeface="Arial" charset="0"/>
              <a:buNone/>
            </a:pPr>
            <a:r>
              <a:rPr lang="en-US" sz="3600" b="1" dirty="0" smtClean="0">
                <a:solidFill>
                  <a:schemeClr val="tx1"/>
                </a:solidFill>
                <a:latin typeface="Georgia" pitchFamily="18" charset="0"/>
              </a:rPr>
              <a:t>Public Health Board of Trustees</a:t>
            </a:r>
          </a:p>
          <a:p>
            <a:pPr algn="ctr">
              <a:lnSpc>
                <a:spcPct val="80000"/>
              </a:lnSpc>
              <a:buFont typeface="Arial" charset="0"/>
              <a:buNone/>
            </a:pPr>
            <a:endParaRPr lang="en-US" sz="3600" b="1" u="sng" dirty="0">
              <a:latin typeface="Georgia" pitchFamily="18" charset="0"/>
              <a:cs typeface="Georgia"/>
            </a:endParaRPr>
          </a:p>
          <a:p>
            <a:pPr algn="ctr">
              <a:lnSpc>
                <a:spcPct val="80000"/>
              </a:lnSpc>
              <a:buFont typeface="Arial" charset="0"/>
              <a:buNone/>
            </a:pPr>
            <a:endParaRPr lang="en-US" sz="3600" b="1" u="sng" dirty="0">
              <a:solidFill>
                <a:srgbClr val="0000FF"/>
              </a:solidFill>
              <a:latin typeface="Georgia"/>
              <a:cs typeface="Georgia"/>
            </a:endParaRPr>
          </a:p>
          <a:p>
            <a:pPr algn="ctr">
              <a:lnSpc>
                <a:spcPct val="80000"/>
              </a:lnSpc>
              <a:buFont typeface="Arial" charset="0"/>
              <a:buNone/>
            </a:pPr>
            <a:endParaRPr lang="en-US" sz="3600" b="1" dirty="0" smtClean="0">
              <a:solidFill>
                <a:srgbClr val="3366FF"/>
              </a:solidFill>
              <a:latin typeface="Georgia" pitchFamily="18" charset="0"/>
            </a:endParaRPr>
          </a:p>
          <a:p>
            <a:pPr algn="ctr">
              <a:lnSpc>
                <a:spcPct val="80000"/>
              </a:lnSpc>
              <a:buFont typeface="Arial" charset="0"/>
              <a:buNone/>
            </a:pPr>
            <a:endParaRPr lang="en-US" sz="3600" b="1" dirty="0">
              <a:solidFill>
                <a:schemeClr val="tx1"/>
              </a:solidFill>
              <a:latin typeface="Georgia" pitchFamily="18" charset="0"/>
            </a:endParaRPr>
          </a:p>
        </p:txBody>
      </p:sp>
      <p:pic>
        <p:nvPicPr>
          <p:cNvPr id="4" name="Picture 3" descr="sam-logo-horiz.png"/>
          <p:cNvPicPr>
            <a:picLocks noChangeAspect="1"/>
          </p:cNvPicPr>
          <p:nvPr/>
        </p:nvPicPr>
        <p:blipFill>
          <a:blip r:embed="rId2" cstate="print"/>
          <a:stretch>
            <a:fillRect/>
          </a:stretch>
        </p:blipFill>
        <p:spPr>
          <a:xfrm>
            <a:off x="1862137" y="403346"/>
            <a:ext cx="5419725" cy="1362075"/>
          </a:xfrm>
          <a:prstGeom prst="rect">
            <a:avLst/>
          </a:prstGeom>
        </p:spPr>
      </p:pic>
      <p:sp>
        <p:nvSpPr>
          <p:cNvPr id="5" name="Slide Number Placeholder 4"/>
          <p:cNvSpPr>
            <a:spLocks noGrp="1"/>
          </p:cNvSpPr>
          <p:nvPr>
            <p:ph type="sldNum" sz="quarter" idx="12"/>
          </p:nvPr>
        </p:nvSpPr>
        <p:spPr/>
        <p:txBody>
          <a:bodyPr/>
          <a:lstStyle/>
          <a:p>
            <a:fld id="{4226F133-244D-4A4C-B618-CB5A3EE004CC}" type="slidenum">
              <a:rPr lang="en-US" smtClean="0"/>
              <a:pPr/>
              <a:t>32</a:t>
            </a:fld>
            <a:endParaRPr lang="en-US" dirty="0"/>
          </a:p>
        </p:txBody>
      </p:sp>
    </p:spTree>
    <p:extLst>
      <p:ext uri="{BB962C8B-B14F-4D97-AF65-F5344CB8AC3E}">
        <p14:creationId xmlns:p14="http://schemas.microsoft.com/office/powerpoint/2010/main" val="46861686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learnaboutsam.com/wp-content/uploads/2013/01/sam-logo-horiz.png"/>
          <p:cNvPicPr>
            <a:picLocks noChangeAspect="1" noChangeArrowheads="1"/>
          </p:cNvPicPr>
          <p:nvPr/>
        </p:nvPicPr>
        <p:blipFill>
          <a:blip r:embed="rId2" cstate="print"/>
          <a:srcRect/>
          <a:stretch>
            <a:fillRect/>
          </a:stretch>
        </p:blipFill>
        <p:spPr bwMode="auto">
          <a:xfrm>
            <a:off x="2057400" y="228600"/>
            <a:ext cx="5419725" cy="1362075"/>
          </a:xfrm>
          <a:prstGeom prst="rect">
            <a:avLst/>
          </a:prstGeom>
          <a:noFill/>
        </p:spPr>
      </p:pic>
      <p:sp>
        <p:nvSpPr>
          <p:cNvPr id="3" name="Rectangle 2"/>
          <p:cNvSpPr/>
          <p:nvPr/>
        </p:nvSpPr>
        <p:spPr>
          <a:xfrm>
            <a:off x="1" y="1752601"/>
            <a:ext cx="8921262" cy="4832092"/>
          </a:xfrm>
          <a:prstGeom prst="rect">
            <a:avLst/>
          </a:prstGeom>
        </p:spPr>
        <p:txBody>
          <a:bodyPr wrap="square">
            <a:spAutoFit/>
          </a:bodyPr>
          <a:lstStyle/>
          <a:p>
            <a:pPr marL="457200" indent="-457200">
              <a:buFont typeface="+mj-lt"/>
              <a:buAutoNum type="arabicPeriod"/>
            </a:pPr>
            <a:r>
              <a:rPr lang="en-US" sz="2200" b="1" dirty="0" smtClean="0">
                <a:latin typeface="Georgia"/>
                <a:cs typeface="Georgia"/>
              </a:rPr>
              <a:t>To inform public policy with the science of today’s marijuana.</a:t>
            </a:r>
          </a:p>
          <a:p>
            <a:endParaRPr lang="en-US" sz="2200" b="1" dirty="0" smtClean="0">
              <a:latin typeface="Georgia"/>
              <a:cs typeface="Georgia"/>
            </a:endParaRPr>
          </a:p>
          <a:p>
            <a:pPr marL="457200" indent="-457200">
              <a:buFont typeface="+mj-lt"/>
              <a:buAutoNum type="arabicPeriod"/>
            </a:pPr>
            <a:r>
              <a:rPr lang="en-US" sz="2200" b="1" dirty="0" smtClean="0">
                <a:latin typeface="Georgia"/>
                <a:cs typeface="Georgia"/>
              </a:rPr>
              <a:t>To have honest conversations about reducing the unintended consequences of current marijuana policies, such as lifelong stigma due to arrest.</a:t>
            </a:r>
          </a:p>
          <a:p>
            <a:pPr marL="457200" indent="-457200">
              <a:buFont typeface="+mj-lt"/>
              <a:buAutoNum type="arabicPeriod"/>
            </a:pPr>
            <a:endParaRPr lang="en-US" sz="2200" b="1" dirty="0" smtClean="0">
              <a:latin typeface="Georgia"/>
              <a:cs typeface="Georgia"/>
            </a:endParaRPr>
          </a:p>
          <a:p>
            <a:pPr marL="457200" indent="-457200">
              <a:buFont typeface="+mj-lt"/>
              <a:buAutoNum type="arabicPeriod"/>
            </a:pPr>
            <a:r>
              <a:rPr lang="en-US" sz="2200" b="1" dirty="0" smtClean="0">
                <a:latin typeface="Georgia"/>
                <a:cs typeface="Georgia"/>
              </a:rPr>
              <a:t>To prevent the establishment of Big Marijuana that would market marijuana to children — and to prevent Big Tobacco from taking over Big Marijuana. Those are the very likely results of legalization.</a:t>
            </a:r>
          </a:p>
          <a:p>
            <a:pPr marL="457200" indent="-457200">
              <a:buFont typeface="+mj-lt"/>
              <a:buAutoNum type="arabicPeriod"/>
            </a:pPr>
            <a:endParaRPr lang="en-US" sz="2200" b="1" dirty="0" smtClean="0">
              <a:latin typeface="Georgia"/>
              <a:cs typeface="Georgia"/>
            </a:endParaRPr>
          </a:p>
          <a:p>
            <a:pPr marL="457200" indent="-457200">
              <a:buFont typeface="+mj-lt"/>
              <a:buAutoNum type="arabicPeriod"/>
            </a:pPr>
            <a:r>
              <a:rPr lang="en-US" sz="2200" b="1" dirty="0" smtClean="0">
                <a:latin typeface="Georgia"/>
                <a:cs typeface="Georgia"/>
              </a:rPr>
              <a:t>To promote research of marijuana’s medical properties and produce pharmacy-attainable medications.</a:t>
            </a:r>
            <a:endParaRPr lang="en-US" sz="2200" b="1" dirty="0">
              <a:latin typeface="Georgia"/>
              <a:cs typeface="Georgia"/>
            </a:endParaRPr>
          </a:p>
        </p:txBody>
      </p:sp>
      <p:sp>
        <p:nvSpPr>
          <p:cNvPr id="4" name="Slide Number Placeholder 3"/>
          <p:cNvSpPr>
            <a:spLocks noGrp="1"/>
          </p:cNvSpPr>
          <p:nvPr>
            <p:ph type="sldNum" sz="quarter" idx="12"/>
          </p:nvPr>
        </p:nvSpPr>
        <p:spPr/>
        <p:txBody>
          <a:bodyPr/>
          <a:lstStyle/>
          <a:p>
            <a:fld id="{4226F133-244D-4A4C-B618-CB5A3EE004CC}" type="slidenum">
              <a:rPr lang="en-US" smtClean="0">
                <a:latin typeface="Georgia"/>
                <a:cs typeface="Georgia"/>
              </a:rPr>
              <a:pPr/>
              <a:t>33</a:t>
            </a:fld>
            <a:endParaRPr lang="en-US" dirty="0">
              <a:latin typeface="Georgia"/>
              <a:cs typeface="Georgia"/>
            </a:endParaRPr>
          </a:p>
        </p:txBody>
      </p:sp>
    </p:spTree>
    <p:extLst>
      <p:ext uri="{BB962C8B-B14F-4D97-AF65-F5344CB8AC3E}">
        <p14:creationId xmlns:p14="http://schemas.microsoft.com/office/powerpoint/2010/main" val="167451430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 y="1371600"/>
            <a:ext cx="7772399" cy="455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2822"/>
            <a:ext cx="8610600" cy="954107"/>
          </a:xfrm>
          <a:prstGeom prst="rect">
            <a:avLst/>
          </a:prstGeom>
          <a:noFill/>
        </p:spPr>
        <p:txBody>
          <a:bodyPr wrap="square" rtlCol="0">
            <a:spAutoFit/>
          </a:bodyPr>
          <a:lstStyle/>
          <a:p>
            <a:pPr algn="ctr"/>
            <a:r>
              <a:rPr lang="en-US" sz="2800" b="1" dirty="0" smtClean="0">
                <a:latin typeface="Georgia"/>
                <a:cs typeface="Georgia"/>
              </a:rPr>
              <a:t>Current Uses of Major Substances in </a:t>
            </a:r>
            <a:br>
              <a:rPr lang="en-US" sz="2800" b="1" dirty="0" smtClean="0">
                <a:latin typeface="Georgia"/>
                <a:cs typeface="Georgia"/>
              </a:rPr>
            </a:br>
            <a:r>
              <a:rPr lang="en-US" sz="2800" b="1" dirty="0" smtClean="0">
                <a:latin typeface="Georgia"/>
                <a:cs typeface="Georgia"/>
              </a:rPr>
              <a:t>General Population, 2011</a:t>
            </a:r>
            <a:endParaRPr lang="en-US" sz="2800" b="1" dirty="0">
              <a:latin typeface="Georgia"/>
              <a:cs typeface="Georgia"/>
            </a:endParaRPr>
          </a:p>
        </p:txBody>
      </p:sp>
      <p:sp>
        <p:nvSpPr>
          <p:cNvPr id="4" name="Slide Number Placeholder 3"/>
          <p:cNvSpPr>
            <a:spLocks noGrp="1"/>
          </p:cNvSpPr>
          <p:nvPr>
            <p:ph type="sldNum" sz="quarter" idx="12"/>
          </p:nvPr>
        </p:nvSpPr>
        <p:spPr/>
        <p:txBody>
          <a:bodyPr/>
          <a:lstStyle/>
          <a:p>
            <a:fld id="{4226F133-244D-4A4C-B618-CB5A3EE004CC}" type="slidenum">
              <a:rPr lang="en-US" smtClean="0"/>
              <a:pPr/>
              <a:t>34</a:t>
            </a:fld>
            <a:endParaRPr lang="en-US" dirty="0"/>
          </a:p>
        </p:txBody>
      </p:sp>
      <p:sp>
        <p:nvSpPr>
          <p:cNvPr id="3" name="Rectangle 2"/>
          <p:cNvSpPr/>
          <p:nvPr/>
        </p:nvSpPr>
        <p:spPr>
          <a:xfrm>
            <a:off x="152400" y="6019800"/>
            <a:ext cx="8686800" cy="646331"/>
          </a:xfrm>
          <a:prstGeom prst="rect">
            <a:avLst/>
          </a:prstGeom>
        </p:spPr>
        <p:txBody>
          <a:bodyPr wrap="square">
            <a:spAutoFit/>
          </a:bodyPr>
          <a:lstStyle/>
          <a:p>
            <a:r>
              <a:rPr lang="en-US" sz="1200" dirty="0"/>
              <a:t>Substance Abuse and Mental Health Services Administration, Results from the 2011 National Survey on Drug Use and Health: Summary of National Findings, NSDUH Series H-44, HHS Publication No. (SMA) 12-4713. Rockville, MD: Substance Abuse and Mental Health Services Administration, 2012.</a:t>
            </a:r>
          </a:p>
        </p:txBody>
      </p:sp>
    </p:spTree>
    <p:extLst>
      <p:ext uri="{BB962C8B-B14F-4D97-AF65-F5344CB8AC3E}">
        <p14:creationId xmlns:p14="http://schemas.microsoft.com/office/powerpoint/2010/main" val="96864200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1"/>
          <p:cNvPicPr>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2"/>
          <p:cNvSpPr txBox="1"/>
          <p:nvPr/>
        </p:nvSpPr>
        <p:spPr>
          <a:xfrm>
            <a:off x="1905000" y="381000"/>
            <a:ext cx="6400800" cy="1395254"/>
          </a:xfrm>
          <a:prstGeom prst="rect">
            <a:avLst/>
          </a:prstGeom>
          <a:noFill/>
        </p:spPr>
        <p:txBody>
          <a:bodyPr wrap="square" lIns="0" tIns="0" rIns="0" bIns="0">
            <a:spAutoFit/>
          </a:bodyPr>
          <a:lstStyle/>
          <a:p>
            <a:pPr indent="288036" eaLnBrk="1" fontAlgn="auto" hangingPunct="1">
              <a:lnSpc>
                <a:spcPts val="3600"/>
              </a:lnSpc>
              <a:spcBef>
                <a:spcPts val="0"/>
              </a:spcBef>
              <a:spcAft>
                <a:spcPts val="0"/>
              </a:spcAft>
              <a:defRPr/>
            </a:pPr>
            <a:r>
              <a:rPr lang="en-CA" sz="3400" dirty="0">
                <a:solidFill>
                  <a:srgbClr val="FFFFFF"/>
                </a:solidFill>
                <a:latin typeface="Georgia"/>
                <a:ea typeface="+mn-ea"/>
                <a:cs typeface="Georgia"/>
              </a:rPr>
              <a:t>Changes in Perceptions</a:t>
            </a:r>
            <a:r>
              <a:rPr lang="en-CA" sz="3400" dirty="0">
                <a:solidFill>
                  <a:srgbClr val="000000"/>
                </a:solidFill>
                <a:latin typeface="Georgia"/>
                <a:ea typeface="+mn-ea"/>
                <a:cs typeface="Georgia"/>
              </a:rPr>
              <a:t/>
            </a:r>
            <a:br>
              <a:rPr lang="en-CA" sz="3400" dirty="0">
                <a:solidFill>
                  <a:srgbClr val="000000"/>
                </a:solidFill>
                <a:latin typeface="Georgia"/>
                <a:ea typeface="+mn-ea"/>
                <a:cs typeface="Georgia"/>
              </a:rPr>
            </a:br>
            <a:r>
              <a:rPr lang="en-CA" sz="3400" dirty="0">
                <a:solidFill>
                  <a:srgbClr val="FFFFFF"/>
                </a:solidFill>
                <a:latin typeface="Georgia"/>
                <a:ea typeface="+mn-ea"/>
                <a:cs typeface="Georgia"/>
              </a:rPr>
              <a:t>Lead to Changes in Reality</a:t>
            </a:r>
          </a:p>
          <a:p>
            <a:pPr eaLnBrk="1" fontAlgn="auto" hangingPunct="1">
              <a:lnSpc>
                <a:spcPts val="3600"/>
              </a:lnSpc>
              <a:spcBef>
                <a:spcPts val="0"/>
              </a:spcBef>
              <a:spcAft>
                <a:spcPts val="0"/>
              </a:spcAft>
              <a:defRPr/>
            </a:pPr>
            <a:endParaRPr lang="en-CA" sz="3400" dirty="0">
              <a:solidFill>
                <a:srgbClr val="000000"/>
              </a:solidFill>
              <a:latin typeface="Georgia"/>
              <a:ea typeface="+mn-ea"/>
              <a:cs typeface="Georgia"/>
            </a:endParaRPr>
          </a:p>
        </p:txBody>
      </p:sp>
      <p:sp>
        <p:nvSpPr>
          <p:cNvPr id="3" name="TextBox 3"/>
          <p:cNvSpPr txBox="1"/>
          <p:nvPr/>
        </p:nvSpPr>
        <p:spPr>
          <a:xfrm>
            <a:off x="1536700" y="2222500"/>
            <a:ext cx="76073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312" b="1">
                <a:solidFill>
                  <a:srgbClr val="FFFFFF"/>
                </a:solidFill>
                <a:latin typeface="Arial Bold"/>
                <a:ea typeface="+mn-ea"/>
                <a:cs typeface="Arial Bold"/>
              </a:rPr>
              <a:t>MARIJUANA USE AND PERCEIVED RISK AMONG 12TH GRADERS, 1975 TO 2009</a:t>
            </a:r>
          </a:p>
          <a:p>
            <a:pPr eaLnBrk="1" fontAlgn="auto" hangingPunct="1">
              <a:lnSpc>
                <a:spcPts val="1610"/>
              </a:lnSpc>
              <a:spcBef>
                <a:spcPts val="0"/>
              </a:spcBef>
              <a:spcAft>
                <a:spcPts val="0"/>
              </a:spcAft>
              <a:defRPr/>
            </a:pPr>
            <a:endParaRPr lang="en-CA" sz="1400">
              <a:solidFill>
                <a:srgbClr val="000000"/>
              </a:solidFill>
              <a:latin typeface="+mn-lt"/>
              <a:ea typeface="+mn-ea"/>
              <a:cs typeface="+mn-cs"/>
            </a:endParaRPr>
          </a:p>
        </p:txBody>
      </p:sp>
      <p:sp>
        <p:nvSpPr>
          <p:cNvPr id="4" name="TextBox 4"/>
          <p:cNvSpPr txBox="1"/>
          <p:nvPr/>
        </p:nvSpPr>
        <p:spPr>
          <a:xfrm>
            <a:off x="482600" y="2705100"/>
            <a:ext cx="86614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302" dirty="0">
                <a:solidFill>
                  <a:srgbClr val="6D6E70"/>
                </a:solidFill>
                <a:latin typeface="Arial"/>
                <a:ea typeface="+mn-ea"/>
                <a:cs typeface="Arial"/>
              </a:rPr>
              <a:t>50%</a:t>
            </a:r>
          </a:p>
          <a:p>
            <a:pPr eaLnBrk="1" fontAlgn="auto" hangingPunct="1">
              <a:lnSpc>
                <a:spcPts val="1610"/>
              </a:lnSpc>
              <a:spcBef>
                <a:spcPts val="0"/>
              </a:spcBef>
              <a:spcAft>
                <a:spcPts val="0"/>
              </a:spcAft>
              <a:defRPr/>
            </a:pPr>
            <a:endParaRPr lang="en-CA" sz="1400" dirty="0">
              <a:solidFill>
                <a:srgbClr val="000000"/>
              </a:solidFill>
              <a:latin typeface="+mn-lt"/>
              <a:ea typeface="+mn-ea"/>
              <a:cs typeface="+mn-cs"/>
            </a:endParaRPr>
          </a:p>
        </p:txBody>
      </p:sp>
      <p:sp>
        <p:nvSpPr>
          <p:cNvPr id="5" name="TextBox 5"/>
          <p:cNvSpPr txBox="1"/>
          <p:nvPr/>
        </p:nvSpPr>
        <p:spPr>
          <a:xfrm>
            <a:off x="1320800" y="3162300"/>
            <a:ext cx="78232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312" b="1">
                <a:solidFill>
                  <a:srgbClr val="27AAE1"/>
                </a:solidFill>
                <a:latin typeface="Arial Bold"/>
                <a:ea typeface="+mn-ea"/>
                <a:cs typeface="Arial Bold"/>
              </a:rPr>
              <a:t>Past Year Use</a:t>
            </a:r>
          </a:p>
          <a:p>
            <a:pPr eaLnBrk="1" fontAlgn="auto" hangingPunct="1">
              <a:lnSpc>
                <a:spcPts val="1610"/>
              </a:lnSpc>
              <a:spcBef>
                <a:spcPts val="0"/>
              </a:spcBef>
              <a:spcAft>
                <a:spcPts val="0"/>
              </a:spcAft>
              <a:defRPr/>
            </a:pPr>
            <a:endParaRPr lang="en-CA" sz="1400">
              <a:solidFill>
                <a:srgbClr val="000000"/>
              </a:solidFill>
              <a:latin typeface="+mn-lt"/>
              <a:ea typeface="+mn-ea"/>
              <a:cs typeface="+mn-cs"/>
            </a:endParaRPr>
          </a:p>
        </p:txBody>
      </p:sp>
      <p:sp>
        <p:nvSpPr>
          <p:cNvPr id="6" name="TextBox 6"/>
          <p:cNvSpPr txBox="1"/>
          <p:nvPr/>
        </p:nvSpPr>
        <p:spPr>
          <a:xfrm>
            <a:off x="482600" y="3403600"/>
            <a:ext cx="86614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302">
                <a:solidFill>
                  <a:srgbClr val="6D6E70"/>
                </a:solidFill>
                <a:latin typeface="Arial"/>
                <a:ea typeface="+mn-ea"/>
                <a:cs typeface="Arial"/>
              </a:rPr>
              <a:t>40%</a:t>
            </a:r>
          </a:p>
          <a:p>
            <a:pPr eaLnBrk="1" fontAlgn="auto" hangingPunct="1">
              <a:lnSpc>
                <a:spcPts val="1610"/>
              </a:lnSpc>
              <a:spcBef>
                <a:spcPts val="0"/>
              </a:spcBef>
              <a:spcAft>
                <a:spcPts val="0"/>
              </a:spcAft>
              <a:defRPr/>
            </a:pPr>
            <a:endParaRPr lang="en-CA" sz="1400">
              <a:solidFill>
                <a:srgbClr val="000000"/>
              </a:solidFill>
              <a:latin typeface="+mn-lt"/>
              <a:ea typeface="+mn-ea"/>
              <a:cs typeface="+mn-cs"/>
            </a:endParaRPr>
          </a:p>
        </p:txBody>
      </p:sp>
      <p:sp>
        <p:nvSpPr>
          <p:cNvPr id="7" name="TextBox 7"/>
          <p:cNvSpPr txBox="1"/>
          <p:nvPr/>
        </p:nvSpPr>
        <p:spPr>
          <a:xfrm>
            <a:off x="482600" y="4102100"/>
            <a:ext cx="86614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302">
                <a:solidFill>
                  <a:srgbClr val="6D6E70"/>
                </a:solidFill>
                <a:latin typeface="Arial"/>
                <a:ea typeface="+mn-ea"/>
                <a:cs typeface="Arial"/>
              </a:rPr>
              <a:t>30%</a:t>
            </a:r>
          </a:p>
          <a:p>
            <a:pPr eaLnBrk="1" fontAlgn="auto" hangingPunct="1">
              <a:lnSpc>
                <a:spcPts val="1610"/>
              </a:lnSpc>
              <a:spcBef>
                <a:spcPts val="0"/>
              </a:spcBef>
              <a:spcAft>
                <a:spcPts val="0"/>
              </a:spcAft>
              <a:defRPr/>
            </a:pPr>
            <a:endParaRPr lang="en-CA" sz="1400">
              <a:solidFill>
                <a:srgbClr val="000000"/>
              </a:solidFill>
              <a:latin typeface="+mn-lt"/>
              <a:ea typeface="+mn-ea"/>
              <a:cs typeface="+mn-cs"/>
            </a:endParaRPr>
          </a:p>
        </p:txBody>
      </p:sp>
      <p:sp>
        <p:nvSpPr>
          <p:cNvPr id="8" name="TextBox 8"/>
          <p:cNvSpPr txBox="1"/>
          <p:nvPr/>
        </p:nvSpPr>
        <p:spPr>
          <a:xfrm>
            <a:off x="1536700" y="4572000"/>
            <a:ext cx="76073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312" b="1">
                <a:solidFill>
                  <a:srgbClr val="ED1C24"/>
                </a:solidFill>
                <a:latin typeface="Arial Bold"/>
                <a:ea typeface="+mn-ea"/>
                <a:cs typeface="Arial Bold"/>
              </a:rPr>
              <a:t>Perceived Risk</a:t>
            </a:r>
          </a:p>
          <a:p>
            <a:pPr eaLnBrk="1" fontAlgn="auto" hangingPunct="1">
              <a:lnSpc>
                <a:spcPts val="1610"/>
              </a:lnSpc>
              <a:spcBef>
                <a:spcPts val="0"/>
              </a:spcBef>
              <a:spcAft>
                <a:spcPts val="0"/>
              </a:spcAft>
              <a:defRPr/>
            </a:pPr>
            <a:endParaRPr lang="en-CA" sz="1400">
              <a:solidFill>
                <a:srgbClr val="000000"/>
              </a:solidFill>
              <a:latin typeface="+mn-lt"/>
              <a:ea typeface="+mn-ea"/>
              <a:cs typeface="+mn-cs"/>
            </a:endParaRPr>
          </a:p>
        </p:txBody>
      </p:sp>
      <p:sp>
        <p:nvSpPr>
          <p:cNvPr id="9" name="TextBox 9"/>
          <p:cNvSpPr txBox="1"/>
          <p:nvPr/>
        </p:nvSpPr>
        <p:spPr>
          <a:xfrm>
            <a:off x="482600" y="4800600"/>
            <a:ext cx="86614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302">
                <a:solidFill>
                  <a:srgbClr val="6D6E70"/>
                </a:solidFill>
                <a:latin typeface="Arial"/>
                <a:ea typeface="+mn-ea"/>
                <a:cs typeface="Arial"/>
              </a:rPr>
              <a:t>20%</a:t>
            </a:r>
          </a:p>
          <a:p>
            <a:pPr eaLnBrk="1" fontAlgn="auto" hangingPunct="1">
              <a:lnSpc>
                <a:spcPts val="1610"/>
              </a:lnSpc>
              <a:spcBef>
                <a:spcPts val="0"/>
              </a:spcBef>
              <a:spcAft>
                <a:spcPts val="0"/>
              </a:spcAft>
              <a:defRPr/>
            </a:pPr>
            <a:endParaRPr lang="en-CA" sz="1400">
              <a:solidFill>
                <a:srgbClr val="000000"/>
              </a:solidFill>
              <a:latin typeface="+mn-lt"/>
              <a:ea typeface="+mn-ea"/>
              <a:cs typeface="+mn-cs"/>
            </a:endParaRPr>
          </a:p>
        </p:txBody>
      </p:sp>
      <p:sp>
        <p:nvSpPr>
          <p:cNvPr id="10" name="TextBox 10"/>
          <p:cNvSpPr txBox="1"/>
          <p:nvPr/>
        </p:nvSpPr>
        <p:spPr>
          <a:xfrm>
            <a:off x="482600" y="5499100"/>
            <a:ext cx="8661400" cy="266700"/>
          </a:xfrm>
          <a:prstGeom prst="rect">
            <a:avLst/>
          </a:prstGeom>
          <a:noFill/>
        </p:spPr>
        <p:txBody>
          <a:bodyPr wrap="none" lIns="0" tIns="0" rIns="0" bIns="0">
            <a:spAutoFit/>
          </a:bodyPr>
          <a:lstStyle/>
          <a:p>
            <a:pPr eaLnBrk="1" fontAlgn="auto" hangingPunct="1">
              <a:lnSpc>
                <a:spcPts val="1610"/>
              </a:lnSpc>
              <a:spcBef>
                <a:spcPts val="0"/>
              </a:spcBef>
              <a:spcAft>
                <a:spcPts val="0"/>
              </a:spcAft>
              <a:defRPr/>
            </a:pPr>
            <a:r>
              <a:rPr lang="en-CA" sz="1302">
                <a:solidFill>
                  <a:srgbClr val="6D6E70"/>
                </a:solidFill>
                <a:latin typeface="Arial"/>
                <a:ea typeface="+mn-ea"/>
                <a:cs typeface="Arial"/>
              </a:rPr>
              <a:t>10%</a:t>
            </a:r>
          </a:p>
          <a:p>
            <a:pPr eaLnBrk="1" fontAlgn="auto" hangingPunct="1">
              <a:lnSpc>
                <a:spcPts val="1610"/>
              </a:lnSpc>
              <a:spcBef>
                <a:spcPts val="0"/>
              </a:spcBef>
              <a:spcAft>
                <a:spcPts val="0"/>
              </a:spcAft>
              <a:defRPr/>
            </a:pPr>
            <a:endParaRPr lang="en-CA" sz="1400">
              <a:solidFill>
                <a:srgbClr val="000000"/>
              </a:solidFill>
              <a:latin typeface="+mn-lt"/>
              <a:ea typeface="+mn-ea"/>
              <a:cs typeface="+mn-cs"/>
            </a:endParaRPr>
          </a:p>
        </p:txBody>
      </p:sp>
      <p:sp>
        <p:nvSpPr>
          <p:cNvPr id="11" name="TextBox 11"/>
          <p:cNvSpPr txBox="1"/>
          <p:nvPr/>
        </p:nvSpPr>
        <p:spPr>
          <a:xfrm>
            <a:off x="863600" y="5753100"/>
            <a:ext cx="482600" cy="266700"/>
          </a:xfrm>
          <a:prstGeom prst="rect">
            <a:avLst/>
          </a:prstGeom>
          <a:noFill/>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613"/>
              </a:lnSpc>
            </a:pPr>
            <a:r>
              <a:rPr lang="en-CA" sz="1300">
                <a:solidFill>
                  <a:srgbClr val="6D6E70"/>
                </a:solidFill>
                <a:cs typeface="Arial" charset="0"/>
              </a:rPr>
              <a:t>’75</a:t>
            </a:r>
          </a:p>
          <a:p>
            <a:pPr eaLnBrk="1" hangingPunct="1">
              <a:lnSpc>
                <a:spcPts val="1613"/>
              </a:lnSpc>
            </a:pPr>
            <a:endParaRPr lang="en-CA" sz="1300">
              <a:solidFill>
                <a:srgbClr val="6D6E70"/>
              </a:solidFill>
              <a:cs typeface="Arial" charset="0"/>
            </a:endParaRPr>
          </a:p>
        </p:txBody>
      </p:sp>
      <p:sp>
        <p:nvSpPr>
          <p:cNvPr id="12" name="TextBox 12"/>
          <p:cNvSpPr txBox="1"/>
          <p:nvPr/>
        </p:nvSpPr>
        <p:spPr>
          <a:xfrm>
            <a:off x="1968500" y="5753100"/>
            <a:ext cx="482600" cy="266700"/>
          </a:xfrm>
          <a:prstGeom prst="rect">
            <a:avLst/>
          </a:prstGeom>
          <a:noFill/>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613"/>
              </a:lnSpc>
            </a:pPr>
            <a:r>
              <a:rPr lang="en-CA" sz="1300">
                <a:solidFill>
                  <a:srgbClr val="6D6E70"/>
                </a:solidFill>
                <a:cs typeface="Arial" charset="0"/>
              </a:rPr>
              <a:t>’80</a:t>
            </a:r>
          </a:p>
          <a:p>
            <a:pPr eaLnBrk="1" hangingPunct="1">
              <a:lnSpc>
                <a:spcPts val="1613"/>
              </a:lnSpc>
            </a:pPr>
            <a:endParaRPr lang="en-CA" sz="1300">
              <a:solidFill>
                <a:srgbClr val="6D6E70"/>
              </a:solidFill>
              <a:cs typeface="Arial" charset="0"/>
            </a:endParaRPr>
          </a:p>
        </p:txBody>
      </p:sp>
      <p:sp>
        <p:nvSpPr>
          <p:cNvPr id="13" name="TextBox 13"/>
          <p:cNvSpPr txBox="1"/>
          <p:nvPr/>
        </p:nvSpPr>
        <p:spPr>
          <a:xfrm>
            <a:off x="3111500" y="5753100"/>
            <a:ext cx="482600" cy="266700"/>
          </a:xfrm>
          <a:prstGeom prst="rect">
            <a:avLst/>
          </a:prstGeom>
          <a:noFill/>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613"/>
              </a:lnSpc>
            </a:pPr>
            <a:r>
              <a:rPr lang="en-CA" sz="1300">
                <a:solidFill>
                  <a:srgbClr val="6D6E70"/>
                </a:solidFill>
                <a:cs typeface="Arial" charset="0"/>
              </a:rPr>
              <a:t>’85</a:t>
            </a:r>
          </a:p>
          <a:p>
            <a:pPr eaLnBrk="1" hangingPunct="1">
              <a:lnSpc>
                <a:spcPts val="1613"/>
              </a:lnSpc>
            </a:pPr>
            <a:endParaRPr lang="en-CA" sz="1300">
              <a:solidFill>
                <a:srgbClr val="6D6E70"/>
              </a:solidFill>
              <a:cs typeface="Arial" charset="0"/>
            </a:endParaRPr>
          </a:p>
        </p:txBody>
      </p:sp>
      <p:sp>
        <p:nvSpPr>
          <p:cNvPr id="14" name="TextBox 14"/>
          <p:cNvSpPr txBox="1"/>
          <p:nvPr/>
        </p:nvSpPr>
        <p:spPr>
          <a:xfrm>
            <a:off x="4216400" y="5753100"/>
            <a:ext cx="482600" cy="266700"/>
          </a:xfrm>
          <a:prstGeom prst="rect">
            <a:avLst/>
          </a:prstGeom>
          <a:noFill/>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613"/>
              </a:lnSpc>
            </a:pPr>
            <a:r>
              <a:rPr lang="en-CA" sz="1300">
                <a:solidFill>
                  <a:srgbClr val="6D6E70"/>
                </a:solidFill>
                <a:cs typeface="Arial" charset="0"/>
              </a:rPr>
              <a:t>’90</a:t>
            </a:r>
          </a:p>
          <a:p>
            <a:pPr eaLnBrk="1" hangingPunct="1">
              <a:lnSpc>
                <a:spcPts val="1613"/>
              </a:lnSpc>
            </a:pPr>
            <a:endParaRPr lang="en-CA" sz="1300">
              <a:solidFill>
                <a:srgbClr val="6D6E70"/>
              </a:solidFill>
              <a:cs typeface="Arial" charset="0"/>
            </a:endParaRPr>
          </a:p>
        </p:txBody>
      </p:sp>
      <p:sp>
        <p:nvSpPr>
          <p:cNvPr id="15" name="TextBox 15"/>
          <p:cNvSpPr txBox="1"/>
          <p:nvPr/>
        </p:nvSpPr>
        <p:spPr>
          <a:xfrm>
            <a:off x="5372100" y="5753100"/>
            <a:ext cx="482600" cy="266700"/>
          </a:xfrm>
          <a:prstGeom prst="rect">
            <a:avLst/>
          </a:prstGeom>
          <a:noFill/>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613"/>
              </a:lnSpc>
            </a:pPr>
            <a:r>
              <a:rPr lang="en-CA" sz="1300">
                <a:solidFill>
                  <a:srgbClr val="6D6E70"/>
                </a:solidFill>
                <a:cs typeface="Arial" charset="0"/>
              </a:rPr>
              <a:t>’95</a:t>
            </a:r>
          </a:p>
          <a:p>
            <a:pPr eaLnBrk="1" hangingPunct="1">
              <a:lnSpc>
                <a:spcPts val="1613"/>
              </a:lnSpc>
            </a:pPr>
            <a:endParaRPr lang="en-CA" sz="1300">
              <a:solidFill>
                <a:srgbClr val="6D6E70"/>
              </a:solidFill>
              <a:cs typeface="Arial" charset="0"/>
            </a:endParaRPr>
          </a:p>
        </p:txBody>
      </p:sp>
      <p:sp>
        <p:nvSpPr>
          <p:cNvPr id="16" name="TextBox 16"/>
          <p:cNvSpPr txBox="1"/>
          <p:nvPr/>
        </p:nvSpPr>
        <p:spPr>
          <a:xfrm>
            <a:off x="6464300" y="5753100"/>
            <a:ext cx="482600" cy="266700"/>
          </a:xfrm>
          <a:prstGeom prst="rect">
            <a:avLst/>
          </a:prstGeom>
          <a:noFill/>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613"/>
              </a:lnSpc>
            </a:pPr>
            <a:r>
              <a:rPr lang="en-CA" sz="1300">
                <a:solidFill>
                  <a:srgbClr val="6D6E70"/>
                </a:solidFill>
                <a:cs typeface="Arial" charset="0"/>
              </a:rPr>
              <a:t>’00</a:t>
            </a:r>
          </a:p>
          <a:p>
            <a:pPr eaLnBrk="1" hangingPunct="1">
              <a:lnSpc>
                <a:spcPts val="1613"/>
              </a:lnSpc>
            </a:pPr>
            <a:endParaRPr lang="en-CA" sz="1300">
              <a:solidFill>
                <a:srgbClr val="6D6E70"/>
              </a:solidFill>
              <a:cs typeface="Arial" charset="0"/>
            </a:endParaRPr>
          </a:p>
        </p:txBody>
      </p:sp>
      <p:sp>
        <p:nvSpPr>
          <p:cNvPr id="17" name="TextBox 17"/>
          <p:cNvSpPr txBox="1"/>
          <p:nvPr/>
        </p:nvSpPr>
        <p:spPr>
          <a:xfrm>
            <a:off x="7594600" y="5753100"/>
            <a:ext cx="482600" cy="266700"/>
          </a:xfrm>
          <a:prstGeom prst="rect">
            <a:avLst/>
          </a:prstGeom>
          <a:noFill/>
        </p:spPr>
        <p:txBody>
          <a:bodyPr wrap="none"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ts val="1613"/>
              </a:lnSpc>
            </a:pPr>
            <a:r>
              <a:rPr lang="en-CA" sz="1300">
                <a:solidFill>
                  <a:srgbClr val="6D6E70"/>
                </a:solidFill>
                <a:cs typeface="Arial" charset="0"/>
              </a:rPr>
              <a:t>’05</a:t>
            </a:r>
          </a:p>
          <a:p>
            <a:pPr eaLnBrk="1" hangingPunct="1">
              <a:lnSpc>
                <a:spcPts val="1613"/>
              </a:lnSpc>
            </a:pPr>
            <a:endParaRPr lang="en-CA" sz="1300">
              <a:solidFill>
                <a:srgbClr val="6D6E70"/>
              </a:solidFill>
              <a:cs typeface="Arial" charset="0"/>
            </a:endParaRPr>
          </a:p>
        </p:txBody>
      </p:sp>
      <p:sp>
        <p:nvSpPr>
          <p:cNvPr id="18" name="TextBox 18"/>
          <p:cNvSpPr txBox="1"/>
          <p:nvPr/>
        </p:nvSpPr>
        <p:spPr>
          <a:xfrm>
            <a:off x="2806700" y="6273800"/>
            <a:ext cx="6337300" cy="190500"/>
          </a:xfrm>
          <a:prstGeom prst="rect">
            <a:avLst/>
          </a:prstGeom>
          <a:noFill/>
        </p:spPr>
        <p:txBody>
          <a:bodyPr wrap="none" lIns="0" tIns="0" rIns="0" bIns="0">
            <a:spAutoFit/>
          </a:bodyPr>
          <a:lstStyle/>
          <a:p>
            <a:pPr eaLnBrk="1" fontAlgn="auto" hangingPunct="1">
              <a:lnSpc>
                <a:spcPts val="1150"/>
              </a:lnSpc>
              <a:spcBef>
                <a:spcPts val="0"/>
              </a:spcBef>
              <a:spcAft>
                <a:spcPts val="0"/>
              </a:spcAft>
              <a:defRPr/>
            </a:pPr>
            <a:r>
              <a:rPr lang="en-CA" sz="950">
                <a:solidFill>
                  <a:srgbClr val="6D6E70"/>
                </a:solidFill>
                <a:latin typeface="Arial"/>
                <a:ea typeface="+mn-ea"/>
                <a:cs typeface="Arial"/>
              </a:rPr>
              <a:t>Source: The Monitoring the Future study, the University of Michigan</a:t>
            </a:r>
          </a:p>
          <a:p>
            <a:pPr eaLnBrk="1" fontAlgn="auto" hangingPunct="1">
              <a:lnSpc>
                <a:spcPts val="1150"/>
              </a:lnSpc>
              <a:spcBef>
                <a:spcPts val="0"/>
              </a:spcBef>
              <a:spcAft>
                <a:spcPts val="0"/>
              </a:spcAft>
              <a:defRPr/>
            </a:pPr>
            <a:endParaRPr lang="en-CA" sz="1000">
              <a:solidFill>
                <a:srgbClr val="000000"/>
              </a:solidFill>
              <a:latin typeface="+mn-lt"/>
              <a:ea typeface="+mn-ea"/>
              <a:cs typeface="+mn-cs"/>
            </a:endParaRPr>
          </a:p>
        </p:txBody>
      </p:sp>
    </p:spTree>
    <p:extLst>
      <p:ext uri="{BB962C8B-B14F-4D97-AF65-F5344CB8AC3E}">
        <p14:creationId xmlns:p14="http://schemas.microsoft.com/office/powerpoint/2010/main" val="135916822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2051720" y="1268760"/>
            <a:ext cx="6701656" cy="4675436"/>
            <a:chOff x="2190824" y="1346200"/>
            <a:chExt cx="6701656" cy="4675436"/>
          </a:xfrm>
        </p:grpSpPr>
        <p:graphicFrame>
          <p:nvGraphicFramePr>
            <p:cNvPr id="47106" name="3 Gráfico"/>
            <p:cNvGraphicFramePr>
              <a:graphicFrameLocks/>
            </p:cNvGraphicFramePr>
            <p:nvPr>
              <p:extLst>
                <p:ext uri="{D42A27DB-BD31-4B8C-83A1-F6EECF244321}">
                  <p14:modId xmlns:p14="http://schemas.microsoft.com/office/powerpoint/2010/main" val="1672651240"/>
                </p:ext>
              </p:extLst>
            </p:nvPr>
          </p:nvGraphicFramePr>
          <p:xfrm>
            <a:off x="2190824" y="1346200"/>
            <a:ext cx="6701656" cy="4675436"/>
          </p:xfrm>
          <a:graphic>
            <a:graphicData uri="http://schemas.openxmlformats.org/presentationml/2006/ole">
              <mc:AlternateContent xmlns:mc="http://schemas.openxmlformats.org/markup-compatibility/2006">
                <mc:Choice xmlns:v="urn:schemas-microsoft-com:vml" Requires="v">
                  <p:oleObj spid="_x0000_s18444" name="Worksheet" r:id="rId4" imgW="6194073" imgH="4163929" progId="Excel.Sheet.8">
                    <p:embed/>
                  </p:oleObj>
                </mc:Choice>
                <mc:Fallback>
                  <p:oleObj name="Worksheet" r:id="rId4" imgW="6194073" imgH="4163929"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824" y="1346200"/>
                          <a:ext cx="6701656" cy="4675436"/>
                        </a:xfrm>
                        <a:prstGeom prst="rect">
                          <a:avLst/>
                        </a:prstGeom>
                        <a:solidFill>
                          <a:schemeClr val="accent6">
                            <a:lumMod val="75000"/>
                          </a:schemeClr>
                        </a:solidFill>
                        <a:ln>
                          <a:noFill/>
                        </a:ln>
                        <a:extLst/>
                      </p:spPr>
                    </p:pic>
                  </p:oleObj>
                </mc:Fallback>
              </mc:AlternateContent>
            </a:graphicData>
          </a:graphic>
        </p:graphicFrame>
        <p:sp>
          <p:nvSpPr>
            <p:cNvPr id="5" name="4 Llamada de flecha hacia abajo"/>
            <p:cNvSpPr/>
            <p:nvPr/>
          </p:nvSpPr>
          <p:spPr>
            <a:xfrm>
              <a:off x="2697237" y="1833563"/>
              <a:ext cx="792162" cy="360362"/>
            </a:xfrm>
            <a:prstGeom prst="downArrowCallou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100" dirty="0">
                  <a:solidFill>
                    <a:schemeClr val="tx1"/>
                  </a:solidFill>
                </a:rPr>
                <a:t>Uruguay</a:t>
              </a:r>
            </a:p>
          </p:txBody>
        </p:sp>
      </p:grpSp>
      <p:sp>
        <p:nvSpPr>
          <p:cNvPr id="6" name="5 Rectángulo"/>
          <p:cNvSpPr/>
          <p:nvPr/>
        </p:nvSpPr>
        <p:spPr>
          <a:xfrm>
            <a:off x="2051720" y="6021288"/>
            <a:ext cx="6697364" cy="720080"/>
          </a:xfrm>
          <a:prstGeom prst="rect">
            <a:avLst/>
          </a:prstGeom>
          <a:solidFill>
            <a:schemeClr val="accent5">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200" b="1" dirty="0" err="1">
                <a:solidFill>
                  <a:schemeClr val="tx1"/>
                </a:solidFill>
                <a:cs typeface="Arial" pitchFamily="34" charset="0"/>
              </a:rPr>
              <a:t>Perception</a:t>
            </a:r>
            <a:r>
              <a:rPr lang="es-MX" sz="2200" b="1" dirty="0">
                <a:solidFill>
                  <a:schemeClr val="tx1"/>
                </a:solidFill>
                <a:cs typeface="Arial" pitchFamily="34" charset="0"/>
              </a:rPr>
              <a:t> of Great </a:t>
            </a:r>
            <a:r>
              <a:rPr lang="es-MX" sz="2200" b="1" dirty="0" err="1">
                <a:solidFill>
                  <a:schemeClr val="tx1"/>
                </a:solidFill>
                <a:cs typeface="Arial" pitchFamily="34" charset="0"/>
              </a:rPr>
              <a:t>Risk</a:t>
            </a:r>
            <a:r>
              <a:rPr lang="es-MX" sz="2200" b="1" dirty="0">
                <a:solidFill>
                  <a:schemeClr val="tx1"/>
                </a:solidFill>
                <a:cs typeface="Arial" pitchFamily="34" charset="0"/>
              </a:rPr>
              <a:t> (%)</a:t>
            </a:r>
          </a:p>
          <a:p>
            <a:pPr algn="ctr">
              <a:defRPr/>
            </a:pPr>
            <a:r>
              <a:rPr lang="en-US" sz="2200" b="1" dirty="0">
                <a:solidFill>
                  <a:srgbClr val="C00000"/>
                </a:solidFill>
                <a:cs typeface="Arial" pitchFamily="34" charset="0"/>
              </a:rPr>
              <a:t>Greater perception of risk reduces consumption</a:t>
            </a:r>
          </a:p>
        </p:txBody>
      </p:sp>
      <p:sp>
        <p:nvSpPr>
          <p:cNvPr id="7" name="6 Rectángulo"/>
          <p:cNvSpPr/>
          <p:nvPr/>
        </p:nvSpPr>
        <p:spPr>
          <a:xfrm>
            <a:off x="539553" y="2924944"/>
            <a:ext cx="1728191" cy="1080120"/>
          </a:xfrm>
          <a:prstGeom prst="rect">
            <a:avLst/>
          </a:prstGeom>
          <a:solidFill>
            <a:schemeClr val="accent5">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200" b="1" dirty="0" err="1" smtClean="0">
                <a:solidFill>
                  <a:schemeClr val="tx1"/>
                </a:solidFill>
                <a:cs typeface="Arial" pitchFamily="34" charset="0"/>
              </a:rPr>
              <a:t>Prevalence</a:t>
            </a:r>
            <a:r>
              <a:rPr lang="es-MX" sz="2200" b="1" dirty="0">
                <a:solidFill>
                  <a:schemeClr val="tx1"/>
                </a:solidFill>
                <a:cs typeface="Arial" pitchFamily="34" charset="0"/>
              </a:rPr>
              <a:t> </a:t>
            </a:r>
            <a:r>
              <a:rPr lang="es-MX" sz="2200" b="1" dirty="0" smtClean="0">
                <a:solidFill>
                  <a:schemeClr val="tx1"/>
                </a:solidFill>
                <a:cs typeface="Arial" pitchFamily="34" charset="0"/>
              </a:rPr>
              <a:t>of Use</a:t>
            </a:r>
            <a:endParaRPr lang="es-MX" sz="2200" b="1" dirty="0">
              <a:solidFill>
                <a:schemeClr val="tx1"/>
              </a:solidFill>
              <a:cs typeface="Arial" pitchFamily="34" charset="0"/>
            </a:endParaRPr>
          </a:p>
        </p:txBody>
      </p:sp>
      <p:sp>
        <p:nvSpPr>
          <p:cNvPr id="8" name="7 Rectángulo"/>
          <p:cNvSpPr/>
          <p:nvPr/>
        </p:nvSpPr>
        <p:spPr>
          <a:xfrm>
            <a:off x="791232" y="-27384"/>
            <a:ext cx="838928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400" b="1" dirty="0">
                <a:solidFill>
                  <a:srgbClr val="0070C0"/>
                </a:solidFill>
                <a:effectLst>
                  <a:outerShdw blurRad="38100" dist="38100" dir="2700000" algn="tl">
                    <a:srgbClr val="000000">
                      <a:alpha val="43137"/>
                    </a:srgbClr>
                  </a:outerShdw>
                </a:effectLst>
                <a:latin typeface="Georgia"/>
                <a:cs typeface="Georgia"/>
              </a:rPr>
              <a:t>Perception of Risk Associated with Consumption of Marijuana during Last Year</a:t>
            </a:r>
          </a:p>
          <a:p>
            <a:pPr algn="r">
              <a:defRPr/>
            </a:pPr>
            <a:r>
              <a:rPr lang="en-US" sz="2400" b="1" i="1" dirty="0">
                <a:solidFill>
                  <a:srgbClr val="0070C0"/>
                </a:solidFill>
                <a:effectLst>
                  <a:outerShdw blurRad="38100" dist="38100" dir="2700000" algn="tl">
                    <a:srgbClr val="000000">
                      <a:alpha val="43137"/>
                    </a:srgbClr>
                  </a:outerShdw>
                </a:effectLst>
                <a:latin typeface="Georgia"/>
                <a:cs typeface="Georgia"/>
              </a:rPr>
              <a:t>Drug Use in the Americas 2011 Report (CIDAD)</a:t>
            </a:r>
          </a:p>
        </p:txBody>
      </p:sp>
      <p:sp>
        <p:nvSpPr>
          <p:cNvPr id="3" name="2 Rectángulo"/>
          <p:cNvSpPr/>
          <p:nvPr/>
        </p:nvSpPr>
        <p:spPr>
          <a:xfrm rot="16200000">
            <a:off x="-2100972" y="4491445"/>
            <a:ext cx="4572000" cy="246221"/>
          </a:xfrm>
          <a:prstGeom prst="rect">
            <a:avLst/>
          </a:prstGeom>
        </p:spPr>
        <p:txBody>
          <a:bodyPr>
            <a:spAutoFit/>
          </a:bodyPr>
          <a:lstStyle/>
          <a:p>
            <a:r>
              <a:rPr lang="es-MX" sz="1000" dirty="0" err="1" smtClean="0">
                <a:latin typeface="Georgia"/>
                <a:cs typeface="Georgia"/>
              </a:rPr>
              <a:t>Source</a:t>
            </a:r>
            <a:r>
              <a:rPr lang="es-MX" sz="1000" dirty="0" smtClean="0">
                <a:latin typeface="Georgia"/>
                <a:cs typeface="Georgia"/>
              </a:rPr>
              <a:t>: CICAD (2011) Informe </a:t>
            </a:r>
            <a:r>
              <a:rPr lang="es-MX" sz="1000" dirty="0">
                <a:latin typeface="Georgia"/>
                <a:cs typeface="Georgia"/>
              </a:rPr>
              <a:t>del </a:t>
            </a:r>
            <a:r>
              <a:rPr lang="es-MX" sz="1000" dirty="0" smtClean="0">
                <a:latin typeface="Georgia"/>
                <a:cs typeface="Georgia"/>
              </a:rPr>
              <a:t>uso </a:t>
            </a:r>
            <a:r>
              <a:rPr lang="es-MX" sz="1000" dirty="0">
                <a:latin typeface="Georgia"/>
                <a:cs typeface="Georgia"/>
              </a:rPr>
              <a:t>de </a:t>
            </a:r>
            <a:r>
              <a:rPr lang="es-MX" sz="1000" dirty="0" smtClean="0">
                <a:latin typeface="Georgia"/>
                <a:cs typeface="Georgia"/>
              </a:rPr>
              <a:t>drogas </a:t>
            </a:r>
            <a:r>
              <a:rPr lang="es-MX" sz="1000" dirty="0">
                <a:latin typeface="Georgia"/>
                <a:cs typeface="Georgia"/>
              </a:rPr>
              <a:t>en </a:t>
            </a:r>
            <a:r>
              <a:rPr lang="es-MX" sz="1000" dirty="0" smtClean="0">
                <a:latin typeface="Georgia"/>
                <a:cs typeface="Georgia"/>
              </a:rPr>
              <a:t>las </a:t>
            </a:r>
            <a:r>
              <a:rPr lang="es-MX" sz="1000" dirty="0">
                <a:latin typeface="Georgia"/>
                <a:cs typeface="Georgia"/>
              </a:rPr>
              <a:t>Américas </a:t>
            </a:r>
            <a:r>
              <a:rPr lang="es-MX" sz="1000" dirty="0" smtClean="0">
                <a:latin typeface="Georgia"/>
                <a:cs typeface="Georgia"/>
              </a:rPr>
              <a:t>2011</a:t>
            </a:r>
            <a:endParaRPr lang="es-MX" sz="1000" dirty="0">
              <a:latin typeface="Georgia"/>
              <a:cs typeface="Georgia"/>
            </a:endParaRPr>
          </a:p>
        </p:txBody>
      </p:sp>
    </p:spTree>
    <p:extLst>
      <p:ext uri="{BB962C8B-B14F-4D97-AF65-F5344CB8AC3E}">
        <p14:creationId xmlns:p14="http://schemas.microsoft.com/office/powerpoint/2010/main" val="164277300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relapseposter2"/>
          <p:cNvPicPr>
            <a:picLocks noChangeAspect="1" noChangeArrowheads="1"/>
          </p:cNvPicPr>
          <p:nvPr/>
        </p:nvPicPr>
        <p:blipFill>
          <a:blip r:embed="rId2" cstate="screen">
            <a:clrChange>
              <a:clrFrom>
                <a:srgbClr val="070602"/>
              </a:clrFrom>
              <a:clrTo>
                <a:srgbClr val="070602">
                  <a:alpha val="0"/>
                </a:srgbClr>
              </a:clrTo>
            </a:clrChange>
            <a:lum bright="-1000" contrast="-57000"/>
            <a:extLst>
              <a:ext uri="{28A0092B-C50C-407E-A947-70E740481C1C}">
                <a14:useLocalDpi xmlns:a14="http://schemas.microsoft.com/office/drawing/2010/main"/>
              </a:ext>
            </a:extLst>
          </a:blip>
          <a:srcRect/>
          <a:stretch>
            <a:fillRect/>
          </a:stretch>
        </p:blipFill>
        <p:spPr bwMode="auto">
          <a:xfrm flipH="1">
            <a:off x="5334000" y="3581400"/>
            <a:ext cx="3429000" cy="338958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4226F133-244D-4A4C-B618-CB5A3EE004CC}" type="slidenum">
              <a:rPr lang="en-US" smtClean="0"/>
              <a:pPr/>
              <a:t>37</a:t>
            </a:fld>
            <a:endParaRPr lang="en-US" dirty="0"/>
          </a:p>
        </p:txBody>
      </p:sp>
      <p:sp>
        <p:nvSpPr>
          <p:cNvPr id="7" name="TextBox 6"/>
          <p:cNvSpPr txBox="1"/>
          <p:nvPr/>
        </p:nvSpPr>
        <p:spPr>
          <a:xfrm>
            <a:off x="0" y="228600"/>
            <a:ext cx="9144000" cy="6278642"/>
          </a:xfrm>
          <a:prstGeom prst="rect">
            <a:avLst/>
          </a:prstGeom>
          <a:noFill/>
        </p:spPr>
        <p:txBody>
          <a:bodyPr wrap="square" rtlCol="0">
            <a:spAutoFit/>
          </a:bodyPr>
          <a:lstStyle/>
          <a:p>
            <a:pPr algn="ctr"/>
            <a:r>
              <a:rPr lang="en-US" sz="4800" b="1" dirty="0" smtClean="0">
                <a:solidFill>
                  <a:srgbClr val="000000"/>
                </a:solidFill>
                <a:latin typeface="Georgia" pitchFamily="18" charset="0"/>
              </a:rPr>
              <a:t>Marijuana and Kids</a:t>
            </a:r>
          </a:p>
          <a:p>
            <a:pPr algn="ctr"/>
            <a:endParaRPr lang="en-US" sz="4800" dirty="0">
              <a:solidFill>
                <a:srgbClr val="000000"/>
              </a:solidFill>
              <a:latin typeface="Georgia" pitchFamily="18" charset="0"/>
            </a:endParaRPr>
          </a:p>
          <a:p>
            <a:r>
              <a:rPr lang="en-US" sz="3600" dirty="0">
                <a:solidFill>
                  <a:srgbClr val="000090"/>
                </a:solidFill>
                <a:latin typeface="Georgia" pitchFamily="18" charset="0"/>
              </a:rPr>
              <a:t>The adolescent brain is especially susceptible to marijuana use.</a:t>
            </a:r>
          </a:p>
          <a:p>
            <a:endParaRPr lang="en-US" dirty="0">
              <a:solidFill>
                <a:srgbClr val="000090"/>
              </a:solidFill>
              <a:latin typeface="Georgia" pitchFamily="18" charset="0"/>
            </a:endParaRPr>
          </a:p>
          <a:p>
            <a:r>
              <a:rPr lang="en-US" sz="3600" dirty="0">
                <a:solidFill>
                  <a:srgbClr val="000090"/>
                </a:solidFill>
                <a:latin typeface="Georgia" pitchFamily="18" charset="0"/>
              </a:rPr>
              <a:t>That means that when kids use, </a:t>
            </a:r>
            <a:br>
              <a:rPr lang="en-US" sz="3600" dirty="0">
                <a:solidFill>
                  <a:srgbClr val="000090"/>
                </a:solidFill>
                <a:latin typeface="Georgia" pitchFamily="18" charset="0"/>
              </a:rPr>
            </a:br>
            <a:r>
              <a:rPr lang="en-US" sz="3600" dirty="0">
                <a:solidFill>
                  <a:srgbClr val="000090"/>
                </a:solidFill>
                <a:latin typeface="Georgia" pitchFamily="18" charset="0"/>
              </a:rPr>
              <a:t>they have a greater chance of </a:t>
            </a:r>
            <a:endParaRPr lang="en-US" sz="3600" dirty="0" smtClean="0">
              <a:solidFill>
                <a:srgbClr val="000090"/>
              </a:solidFill>
              <a:latin typeface="Georgia" pitchFamily="18" charset="0"/>
            </a:endParaRPr>
          </a:p>
          <a:p>
            <a:r>
              <a:rPr lang="en-US" sz="3600" dirty="0" smtClean="0">
                <a:solidFill>
                  <a:srgbClr val="000090"/>
                </a:solidFill>
                <a:latin typeface="Georgia" pitchFamily="18" charset="0"/>
              </a:rPr>
              <a:t>addiction </a:t>
            </a:r>
            <a:r>
              <a:rPr lang="en-US" sz="3600" dirty="0">
                <a:solidFill>
                  <a:srgbClr val="000090"/>
                </a:solidFill>
                <a:latin typeface="Georgia" pitchFamily="18" charset="0"/>
              </a:rPr>
              <a:t>since their brains </a:t>
            </a:r>
            <a:endParaRPr lang="en-US" sz="3600" dirty="0" smtClean="0">
              <a:solidFill>
                <a:srgbClr val="000090"/>
              </a:solidFill>
              <a:latin typeface="Georgia" pitchFamily="18" charset="0"/>
            </a:endParaRPr>
          </a:p>
          <a:p>
            <a:r>
              <a:rPr lang="en-US" sz="3600" dirty="0">
                <a:solidFill>
                  <a:srgbClr val="000090"/>
                </a:solidFill>
                <a:latin typeface="Georgia" pitchFamily="18" charset="0"/>
              </a:rPr>
              <a:t>a</a:t>
            </a:r>
            <a:r>
              <a:rPr lang="en-US" sz="3600" dirty="0" smtClean="0">
                <a:solidFill>
                  <a:srgbClr val="000090"/>
                </a:solidFill>
                <a:latin typeface="Georgia" pitchFamily="18" charset="0"/>
              </a:rPr>
              <a:t>re being </a:t>
            </a:r>
            <a:r>
              <a:rPr lang="en-US" sz="3600" dirty="0">
                <a:solidFill>
                  <a:srgbClr val="000090"/>
                </a:solidFill>
                <a:latin typeface="Georgia" pitchFamily="18" charset="0"/>
              </a:rPr>
              <a:t>primed.</a:t>
            </a:r>
          </a:p>
          <a:p>
            <a:endParaRPr lang="en-US" sz="3600" dirty="0">
              <a:solidFill>
                <a:srgbClr val="FFFF00"/>
              </a:solidFill>
              <a:latin typeface="Georgia" pitchFamily="18" charset="0"/>
            </a:endParaRPr>
          </a:p>
          <a:p>
            <a:r>
              <a:rPr lang="en-US" sz="3600" dirty="0" smtClean="0">
                <a:solidFill>
                  <a:srgbClr val="FFFF00"/>
                </a:solidFill>
                <a:latin typeface="Georgia" pitchFamily="18" charset="0"/>
              </a:rPr>
              <a:t> </a:t>
            </a:r>
          </a:p>
        </p:txBody>
      </p:sp>
      <p:sp>
        <p:nvSpPr>
          <p:cNvPr id="2" name="Rectangle 1"/>
          <p:cNvSpPr/>
          <p:nvPr/>
        </p:nvSpPr>
        <p:spPr>
          <a:xfrm>
            <a:off x="2822" y="5791200"/>
            <a:ext cx="4572000" cy="830997"/>
          </a:xfrm>
          <a:prstGeom prst="rect">
            <a:avLst/>
          </a:prstGeom>
        </p:spPr>
        <p:txBody>
          <a:bodyPr>
            <a:spAutoFit/>
          </a:bodyPr>
          <a:lstStyle/>
          <a:p>
            <a:r>
              <a:rPr lang="en-US" sz="1200" dirty="0" err="1">
                <a:latin typeface="Georgia"/>
                <a:cs typeface="Georgia"/>
              </a:rPr>
              <a:t>Giedd</a:t>
            </a:r>
            <a:r>
              <a:rPr lang="en-US" sz="1200" dirty="0">
                <a:latin typeface="Georgia"/>
                <a:cs typeface="Georgia"/>
              </a:rPr>
              <a:t>. J. N. (2004). Structural magnetic resonance imaging of the adolescent brain. </a:t>
            </a:r>
            <a:r>
              <a:rPr lang="en-US" sz="1200" i="1" dirty="0">
                <a:latin typeface="Georgia"/>
                <a:cs typeface="Georgia"/>
              </a:rPr>
              <a:t>Annals of the New York Academy of Sciences</a:t>
            </a:r>
            <a:r>
              <a:rPr lang="en-US" sz="1200" dirty="0">
                <a:latin typeface="Georgia"/>
                <a:cs typeface="Georgia"/>
              </a:rPr>
              <a:t>, </a:t>
            </a:r>
            <a:r>
              <a:rPr lang="en-US" sz="1200" i="1" dirty="0">
                <a:latin typeface="Georgia"/>
                <a:cs typeface="Georgia"/>
              </a:rPr>
              <a:t>1021</a:t>
            </a:r>
            <a:r>
              <a:rPr lang="en-US" sz="1200" dirty="0">
                <a:latin typeface="Georgia"/>
                <a:cs typeface="Georgia"/>
              </a:rPr>
              <a:t>, 77-85.</a:t>
            </a:r>
            <a:br>
              <a:rPr lang="en-US" sz="1200" dirty="0">
                <a:latin typeface="Georgia"/>
                <a:cs typeface="Georgia"/>
              </a:rPr>
            </a:br>
            <a:endParaRPr lang="en-US" sz="1200" dirty="0">
              <a:latin typeface="Georgia"/>
              <a:cs typeface="Georgia"/>
            </a:endParaRPr>
          </a:p>
        </p:txBody>
      </p:sp>
    </p:spTree>
    <p:extLst>
      <p:ext uri="{BB962C8B-B14F-4D97-AF65-F5344CB8AC3E}">
        <p14:creationId xmlns:p14="http://schemas.microsoft.com/office/powerpoint/2010/main" val="335393084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1044"/>
            <a:ext cx="8382000" cy="5878531"/>
          </a:xfrm>
          <a:prstGeom prst="rect">
            <a:avLst/>
          </a:prstGeom>
          <a:noFill/>
        </p:spPr>
        <p:txBody>
          <a:bodyPr wrap="square" rtlCol="0">
            <a:spAutoFit/>
          </a:bodyPr>
          <a:lstStyle/>
          <a:p>
            <a:pPr algn="ctr"/>
            <a:r>
              <a:rPr lang="en-US" sz="4800" dirty="0" smtClean="0">
                <a:solidFill>
                  <a:srgbClr val="FF0000"/>
                </a:solidFill>
                <a:latin typeface="Georgia" pitchFamily="18" charset="0"/>
              </a:rPr>
              <a:t>Marijuana’s Health Effects</a:t>
            </a:r>
            <a:endParaRPr lang="en-US" sz="4800" dirty="0">
              <a:solidFill>
                <a:srgbClr val="FF0000"/>
              </a:solidFill>
              <a:latin typeface="Georgia" pitchFamily="18" charset="0"/>
            </a:endParaRPr>
          </a:p>
          <a:p>
            <a:pPr algn="ctr"/>
            <a:r>
              <a:rPr lang="en-US" sz="3200" dirty="0" smtClean="0">
                <a:latin typeface="Georgia" pitchFamily="18" charset="0"/>
              </a:rPr>
              <a:t>Most people who use marijuana once </a:t>
            </a:r>
          </a:p>
          <a:p>
            <a:pPr algn="ctr"/>
            <a:r>
              <a:rPr lang="en-US" sz="3200" dirty="0" smtClean="0">
                <a:latin typeface="Georgia" pitchFamily="18" charset="0"/>
              </a:rPr>
              <a:t>will stop, and not become addicted.</a:t>
            </a:r>
          </a:p>
          <a:p>
            <a:pPr algn="ctr"/>
            <a:endParaRPr lang="en-US" sz="3200" dirty="0" smtClean="0">
              <a:latin typeface="Georgia" pitchFamily="18" charset="0"/>
            </a:endParaRPr>
          </a:p>
          <a:p>
            <a:r>
              <a:rPr lang="en-US" sz="3200" dirty="0" smtClean="0">
                <a:latin typeface="Georgia" pitchFamily="18" charset="0"/>
              </a:rPr>
              <a:t>	</a:t>
            </a:r>
            <a:r>
              <a:rPr lang="en-US" sz="2400" b="1" u="sng" dirty="0" smtClean="0">
                <a:solidFill>
                  <a:srgbClr val="000000"/>
                </a:solidFill>
                <a:latin typeface="Georgia" pitchFamily="18" charset="0"/>
              </a:rPr>
              <a:t>1 in 6 kids </a:t>
            </a:r>
            <a:r>
              <a:rPr lang="en-US" sz="2400" dirty="0" smtClean="0">
                <a:latin typeface="Georgia" pitchFamily="18" charset="0"/>
              </a:rPr>
              <a:t>who </a:t>
            </a:r>
          </a:p>
          <a:p>
            <a:r>
              <a:rPr lang="en-US" sz="2400" dirty="0" smtClean="0">
                <a:latin typeface="Georgia" pitchFamily="18" charset="0"/>
              </a:rPr>
              <a:t>	try marijuana </a:t>
            </a:r>
          </a:p>
          <a:p>
            <a:r>
              <a:rPr lang="en-US" sz="2400" dirty="0" smtClean="0">
                <a:latin typeface="Georgia" pitchFamily="18" charset="0"/>
              </a:rPr>
              <a:t>	will become </a:t>
            </a:r>
            <a:br>
              <a:rPr lang="en-US" sz="2400" dirty="0" smtClean="0">
                <a:latin typeface="Georgia" pitchFamily="18" charset="0"/>
              </a:rPr>
            </a:br>
            <a:r>
              <a:rPr lang="en-US" sz="2400" dirty="0" smtClean="0">
                <a:latin typeface="Georgia" pitchFamily="18" charset="0"/>
              </a:rPr>
              <a:t>	addicted.</a:t>
            </a:r>
          </a:p>
          <a:p>
            <a:pPr algn="ctr"/>
            <a:endParaRPr lang="en-US" sz="3200" dirty="0" smtClean="0">
              <a:latin typeface="Georgia" pitchFamily="18" charset="0"/>
            </a:endParaRPr>
          </a:p>
          <a:p>
            <a:r>
              <a:rPr lang="en-US" sz="2400" dirty="0" smtClean="0">
                <a:latin typeface="Georgia" pitchFamily="18" charset="0"/>
              </a:rPr>
              <a:t>For people who keep </a:t>
            </a:r>
            <a:br>
              <a:rPr lang="en-US" sz="2400" dirty="0" smtClean="0">
                <a:latin typeface="Georgia" pitchFamily="18" charset="0"/>
              </a:rPr>
            </a:br>
            <a:r>
              <a:rPr lang="en-US" sz="2400" dirty="0" smtClean="0">
                <a:latin typeface="Georgia" pitchFamily="18" charset="0"/>
              </a:rPr>
              <a:t>smoking marijuana, </a:t>
            </a:r>
            <a:br>
              <a:rPr lang="en-US" sz="2400" dirty="0" smtClean="0">
                <a:latin typeface="Georgia" pitchFamily="18" charset="0"/>
              </a:rPr>
            </a:br>
            <a:r>
              <a:rPr lang="en-US" sz="2400" dirty="0" smtClean="0">
                <a:latin typeface="Georgia" pitchFamily="18" charset="0"/>
              </a:rPr>
              <a:t>the health harms are </a:t>
            </a:r>
            <a:br>
              <a:rPr lang="en-US" sz="2400" dirty="0" smtClean="0">
                <a:latin typeface="Georgia" pitchFamily="18" charset="0"/>
              </a:rPr>
            </a:br>
            <a:r>
              <a:rPr lang="en-US" sz="2400" dirty="0" smtClean="0">
                <a:latin typeface="Georgia" pitchFamily="18" charset="0"/>
              </a:rPr>
              <a:t>underappreciated and costly.</a:t>
            </a:r>
            <a:endParaRPr lang="en-US" sz="2400" dirty="0">
              <a:latin typeface="Georgia" pitchFamily="18" charset="0"/>
            </a:endParaRPr>
          </a:p>
        </p:txBody>
      </p:sp>
      <p:sp>
        <p:nvSpPr>
          <p:cNvPr id="4" name="Slide Number Placeholder 3"/>
          <p:cNvSpPr>
            <a:spLocks noGrp="1"/>
          </p:cNvSpPr>
          <p:nvPr>
            <p:ph type="sldNum" sz="quarter" idx="12"/>
          </p:nvPr>
        </p:nvSpPr>
        <p:spPr/>
        <p:txBody>
          <a:bodyPr/>
          <a:lstStyle/>
          <a:p>
            <a:fld id="{4226F133-244D-4A4C-B618-CB5A3EE004CC}" type="slidenum">
              <a:rPr lang="en-US" smtClean="0"/>
              <a:pPr/>
              <a:t>38</a:t>
            </a:fld>
            <a:endParaRPr lang="en-US" dirty="0"/>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05400" y="2438400"/>
            <a:ext cx="2905125" cy="3479018"/>
          </a:xfrm>
          <a:prstGeom prst="rect">
            <a:avLst/>
          </a:prstGeom>
          <a:noFill/>
          <a:ln w="9525">
            <a:noFill/>
            <a:miter lim="800000"/>
            <a:headEnd/>
            <a:tailEnd/>
          </a:ln>
        </p:spPr>
      </p:pic>
      <p:sp>
        <p:nvSpPr>
          <p:cNvPr id="7" name="Rectangle 6"/>
          <p:cNvSpPr/>
          <p:nvPr/>
        </p:nvSpPr>
        <p:spPr>
          <a:xfrm>
            <a:off x="0" y="6376579"/>
            <a:ext cx="7484533" cy="461665"/>
          </a:xfrm>
          <a:prstGeom prst="rect">
            <a:avLst/>
          </a:prstGeom>
        </p:spPr>
        <p:txBody>
          <a:bodyPr wrap="square">
            <a:spAutoFit/>
          </a:bodyPr>
          <a:lstStyle/>
          <a:p>
            <a:r>
              <a:rPr lang="en-US" baseline="30000" dirty="0"/>
              <a:t>Wagner, F.A. &amp; Anthony, J.C. From first drug use to drug dependence; developmental periods of risk for dependence upon cannabis, cocaine, and alcohol. </a:t>
            </a:r>
            <a:r>
              <a:rPr lang="en-US" i="1" baseline="30000" dirty="0" err="1"/>
              <a:t>Neuropsychopharmacology</a:t>
            </a:r>
            <a:r>
              <a:rPr lang="en-US" i="1" baseline="30000" dirty="0"/>
              <a:t> </a:t>
            </a:r>
            <a:r>
              <a:rPr lang="en-US" baseline="30000" dirty="0"/>
              <a:t>26, 479-488 (2002).</a:t>
            </a:r>
            <a:endParaRPr lang="en-US" dirty="0"/>
          </a:p>
        </p:txBody>
      </p:sp>
    </p:spTree>
    <p:extLst>
      <p:ext uri="{BB962C8B-B14F-4D97-AF65-F5344CB8AC3E}">
        <p14:creationId xmlns:p14="http://schemas.microsoft.com/office/powerpoint/2010/main" val="74800919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10D8E01-2FB9-4765-A6BD-0BC0611430AD}" type="slidenum">
              <a:rPr lang="en-US" smtClean="0"/>
              <a:pPr>
                <a:defRPr/>
              </a:pPr>
              <a:t>39</a:t>
            </a:fld>
            <a:endParaRPr lang="en-US"/>
          </a:p>
        </p:txBody>
      </p:sp>
      <p:sp>
        <p:nvSpPr>
          <p:cNvPr id="4" name="Rectangle 3"/>
          <p:cNvSpPr/>
          <p:nvPr/>
        </p:nvSpPr>
        <p:spPr>
          <a:xfrm>
            <a:off x="304800" y="990601"/>
            <a:ext cx="8534400" cy="4062651"/>
          </a:xfrm>
          <a:prstGeom prst="rect">
            <a:avLst/>
          </a:prstGeom>
        </p:spPr>
        <p:txBody>
          <a:bodyPr wrap="square">
            <a:spAutoFit/>
          </a:bodyPr>
          <a:lstStyle/>
          <a:p>
            <a:r>
              <a:rPr lang="en-US" sz="2000" dirty="0" smtClean="0">
                <a:latin typeface="Georgia"/>
                <a:cs typeface="Georgia"/>
              </a:rPr>
              <a:t>This isn’t your Woodstock Weed – potency 5x stronger than in 1970s</a:t>
            </a:r>
          </a:p>
          <a:p>
            <a:pPr>
              <a:buFont typeface="Arial" pitchFamily="34" charset="0"/>
              <a:buChar char="•"/>
            </a:pPr>
            <a:endParaRPr lang="en-US" sz="2000" dirty="0">
              <a:latin typeface="Georgia"/>
              <a:cs typeface="Georgia"/>
            </a:endParaRPr>
          </a:p>
          <a:p>
            <a:r>
              <a:rPr lang="en-US" sz="2000" dirty="0" smtClean="0">
                <a:latin typeface="Georgia"/>
                <a:cs typeface="Georgia"/>
              </a:rPr>
              <a:t>Connected to changes </a:t>
            </a:r>
            <a:br>
              <a:rPr lang="en-US" sz="2000" dirty="0" smtClean="0">
                <a:latin typeface="Georgia"/>
                <a:cs typeface="Georgia"/>
              </a:rPr>
            </a:br>
            <a:r>
              <a:rPr lang="en-US" sz="2000" dirty="0" smtClean="0">
                <a:latin typeface="Georgia"/>
                <a:cs typeface="Georgia"/>
              </a:rPr>
              <a:t>in adolescent brain </a:t>
            </a:r>
            <a:br>
              <a:rPr lang="en-US" sz="2000" dirty="0" smtClean="0">
                <a:latin typeface="Georgia"/>
                <a:cs typeface="Georgia"/>
              </a:rPr>
            </a:br>
            <a:r>
              <a:rPr lang="en-US" sz="2000" dirty="0" smtClean="0">
                <a:latin typeface="Georgia"/>
                <a:cs typeface="Georgia"/>
              </a:rPr>
              <a:t>resulting in learning </a:t>
            </a:r>
            <a:br>
              <a:rPr lang="en-US" sz="2000" dirty="0" smtClean="0">
                <a:latin typeface="Georgia"/>
                <a:cs typeface="Georgia"/>
              </a:rPr>
            </a:br>
            <a:r>
              <a:rPr lang="en-US" sz="2000" dirty="0" smtClean="0">
                <a:latin typeface="Georgia"/>
                <a:cs typeface="Georgia"/>
              </a:rPr>
              <a:t>and memory problems, </a:t>
            </a:r>
            <a:br>
              <a:rPr lang="en-US" sz="2000" dirty="0" smtClean="0">
                <a:latin typeface="Georgia"/>
                <a:cs typeface="Georgia"/>
              </a:rPr>
            </a:br>
            <a:r>
              <a:rPr lang="en-US" sz="2000" dirty="0" smtClean="0">
                <a:latin typeface="Georgia"/>
                <a:cs typeface="Georgia"/>
              </a:rPr>
              <a:t>IQ loss, less life </a:t>
            </a:r>
            <a:br>
              <a:rPr lang="en-US" sz="2000" dirty="0" smtClean="0">
                <a:latin typeface="Georgia"/>
                <a:cs typeface="Georgia"/>
              </a:rPr>
            </a:br>
            <a:r>
              <a:rPr lang="en-US" sz="2000" dirty="0" smtClean="0">
                <a:latin typeface="Georgia"/>
                <a:cs typeface="Georgia"/>
              </a:rPr>
              <a:t>satisfaction</a:t>
            </a:r>
          </a:p>
          <a:p>
            <a:endParaRPr lang="en-US" sz="2000" dirty="0" smtClean="0">
              <a:latin typeface="Georgia"/>
              <a:cs typeface="Georgia"/>
            </a:endParaRPr>
          </a:p>
          <a:p>
            <a:r>
              <a:rPr lang="en-US" sz="2000" dirty="0" smtClean="0">
                <a:latin typeface="Georgia"/>
                <a:cs typeface="Georgia"/>
              </a:rPr>
              <a:t>Doubles risk of car crash</a:t>
            </a:r>
            <a:br>
              <a:rPr lang="en-US" sz="2000" dirty="0" smtClean="0">
                <a:latin typeface="Georgia"/>
                <a:cs typeface="Georgia"/>
              </a:rPr>
            </a:br>
            <a:endParaRPr lang="en-US" sz="2000" dirty="0">
              <a:latin typeface="Georgia"/>
              <a:cs typeface="Georgia"/>
            </a:endParaRPr>
          </a:p>
          <a:p>
            <a:r>
              <a:rPr lang="en-US" sz="2000" dirty="0" smtClean="0">
                <a:latin typeface="Georgia"/>
                <a:cs typeface="Georgia"/>
              </a:rPr>
              <a:t>Bronchitis/lung complications - Lung cancer link mixed; still learning</a:t>
            </a:r>
          </a:p>
          <a:p>
            <a:pPr>
              <a:buFont typeface="Arial" pitchFamily="34" charset="0"/>
              <a:buChar char="•"/>
            </a:pPr>
            <a:endParaRPr lang="en-US" dirty="0">
              <a:latin typeface="Georgia"/>
              <a:cs typeface="Georgia"/>
            </a:endParaRPr>
          </a:p>
        </p:txBody>
      </p:sp>
      <p:sp>
        <p:nvSpPr>
          <p:cNvPr id="5" name="AutoShape 2"/>
          <p:cNvSpPr>
            <a:spLocks noChangeArrowheads="1"/>
          </p:cNvSpPr>
          <p:nvPr/>
        </p:nvSpPr>
        <p:spPr bwMode="auto">
          <a:xfrm>
            <a:off x="0" y="762000"/>
            <a:ext cx="9144000" cy="838200"/>
          </a:xfrm>
          <a:prstGeom prst="rect">
            <a:avLst/>
          </a:prstGeom>
          <a:noFill/>
          <a:ln w="9525">
            <a:noFill/>
            <a:miter lim="800000"/>
            <a:headEnd/>
            <a:tailEnd/>
          </a:ln>
        </p:spPr>
        <p:txBody>
          <a:bodyPr anchor="b"/>
          <a:lstStyle/>
          <a:p>
            <a:pPr algn="ctr" eaLnBrk="1" hangingPunct="1"/>
            <a:endParaRPr lang="en-US" sz="4000" b="1" i="1" dirty="0">
              <a:latin typeface="Georgia"/>
              <a:cs typeface="Georgia"/>
            </a:endParaRPr>
          </a:p>
          <a:p>
            <a:pPr algn="ctr" eaLnBrk="1" hangingPunct="1"/>
            <a:endParaRPr lang="en-US" sz="4000" b="1" i="1" dirty="0">
              <a:latin typeface="Georgia"/>
              <a:cs typeface="Georgia"/>
            </a:endParaRPr>
          </a:p>
          <a:p>
            <a:pPr algn="ctr"/>
            <a:endParaRPr lang="en-US" sz="4000" b="1" dirty="0" smtClean="0">
              <a:latin typeface="Georgia"/>
              <a:cs typeface="Georgia"/>
            </a:endParaRPr>
          </a:p>
          <a:p>
            <a:pPr algn="ctr"/>
            <a:endParaRPr lang="en-US" sz="4000" b="1" dirty="0">
              <a:latin typeface="Georgia"/>
              <a:cs typeface="Georgia"/>
            </a:endParaRPr>
          </a:p>
          <a:p>
            <a:pPr algn="ctr"/>
            <a:r>
              <a:rPr lang="en-US" sz="4000" dirty="0" smtClean="0">
                <a:solidFill>
                  <a:srgbClr val="FF0000"/>
                </a:solidFill>
                <a:latin typeface="Georgia"/>
                <a:cs typeface="Georgia"/>
              </a:rPr>
              <a:t>Marijuana’s Potential for Harm</a:t>
            </a:r>
          </a:p>
          <a:p>
            <a:pPr algn="ctr"/>
            <a:endParaRPr lang="en-US" sz="4000" b="1" dirty="0">
              <a:latin typeface="Georgia"/>
              <a:cs typeface="Georgia"/>
            </a:endParaRPr>
          </a:p>
        </p:txBody>
      </p:sp>
      <p:pic>
        <p:nvPicPr>
          <p:cNvPr id="6" name="Picture 2"/>
          <p:cNvPicPr>
            <a:picLocks noChangeAspect="1" noChangeArrowheads="1"/>
          </p:cNvPicPr>
          <p:nvPr/>
        </p:nvPicPr>
        <p:blipFill>
          <a:blip r:embed="rId2" cstate="print"/>
          <a:srcRect/>
          <a:stretch>
            <a:fillRect/>
          </a:stretch>
        </p:blipFill>
        <p:spPr bwMode="auto">
          <a:xfrm>
            <a:off x="5029200" y="1600200"/>
            <a:ext cx="3600450" cy="2733675"/>
          </a:xfrm>
          <a:prstGeom prst="rect">
            <a:avLst/>
          </a:prstGeom>
          <a:noFill/>
          <a:ln w="9525">
            <a:solidFill>
              <a:schemeClr val="accent1">
                <a:shade val="50000"/>
              </a:schemeClr>
            </a:solidFill>
            <a:miter lim="800000"/>
            <a:headEnd/>
            <a:tailEnd/>
          </a:ln>
        </p:spPr>
      </p:pic>
      <p:sp>
        <p:nvSpPr>
          <p:cNvPr id="3" name="Rectangle 2"/>
          <p:cNvSpPr/>
          <p:nvPr/>
        </p:nvSpPr>
        <p:spPr>
          <a:xfrm>
            <a:off x="304800" y="4800600"/>
            <a:ext cx="8229600" cy="3970317"/>
          </a:xfrm>
          <a:prstGeom prst="rect">
            <a:avLst/>
          </a:prstGeom>
        </p:spPr>
        <p:txBody>
          <a:bodyPr wrap="square">
            <a:spAutoFit/>
          </a:bodyPr>
          <a:lstStyle/>
          <a:p>
            <a:r>
              <a:rPr lang="en-US" sz="1200" dirty="0" err="1"/>
              <a:t>Mehmedic</a:t>
            </a:r>
            <a:r>
              <a:rPr lang="en-US" sz="1200" dirty="0"/>
              <a:t>, Z., </a:t>
            </a:r>
            <a:r>
              <a:rPr lang="en-US" sz="1200" dirty="0" smtClean="0"/>
              <a:t>et, al. A</a:t>
            </a:r>
            <a:r>
              <a:rPr lang="en-US" sz="1200" dirty="0"/>
              <a:t>. (2010), Potency Trends of Δ9-THC and Other Cannabinoids in Confiscated Cannabis Preparations from 1993 to 2008. Journal of Forensic Sciences, 55: 1209–</a:t>
            </a:r>
            <a:r>
              <a:rPr lang="en-US" sz="1200" dirty="0" smtClean="0"/>
              <a:t>1217</a:t>
            </a:r>
          </a:p>
          <a:p>
            <a:endParaRPr lang="en-US" sz="1200" dirty="0"/>
          </a:p>
          <a:p>
            <a:r>
              <a:rPr lang="en-US" sz="1200" dirty="0" err="1"/>
              <a:t>Giedd</a:t>
            </a:r>
            <a:r>
              <a:rPr lang="en-US" sz="1200" dirty="0"/>
              <a:t>. J. N. (2004). Structural magnetic resonance imaging of the adolescent brain. </a:t>
            </a:r>
            <a:r>
              <a:rPr lang="en-US" sz="1200" i="1" dirty="0"/>
              <a:t>Annals of the New York Academy of Sciences</a:t>
            </a:r>
            <a:r>
              <a:rPr lang="en-US" sz="1200" dirty="0"/>
              <a:t>, </a:t>
            </a:r>
            <a:r>
              <a:rPr lang="en-US" sz="1200" i="1" dirty="0"/>
              <a:t>1021</a:t>
            </a:r>
            <a:r>
              <a:rPr lang="en-US" sz="1200" dirty="0"/>
              <a:t>, 77-85. </a:t>
            </a:r>
            <a:endParaRPr lang="en-US" sz="1200" dirty="0" smtClean="0"/>
          </a:p>
          <a:p>
            <a:endParaRPr lang="en-US" sz="1200" dirty="0"/>
          </a:p>
          <a:p>
            <a:r>
              <a:rPr lang="en-US" sz="1200" dirty="0"/>
              <a:t>M. </a:t>
            </a:r>
            <a:r>
              <a:rPr lang="en-US" sz="1200" dirty="0" err="1"/>
              <a:t>Asbridge</a:t>
            </a:r>
            <a:r>
              <a:rPr lang="en-US" sz="1200" dirty="0"/>
              <a:t>, J. A. Hayden, J. L. Cartwright. Acute cannabis consumption and motor vehicle collision risk: systematic review of observational studies and meta-analysis. </a:t>
            </a:r>
            <a:r>
              <a:rPr lang="en-US" sz="1200" i="1" dirty="0"/>
              <a:t>BMJ</a:t>
            </a:r>
            <a:r>
              <a:rPr lang="en-US" sz="1200" dirty="0"/>
              <a:t>, 2012; 344 (feb09 2): e536 DOI</a:t>
            </a:r>
            <a:r>
              <a:rPr lang="en-US" sz="1200" dirty="0" smtClean="0"/>
              <a:t>:</a:t>
            </a:r>
          </a:p>
          <a:p>
            <a:endParaRPr lang="en-US" sz="1200" dirty="0"/>
          </a:p>
          <a:p>
            <a:r>
              <a:rPr lang="en-US" sz="1200" dirty="0" err="1"/>
              <a:t>Tetrault</a:t>
            </a:r>
            <a:r>
              <a:rPr lang="en-US" sz="1200" dirty="0"/>
              <a:t>, J.M.</a:t>
            </a:r>
            <a:r>
              <a:rPr lang="en-US" sz="1200" i="1" dirty="0"/>
              <a:t>, et al. </a:t>
            </a:r>
            <a:r>
              <a:rPr lang="en-US" sz="1200" dirty="0"/>
              <a:t>Effects of cannabis smoking on pulmonary function and respiratory complications: a systematic review. </a:t>
            </a:r>
            <a:r>
              <a:rPr lang="en-US" sz="1200" i="1" dirty="0"/>
              <a:t>Arch Intern Med </a:t>
            </a:r>
            <a:r>
              <a:rPr lang="en-US" sz="1200" dirty="0"/>
              <a:t>167, 221-228 (2007). </a:t>
            </a:r>
          </a:p>
          <a:p>
            <a:endParaRPr lang="en-US" sz="1200" dirty="0" smtClean="0"/>
          </a:p>
          <a:p>
            <a:endParaRPr lang="en-US" sz="1200" dirty="0"/>
          </a:p>
          <a:p>
            <a:endParaRPr lang="en-US" sz="1200" dirty="0"/>
          </a:p>
          <a:p>
            <a:endParaRPr lang="en-US" sz="1200" dirty="0" smtClean="0"/>
          </a:p>
          <a:p>
            <a:endParaRPr lang="en-US" sz="1200" dirty="0"/>
          </a:p>
          <a:p>
            <a:endParaRPr lang="en-US" sz="1200" dirty="0"/>
          </a:p>
          <a:p>
            <a:endParaRPr lang="en-US" sz="1200" dirty="0"/>
          </a:p>
          <a:p>
            <a:endParaRPr lang="en-US" sz="1200" dirty="0" smtClean="0"/>
          </a:p>
          <a:p>
            <a:endParaRPr lang="en-US" sz="1200" dirty="0"/>
          </a:p>
          <a:p>
            <a:endParaRPr lang="en-US" sz="1200" dirty="0"/>
          </a:p>
        </p:txBody>
      </p:sp>
    </p:spTree>
    <p:extLst>
      <p:ext uri="{BB962C8B-B14F-4D97-AF65-F5344CB8AC3E}">
        <p14:creationId xmlns:p14="http://schemas.microsoft.com/office/powerpoint/2010/main" val="25993384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381000" y="1143000"/>
            <a:ext cx="8229600" cy="3886200"/>
          </a:xfrm>
        </p:spPr>
        <p:txBody>
          <a:bodyPr>
            <a:noAutofit/>
          </a:bodyPr>
          <a:lstStyle/>
          <a:p>
            <a:pPr algn="ctr" eaLnBrk="1" hangingPunct="1">
              <a:buFontTx/>
              <a:buNone/>
            </a:pPr>
            <a:r>
              <a:rPr lang="en-US" sz="4500" dirty="0" smtClean="0">
                <a:solidFill>
                  <a:schemeClr val="tx1"/>
                </a:solidFill>
                <a:latin typeface="Georgia"/>
                <a:cs typeface="Georgia"/>
              </a:rPr>
              <a:t>The groups pushing for marijuana legalization have found a way to make their issue resonate with everyday people.</a:t>
            </a:r>
          </a:p>
        </p:txBody>
      </p:sp>
      <p:sp>
        <p:nvSpPr>
          <p:cNvPr id="2" name="Slide Number Placeholder 1"/>
          <p:cNvSpPr>
            <a:spLocks noGrp="1"/>
          </p:cNvSpPr>
          <p:nvPr>
            <p:ph type="sldNum" sz="quarter" idx="12"/>
          </p:nvPr>
        </p:nvSpPr>
        <p:spPr/>
        <p:txBody>
          <a:bodyPr/>
          <a:lstStyle/>
          <a:p>
            <a:pPr>
              <a:defRPr/>
            </a:pPr>
            <a:fld id="{36648DD2-BCCD-4199-8241-55B94A218F3D}" type="slidenum">
              <a:rPr lang="en-US" smtClean="0"/>
              <a:pPr>
                <a:defRPr/>
              </a:pPr>
              <a:t>4</a:t>
            </a:fld>
            <a:endParaRPr lang="en-US"/>
          </a:p>
        </p:txBody>
      </p:sp>
      <p:sp>
        <p:nvSpPr>
          <p:cNvPr id="15363" name="AutoShape 6" descr="9k="/>
          <p:cNvSpPr>
            <a:spLocks noChangeAspect="1" noChangeArrowheads="1"/>
          </p:cNvSpPr>
          <p:nvPr/>
        </p:nvSpPr>
        <p:spPr bwMode="auto">
          <a:xfrm>
            <a:off x="77788" y="-20638"/>
            <a:ext cx="2609850" cy="175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4" name="AutoShape 10" descr="9k="/>
          <p:cNvSpPr>
            <a:spLocks noChangeAspect="1" noChangeArrowheads="1"/>
          </p:cNvSpPr>
          <p:nvPr/>
        </p:nvSpPr>
        <p:spPr bwMode="auto">
          <a:xfrm>
            <a:off x="77788" y="-20638"/>
            <a:ext cx="2314575" cy="155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21468289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eaLnBrk="1" hangingPunct="1"/>
            <a:r>
              <a:rPr lang="en-US" dirty="0" smtClean="0">
                <a:solidFill>
                  <a:srgbClr val="FF0000"/>
                </a:solidFill>
                <a:latin typeface="Georgia"/>
                <a:cs typeface="Georgia"/>
              </a:rPr>
              <a:t>Relation to Mental Health</a:t>
            </a:r>
          </a:p>
        </p:txBody>
      </p:sp>
      <p:sp>
        <p:nvSpPr>
          <p:cNvPr id="7171" name="Rectangle 3"/>
          <p:cNvSpPr>
            <a:spLocks noGrp="1" noChangeArrowheads="1"/>
          </p:cNvSpPr>
          <p:nvPr>
            <p:ph idx="1"/>
          </p:nvPr>
        </p:nvSpPr>
        <p:spPr>
          <a:xfrm>
            <a:off x="381000" y="1371600"/>
            <a:ext cx="8382000" cy="5029200"/>
          </a:xfrm>
        </p:spPr>
        <p:txBody>
          <a:bodyPr>
            <a:normAutofit fontScale="55000" lnSpcReduction="20000"/>
          </a:bodyPr>
          <a:lstStyle/>
          <a:p>
            <a:pPr eaLnBrk="1" hangingPunct="1">
              <a:defRPr/>
            </a:pPr>
            <a:r>
              <a:rPr lang="en-US" sz="7400" dirty="0" smtClean="0">
                <a:latin typeface="Georgia"/>
                <a:cs typeface="Georgia"/>
              </a:rPr>
              <a:t>Increased risk of psychosis</a:t>
            </a:r>
          </a:p>
          <a:p>
            <a:pPr eaLnBrk="1" hangingPunct="1">
              <a:defRPr/>
            </a:pPr>
            <a:r>
              <a:rPr lang="en-US" sz="7400" dirty="0" smtClean="0">
                <a:latin typeface="Georgia"/>
                <a:cs typeface="Georgia"/>
              </a:rPr>
              <a:t>Risk of schizophrenia increased six-fold</a:t>
            </a:r>
          </a:p>
          <a:p>
            <a:pPr marL="914400" lvl="2" indent="0">
              <a:buNone/>
              <a:defRPr/>
            </a:pPr>
            <a:endParaRPr lang="en-US" sz="7400" dirty="0">
              <a:latin typeface="Georgia"/>
              <a:cs typeface="Georgia"/>
            </a:endParaRPr>
          </a:p>
          <a:p>
            <a:pPr marL="914400" lvl="2" indent="0">
              <a:buNone/>
              <a:defRPr/>
            </a:pPr>
            <a:endParaRPr lang="en-US" sz="7400" dirty="0">
              <a:latin typeface="Georgia"/>
              <a:cs typeface="Georgia"/>
            </a:endParaRPr>
          </a:p>
          <a:p>
            <a:pPr marL="914400" lvl="2" indent="0">
              <a:buNone/>
              <a:defRPr/>
            </a:pPr>
            <a:endParaRPr lang="en-US" sz="7400" dirty="0" smtClean="0">
              <a:latin typeface="Georgia"/>
              <a:cs typeface="Georgia"/>
            </a:endParaRPr>
          </a:p>
          <a:p>
            <a:pPr eaLnBrk="1" hangingPunct="1">
              <a:defRPr/>
            </a:pPr>
            <a:r>
              <a:rPr lang="en-US" sz="7400" dirty="0" smtClean="0">
                <a:latin typeface="Georgia"/>
                <a:cs typeface="Georgia"/>
              </a:rPr>
              <a:t>More treatment resistant </a:t>
            </a:r>
          </a:p>
          <a:p>
            <a:pPr marL="914400" lvl="2" indent="0">
              <a:buNone/>
              <a:defRPr/>
            </a:pPr>
            <a:r>
              <a:rPr lang="en-US" dirty="0" smtClean="0">
                <a:latin typeface="Georgia"/>
                <a:cs typeface="Georgia"/>
              </a:rPr>
              <a:t/>
            </a:r>
            <a:br>
              <a:rPr lang="en-US" dirty="0" smtClean="0">
                <a:latin typeface="Georgia"/>
                <a:cs typeface="Georgia"/>
              </a:rPr>
            </a:br>
            <a:endParaRPr lang="en-US" dirty="0" smtClean="0">
              <a:latin typeface="Georgia"/>
              <a:cs typeface="Georgia"/>
            </a:endParaRPr>
          </a:p>
          <a:p>
            <a:pPr marL="0" indent="0" eaLnBrk="1" hangingPunct="1">
              <a:buFont typeface="Wingdings" pitchFamily="2" charset="2"/>
              <a:buNone/>
              <a:defRPr/>
            </a:pPr>
            <a:endParaRPr lang="en-US" sz="1400" dirty="0" smtClean="0">
              <a:latin typeface="Georgia"/>
              <a:cs typeface="Georgia"/>
            </a:endParaRPr>
          </a:p>
          <a:p>
            <a:pPr marL="0" indent="0" eaLnBrk="1" hangingPunct="1">
              <a:buFont typeface="Wingdings" pitchFamily="2" charset="2"/>
              <a:buNone/>
              <a:defRPr/>
            </a:pPr>
            <a:endParaRPr lang="en-US" sz="3700" dirty="0" smtClean="0">
              <a:latin typeface="Georgia"/>
              <a:cs typeface="Georgia"/>
            </a:endParaRPr>
          </a:p>
          <a:p>
            <a:pPr marL="914400" lvl="2" indent="0" eaLnBrk="1" hangingPunct="1">
              <a:buFont typeface="Wingdings" pitchFamily="2" charset="2"/>
              <a:buNone/>
              <a:defRPr/>
            </a:pPr>
            <a:endParaRPr lang="en-US" dirty="0" smtClean="0">
              <a:latin typeface="Georgia"/>
              <a:cs typeface="Georgia"/>
            </a:endParaRPr>
          </a:p>
          <a:p>
            <a:pPr lvl="2" eaLnBrk="1" hangingPunct="1">
              <a:defRPr/>
            </a:pPr>
            <a:endParaRPr lang="en-US" dirty="0" smtClean="0">
              <a:latin typeface="Georgia"/>
              <a:cs typeface="Georgia"/>
            </a:endParaRPr>
          </a:p>
        </p:txBody>
      </p:sp>
      <p:sp>
        <p:nvSpPr>
          <p:cNvPr id="4" name="Slide Number Placeholder 3"/>
          <p:cNvSpPr>
            <a:spLocks noGrp="1"/>
          </p:cNvSpPr>
          <p:nvPr>
            <p:ph type="sldNum" sz="quarter" idx="12"/>
          </p:nvPr>
        </p:nvSpPr>
        <p:spPr/>
        <p:txBody>
          <a:bodyPr/>
          <a:lstStyle/>
          <a:p>
            <a:fld id="{4226F133-244D-4A4C-B618-CB5A3EE004CC}" type="slidenum">
              <a:rPr lang="en-US" smtClean="0">
                <a:latin typeface="Georgia"/>
                <a:cs typeface="Georgia"/>
              </a:rPr>
              <a:pPr/>
              <a:t>40</a:t>
            </a:fld>
            <a:endParaRPr lang="en-US" dirty="0">
              <a:latin typeface="Georgia"/>
              <a:cs typeface="Georgia"/>
            </a:endParaRPr>
          </a:p>
        </p:txBody>
      </p:sp>
      <p:pic>
        <p:nvPicPr>
          <p:cNvPr id="5" name="Picture 4" descr="teen_pain_27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2819400"/>
            <a:ext cx="2410692" cy="1473200"/>
          </a:xfrm>
          <a:prstGeom prst="rect">
            <a:avLst/>
          </a:prstGeom>
        </p:spPr>
      </p:pic>
      <p:sp>
        <p:nvSpPr>
          <p:cNvPr id="6" name="TextBox 5"/>
          <p:cNvSpPr txBox="1"/>
          <p:nvPr/>
        </p:nvSpPr>
        <p:spPr>
          <a:xfrm>
            <a:off x="457200" y="5867400"/>
            <a:ext cx="8229600" cy="1231106"/>
          </a:xfrm>
          <a:prstGeom prst="rect">
            <a:avLst/>
          </a:prstGeom>
          <a:noFill/>
        </p:spPr>
        <p:txBody>
          <a:bodyPr wrap="square" rtlCol="0">
            <a:spAutoFit/>
          </a:bodyPr>
          <a:lstStyle/>
          <a:p>
            <a:pPr>
              <a:defRPr/>
            </a:pPr>
            <a:r>
              <a:rPr lang="en-US" sz="1400" dirty="0" smtClean="0">
                <a:latin typeface="Georgia"/>
                <a:cs typeface="Georgia"/>
              </a:rPr>
              <a:t>Cannabis use in adolescence and risk for adult psychosis: longitudinal prospective study Louise </a:t>
            </a:r>
            <a:r>
              <a:rPr lang="en-US" sz="1400" dirty="0" err="1" smtClean="0">
                <a:latin typeface="Georgia"/>
                <a:cs typeface="Georgia"/>
              </a:rPr>
              <a:t>Arseneault</a:t>
            </a:r>
            <a:r>
              <a:rPr lang="en-US" sz="1400" dirty="0" smtClean="0">
                <a:latin typeface="Georgia"/>
                <a:cs typeface="Georgia"/>
              </a:rPr>
              <a:t>, BMJ 2002;325:1212-1213 ( 23 November )</a:t>
            </a:r>
          </a:p>
          <a:p>
            <a:pPr>
              <a:defRPr/>
            </a:pPr>
            <a:r>
              <a:rPr lang="en-US" sz="1400" dirty="0" smtClean="0">
                <a:latin typeface="Georgia"/>
                <a:cs typeface="Georgia"/>
              </a:rPr>
              <a:t> </a:t>
            </a:r>
            <a:r>
              <a:rPr lang="en-US" sz="1400" dirty="0" err="1" smtClean="0">
                <a:latin typeface="Georgia"/>
                <a:cs typeface="Georgia"/>
              </a:rPr>
              <a:t>Andréasson</a:t>
            </a:r>
            <a:r>
              <a:rPr lang="en-US" sz="1400" dirty="0" smtClean="0">
                <a:latin typeface="Georgia"/>
                <a:cs typeface="Georgia"/>
              </a:rPr>
              <a:t> S, </a:t>
            </a:r>
            <a:r>
              <a:rPr lang="en-US" sz="1400" dirty="0" err="1" smtClean="0">
                <a:latin typeface="Georgia"/>
                <a:cs typeface="Georgia"/>
              </a:rPr>
              <a:t>Allebeck</a:t>
            </a:r>
            <a:r>
              <a:rPr lang="en-US" sz="1400" dirty="0" smtClean="0">
                <a:latin typeface="Georgia"/>
                <a:cs typeface="Georgia"/>
              </a:rPr>
              <a:t> P, </a:t>
            </a:r>
            <a:r>
              <a:rPr lang="en-US" sz="1400" dirty="0" err="1" smtClean="0">
                <a:latin typeface="Georgia"/>
                <a:cs typeface="Georgia"/>
              </a:rPr>
              <a:t>Engström</a:t>
            </a:r>
            <a:r>
              <a:rPr lang="en-US" sz="1400" dirty="0" smtClean="0">
                <a:latin typeface="Georgia"/>
                <a:cs typeface="Georgia"/>
              </a:rPr>
              <a:t> A, </a:t>
            </a:r>
            <a:r>
              <a:rPr lang="en-US" sz="1400" dirty="0" err="1" smtClean="0">
                <a:latin typeface="Georgia"/>
                <a:cs typeface="Georgia"/>
              </a:rPr>
              <a:t>Rydberg</a:t>
            </a:r>
            <a:r>
              <a:rPr lang="en-US" sz="1400" dirty="0" smtClean="0">
                <a:latin typeface="Georgia"/>
                <a:cs typeface="Georgia"/>
              </a:rPr>
              <a:t> U. Cannabis and schizophrenia: a longitudinal study of Swedish conscripts. Lancet 1987; ii: 1483-1485.</a:t>
            </a:r>
          </a:p>
          <a:p>
            <a:endParaRPr lang="en-US" dirty="0">
              <a:latin typeface="Georgia"/>
              <a:cs typeface="Georgia"/>
            </a:endParaRPr>
          </a:p>
        </p:txBody>
      </p:sp>
    </p:spTree>
    <p:extLst>
      <p:ext uri="{BB962C8B-B14F-4D97-AF65-F5344CB8AC3E}">
        <p14:creationId xmlns:p14="http://schemas.microsoft.com/office/powerpoint/2010/main" val="4901716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734342296"/>
              </p:ext>
            </p:extLst>
          </p:nvPr>
        </p:nvGraphicFramePr>
        <p:xfrm>
          <a:off x="1"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AutoShape 4"/>
          <p:cNvSpPr>
            <a:spLocks noChangeArrowheads="1"/>
          </p:cNvSpPr>
          <p:nvPr/>
        </p:nvSpPr>
        <p:spPr bwMode="auto">
          <a:xfrm>
            <a:off x="4114800" y="2133600"/>
            <a:ext cx="1524000" cy="838200"/>
          </a:xfrm>
          <a:prstGeom prst="wedgeRectCallout">
            <a:avLst>
              <a:gd name="adj1" fmla="val 74610"/>
              <a:gd name="adj2" fmla="val 114594"/>
            </a:avLst>
          </a:prstGeom>
          <a:solidFill>
            <a:srgbClr val="C0504D"/>
          </a:solidFill>
          <a:ln w="9525">
            <a:solidFill>
              <a:schemeClr val="tx1"/>
            </a:solidFill>
            <a:miter lim="800000"/>
            <a:headEnd/>
            <a:tailEnd/>
          </a:ln>
          <a:effectLst/>
        </p:spPr>
        <p:txBody>
          <a:bodyPr/>
          <a:lstStyle/>
          <a:p>
            <a:pPr algn="ctr"/>
            <a:r>
              <a:rPr lang="en-US" sz="1600" dirty="0" smtClean="0">
                <a:solidFill>
                  <a:schemeClr val="bg1"/>
                </a:solidFill>
                <a:latin typeface="Georgia"/>
                <a:cs typeface="Georgia"/>
              </a:rPr>
              <a:t>Psychoactive Ingredient</a:t>
            </a:r>
            <a:endParaRPr lang="en-US" sz="1600" dirty="0">
              <a:solidFill>
                <a:schemeClr val="bg1"/>
              </a:solidFill>
              <a:latin typeface="Georgia"/>
              <a:cs typeface="Georgia"/>
            </a:endParaRPr>
          </a:p>
        </p:txBody>
      </p:sp>
      <p:sp>
        <p:nvSpPr>
          <p:cNvPr id="2" name="TextBox 1"/>
          <p:cNvSpPr txBox="1"/>
          <p:nvPr/>
        </p:nvSpPr>
        <p:spPr>
          <a:xfrm>
            <a:off x="914400" y="1295400"/>
            <a:ext cx="6172200" cy="553998"/>
          </a:xfrm>
          <a:prstGeom prst="rect">
            <a:avLst/>
          </a:prstGeom>
          <a:noFill/>
        </p:spPr>
        <p:txBody>
          <a:bodyPr wrap="square" rtlCol="0">
            <a:spAutoFit/>
          </a:bodyPr>
          <a:lstStyle/>
          <a:p>
            <a:r>
              <a:rPr lang="en-US" sz="1000" dirty="0" err="1" smtClean="0"/>
              <a:t>Mehmedic</a:t>
            </a:r>
            <a:r>
              <a:rPr lang="en-US" sz="1000" dirty="0"/>
              <a:t> et al., Potency Trends of </a:t>
            </a:r>
            <a:r>
              <a:rPr lang="en-US" sz="1000" dirty="0" smtClean="0"/>
              <a:t>D-9 THC </a:t>
            </a:r>
            <a:r>
              <a:rPr lang="en-US" sz="1000" dirty="0"/>
              <a:t>and </a:t>
            </a:r>
            <a:r>
              <a:rPr lang="en-US" sz="1000" dirty="0" smtClean="0"/>
              <a:t>Other Cannabinoids </a:t>
            </a:r>
            <a:r>
              <a:rPr lang="en-US" sz="1000" dirty="0"/>
              <a:t>in Conﬁscated </a:t>
            </a:r>
            <a:r>
              <a:rPr lang="en-US" sz="1000" dirty="0" smtClean="0"/>
              <a:t>Cannabis Preparations </a:t>
            </a:r>
            <a:r>
              <a:rPr lang="en-US" sz="1000" dirty="0"/>
              <a:t>from 1993 to </a:t>
            </a:r>
            <a:r>
              <a:rPr lang="en-US" sz="1000" dirty="0" smtClean="0"/>
              <a:t>2008,</a:t>
            </a:r>
            <a:r>
              <a:rPr lang="en-US" sz="1000" dirty="0"/>
              <a:t> J Forensic </a:t>
            </a:r>
            <a:r>
              <a:rPr lang="en-US" sz="1000" dirty="0" err="1"/>
              <a:t>Sci</a:t>
            </a:r>
            <a:r>
              <a:rPr lang="en-US" sz="1000" dirty="0"/>
              <a:t>, September 2010, Vol. 55, No. </a:t>
            </a:r>
            <a:r>
              <a:rPr lang="en-US" sz="1000" dirty="0" smtClean="0"/>
              <a:t>5. </a:t>
            </a:r>
            <a:r>
              <a:rPr lang="en-US" sz="1000" dirty="0" err="1" smtClean="0"/>
              <a:t>See</a:t>
            </a:r>
            <a:r>
              <a:rPr lang="en-US" sz="1000" dirty="0" err="1" smtClean="0">
                <a:hlinkClick r:id="rId3"/>
              </a:rPr>
              <a:t>http</a:t>
            </a:r>
            <a:r>
              <a:rPr lang="en-US" sz="1000" dirty="0">
                <a:hlinkClick r:id="rId3"/>
              </a:rPr>
              <a:t>://home.olemiss.edu/~suman/potancy%20paper%202010.</a:t>
            </a:r>
            <a:r>
              <a:rPr lang="en-US" sz="1000" dirty="0" smtClean="0">
                <a:hlinkClick r:id="rId3"/>
              </a:rPr>
              <a:t>pdf</a:t>
            </a:r>
            <a:r>
              <a:rPr lang="en-US" sz="1000" dirty="0" smtClean="0"/>
              <a:t>. </a:t>
            </a:r>
            <a:endParaRPr lang="en-US" sz="1000" dirty="0"/>
          </a:p>
        </p:txBody>
      </p:sp>
    </p:spTree>
    <p:extLst>
      <p:ext uri="{BB962C8B-B14F-4D97-AF65-F5344CB8AC3E}">
        <p14:creationId xmlns:p14="http://schemas.microsoft.com/office/powerpoint/2010/main" val="19173156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401762"/>
          </a:xfrm>
        </p:spPr>
        <p:txBody>
          <a:bodyPr>
            <a:normAutofit/>
          </a:bodyPr>
          <a:lstStyle/>
          <a:p>
            <a:r>
              <a:rPr lang="en-US" sz="4000" b="1" dirty="0" smtClean="0">
                <a:solidFill>
                  <a:srgbClr val="000000"/>
                </a:solidFill>
                <a:latin typeface="Georgia"/>
                <a:cs typeface="Georgia"/>
              </a:rPr>
              <a:t>Let’s Not Repeat Mistakes of</a:t>
            </a:r>
            <a:br>
              <a:rPr lang="en-US" sz="4000" b="1" dirty="0" smtClean="0">
                <a:solidFill>
                  <a:srgbClr val="000000"/>
                </a:solidFill>
                <a:latin typeface="Georgia"/>
                <a:cs typeface="Georgia"/>
              </a:rPr>
            </a:br>
            <a:r>
              <a:rPr lang="en-US" sz="4000" b="1" dirty="0" smtClean="0">
                <a:solidFill>
                  <a:srgbClr val="000000"/>
                </a:solidFill>
                <a:latin typeface="Georgia"/>
                <a:cs typeface="Georgia"/>
              </a:rPr>
              <a:t>Alcohol &amp; Tobacco </a:t>
            </a:r>
            <a:endParaRPr lang="en-US" sz="4000" b="1" dirty="0">
              <a:solidFill>
                <a:srgbClr val="000000"/>
              </a:solidFill>
              <a:latin typeface="Georgia"/>
              <a:cs typeface="Georgia"/>
            </a:endParaRPr>
          </a:p>
        </p:txBody>
      </p:sp>
      <p:sp>
        <p:nvSpPr>
          <p:cNvPr id="3" name="Content Placeholder 2"/>
          <p:cNvSpPr>
            <a:spLocks noGrp="1"/>
          </p:cNvSpPr>
          <p:nvPr>
            <p:ph idx="1"/>
          </p:nvPr>
        </p:nvSpPr>
        <p:spPr>
          <a:xfrm>
            <a:off x="533400" y="1828800"/>
            <a:ext cx="8042276" cy="4343400"/>
          </a:xfrm>
        </p:spPr>
        <p:txBody>
          <a:bodyPr>
            <a:normAutofit/>
          </a:bodyPr>
          <a:lstStyle/>
          <a:p>
            <a:r>
              <a:rPr lang="en-US" sz="3600" dirty="0" smtClean="0">
                <a:solidFill>
                  <a:srgbClr val="000000"/>
                </a:solidFill>
                <a:latin typeface="Georgia"/>
                <a:cs typeface="Georgia"/>
              </a:rPr>
              <a:t>Use levels for alcohol and tobacco are much higher than marijuana</a:t>
            </a:r>
          </a:p>
          <a:p>
            <a:endParaRPr lang="en-US" sz="3600" dirty="0" smtClean="0">
              <a:solidFill>
                <a:srgbClr val="000000"/>
              </a:solidFill>
              <a:latin typeface="Georgia"/>
              <a:cs typeface="Georgia"/>
            </a:endParaRPr>
          </a:p>
          <a:p>
            <a:r>
              <a:rPr lang="en-US" sz="3600" dirty="0" smtClean="0">
                <a:solidFill>
                  <a:srgbClr val="000000"/>
                </a:solidFill>
                <a:latin typeface="Georgia"/>
                <a:cs typeface="Georgia"/>
              </a:rPr>
              <a:t>Industries </a:t>
            </a:r>
            <a:r>
              <a:rPr lang="en-US" sz="3600" i="1" dirty="0" smtClean="0">
                <a:solidFill>
                  <a:srgbClr val="000000"/>
                </a:solidFill>
                <a:latin typeface="Georgia"/>
                <a:cs typeface="Georgia"/>
              </a:rPr>
              <a:t>promote</a:t>
            </a:r>
            <a:r>
              <a:rPr lang="en-US" sz="3600" dirty="0" smtClean="0">
                <a:solidFill>
                  <a:srgbClr val="000000"/>
                </a:solidFill>
                <a:latin typeface="Georgia"/>
                <a:cs typeface="Georgia"/>
              </a:rPr>
              <a:t> addiction and target kids</a:t>
            </a:r>
          </a:p>
          <a:p>
            <a:endParaRPr lang="en-US" sz="3600" dirty="0">
              <a:solidFill>
                <a:srgbClr val="000000"/>
              </a:solidFill>
              <a:latin typeface="Georgia"/>
              <a:cs typeface="Georgia"/>
            </a:endParaRPr>
          </a:p>
        </p:txBody>
      </p:sp>
      <p:sp>
        <p:nvSpPr>
          <p:cNvPr id="4" name="Slide Number Placeholder 3"/>
          <p:cNvSpPr>
            <a:spLocks noGrp="1"/>
          </p:cNvSpPr>
          <p:nvPr>
            <p:ph type="sldNum" sz="quarter" idx="12"/>
          </p:nvPr>
        </p:nvSpPr>
        <p:spPr/>
        <p:txBody>
          <a:bodyPr/>
          <a:lstStyle/>
          <a:p>
            <a:pPr>
              <a:defRPr/>
            </a:pPr>
            <a:fld id="{29FB5F00-8EF6-495F-B089-92CE365BB271}" type="slidenum">
              <a:rPr lang="en-US" smtClean="0">
                <a:latin typeface="Georgia"/>
                <a:cs typeface="Georgia"/>
              </a:rPr>
              <a:pPr>
                <a:defRPr/>
              </a:pPr>
              <a:t>42</a:t>
            </a:fld>
            <a:endParaRPr lang="en-US" dirty="0">
              <a:latin typeface="Georgia"/>
              <a:cs typeface="Georgia"/>
            </a:endParaRPr>
          </a:p>
        </p:txBody>
      </p:sp>
      <p:sp>
        <p:nvSpPr>
          <p:cNvPr id="5" name="Rectangle 4"/>
          <p:cNvSpPr/>
          <p:nvPr/>
        </p:nvSpPr>
        <p:spPr>
          <a:xfrm>
            <a:off x="0" y="5467361"/>
            <a:ext cx="8777111" cy="1384995"/>
          </a:xfrm>
          <a:prstGeom prst="rect">
            <a:avLst/>
          </a:prstGeom>
        </p:spPr>
        <p:txBody>
          <a:bodyPr wrap="square">
            <a:spAutoFit/>
          </a:bodyPr>
          <a:lstStyle/>
          <a:p>
            <a:r>
              <a:rPr lang="en-US" sz="1400" dirty="0">
                <a:latin typeface="Georgia"/>
                <a:cs typeface="Georgia"/>
              </a:rPr>
              <a:t>Schiller JS, Lucas JW, </a:t>
            </a:r>
            <a:r>
              <a:rPr lang="en-US" sz="1400" dirty="0" err="1">
                <a:latin typeface="Georgia"/>
                <a:cs typeface="Georgia"/>
              </a:rPr>
              <a:t>Peregoy</a:t>
            </a:r>
            <a:r>
              <a:rPr lang="en-US" sz="1400" dirty="0">
                <a:latin typeface="Georgia"/>
                <a:cs typeface="Georgia"/>
              </a:rPr>
              <a:t> JA. Summary health statistics for U.S. adults: National Health Interview Survey, 2011. National Center for Health Statistics. Vital Health Stat 10(256). 2012.</a:t>
            </a:r>
          </a:p>
          <a:p>
            <a:endParaRPr lang="en-US" sz="1400" dirty="0">
              <a:latin typeface="Georgia"/>
              <a:cs typeface="Georgia"/>
            </a:endParaRPr>
          </a:p>
          <a:p>
            <a:r>
              <a:rPr lang="en-US" sz="1400" dirty="0">
                <a:latin typeface="Georgia"/>
                <a:cs typeface="Georgia"/>
              </a:rPr>
              <a:t>Centers for Disease Control and Prevention. </a:t>
            </a:r>
            <a:r>
              <a:rPr lang="en-US" sz="1400" dirty="0">
                <a:latin typeface="Georgia"/>
                <a:cs typeface="Georgia"/>
                <a:hlinkClick r:id="rId2"/>
              </a:rPr>
              <a:t>Vital Signs: Current Cigarette Smoking Among Adults Aged ≥ 18 Years—United States, 2005–2010</a:t>
            </a:r>
            <a:r>
              <a:rPr lang="en-US" sz="1400" dirty="0">
                <a:latin typeface="Georgia"/>
                <a:cs typeface="Georgia"/>
              </a:rPr>
              <a:t>. Morbidity and Mortality Weekly Report 2011;60(33):1207–12 </a:t>
            </a:r>
          </a:p>
        </p:txBody>
      </p:sp>
    </p:spTree>
    <p:extLst>
      <p:ext uri="{BB962C8B-B14F-4D97-AF65-F5344CB8AC3E}">
        <p14:creationId xmlns:p14="http://schemas.microsoft.com/office/powerpoint/2010/main" val="178040814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5878532"/>
          </a:xfrm>
          <a:prstGeom prst="rect">
            <a:avLst/>
          </a:prstGeom>
          <a:noFill/>
        </p:spPr>
        <p:txBody>
          <a:bodyPr wrap="square" rtlCol="0">
            <a:spAutoFit/>
          </a:bodyPr>
          <a:lstStyle/>
          <a:p>
            <a:pPr algn="ctr"/>
            <a:r>
              <a:rPr lang="en-US" sz="4000" b="1" dirty="0" smtClean="0">
                <a:latin typeface="Georgia" pitchFamily="18" charset="0"/>
              </a:rPr>
              <a:t>What incentives do legal corporations have to keep price low and consumption high?</a:t>
            </a:r>
          </a:p>
          <a:p>
            <a:pPr algn="ctr"/>
            <a:endParaRPr lang="en-US" sz="3600" dirty="0" smtClean="0">
              <a:latin typeface="Georgia" pitchFamily="18" charset="0"/>
            </a:endParaRPr>
          </a:p>
          <a:p>
            <a:pPr marL="571500" indent="-571500">
              <a:buFont typeface="Arial"/>
              <a:buChar char="•"/>
            </a:pPr>
            <a:r>
              <a:rPr lang="en-US" sz="4400" dirty="0" smtClean="0">
                <a:latin typeface="Georgia" pitchFamily="18" charset="0"/>
              </a:rPr>
              <a:t>“Enjoy Responsibly”</a:t>
            </a:r>
            <a:r>
              <a:rPr lang="en-US" sz="4400" dirty="0">
                <a:latin typeface="Georgia" pitchFamily="18" charset="0"/>
              </a:rPr>
              <a:t> </a:t>
            </a:r>
            <a:endParaRPr lang="en-US" sz="4400" dirty="0" smtClean="0">
              <a:latin typeface="Georgia" pitchFamily="18" charset="0"/>
            </a:endParaRPr>
          </a:p>
          <a:p>
            <a:endParaRPr lang="en-US" sz="4400" dirty="0" smtClean="0">
              <a:latin typeface="Georgia" pitchFamily="18" charset="0"/>
            </a:endParaRPr>
          </a:p>
          <a:p>
            <a:pPr marL="571500" indent="-571500">
              <a:buFont typeface="Arial"/>
              <a:buChar char="•"/>
            </a:pPr>
            <a:r>
              <a:rPr lang="en-US" sz="4400" dirty="0" smtClean="0">
                <a:latin typeface="Georgia" pitchFamily="18" charset="0"/>
              </a:rPr>
              <a:t>Taxes today for alcohol are 1/5 of what they were during the Korean War (</a:t>
            </a:r>
            <a:r>
              <a:rPr lang="en-US" sz="4400" dirty="0" err="1" smtClean="0">
                <a:latin typeface="Georgia" pitchFamily="18" charset="0"/>
              </a:rPr>
              <a:t>adj</a:t>
            </a:r>
            <a:r>
              <a:rPr lang="en-US" sz="4400" dirty="0" smtClean="0">
                <a:latin typeface="Georgia" pitchFamily="18" charset="0"/>
              </a:rPr>
              <a:t> for inflation)</a:t>
            </a:r>
          </a:p>
        </p:txBody>
      </p:sp>
      <p:sp>
        <p:nvSpPr>
          <p:cNvPr id="4" name="Slide Number Placeholder 3"/>
          <p:cNvSpPr>
            <a:spLocks noGrp="1"/>
          </p:cNvSpPr>
          <p:nvPr>
            <p:ph type="sldNum" sz="quarter" idx="12"/>
          </p:nvPr>
        </p:nvSpPr>
        <p:spPr/>
        <p:txBody>
          <a:bodyPr/>
          <a:lstStyle/>
          <a:p>
            <a:fld id="{4226F133-244D-4A4C-B618-CB5A3EE004CC}" type="slidenum">
              <a:rPr lang="en-US" smtClean="0"/>
              <a:pPr/>
              <a:t>43</a:t>
            </a:fld>
            <a:endParaRPr lang="en-US" dirty="0"/>
          </a:p>
        </p:txBody>
      </p:sp>
      <p:sp>
        <p:nvSpPr>
          <p:cNvPr id="3" name="Rectangle 2"/>
          <p:cNvSpPr/>
          <p:nvPr/>
        </p:nvSpPr>
        <p:spPr>
          <a:xfrm>
            <a:off x="14111" y="6186269"/>
            <a:ext cx="7772400" cy="646331"/>
          </a:xfrm>
          <a:prstGeom prst="rect">
            <a:avLst/>
          </a:prstGeom>
        </p:spPr>
        <p:txBody>
          <a:bodyPr wrap="square">
            <a:spAutoFit/>
          </a:bodyPr>
          <a:lstStyle/>
          <a:p>
            <a:r>
              <a:rPr lang="en-US" dirty="0">
                <a:latin typeface="Georgia"/>
                <a:cs typeface="Georgia"/>
              </a:rPr>
              <a:t>Cook, P. J. (2007). Paying the tab: The economics of alcohol policy. Princeton, NJ: Princeton University Press. </a:t>
            </a:r>
          </a:p>
        </p:txBody>
      </p:sp>
    </p:spTree>
    <p:extLst>
      <p:ext uri="{BB962C8B-B14F-4D97-AF65-F5344CB8AC3E}">
        <p14:creationId xmlns:p14="http://schemas.microsoft.com/office/powerpoint/2010/main" val="224297037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1"/>
            <a:ext cx="8587680" cy="5447646"/>
          </a:xfrm>
          <a:prstGeom prst="rect">
            <a:avLst/>
          </a:prstGeom>
          <a:noFill/>
        </p:spPr>
        <p:txBody>
          <a:bodyPr wrap="square" rtlCol="0">
            <a:spAutoFit/>
          </a:bodyPr>
          <a:lstStyle/>
          <a:p>
            <a:endParaRPr lang="en-US" sz="3600" b="1" dirty="0" smtClean="0">
              <a:solidFill>
                <a:srgbClr val="000000"/>
              </a:solidFill>
              <a:latin typeface="Georgia" pitchFamily="18" charset="0"/>
              <a:cs typeface="Georgia"/>
            </a:endParaRPr>
          </a:p>
          <a:p>
            <a:endParaRPr lang="en-US" sz="3600" b="1" dirty="0">
              <a:solidFill>
                <a:srgbClr val="000000"/>
              </a:solidFill>
              <a:latin typeface="Georgia" pitchFamily="18" charset="0"/>
              <a:cs typeface="Georgia"/>
            </a:endParaRPr>
          </a:p>
          <a:p>
            <a:endParaRPr lang="en-US" sz="3600" b="1" dirty="0" smtClean="0">
              <a:solidFill>
                <a:srgbClr val="000000"/>
              </a:solidFill>
              <a:latin typeface="Georgia" pitchFamily="18" charset="0"/>
              <a:cs typeface="Georgia"/>
            </a:endParaRPr>
          </a:p>
          <a:p>
            <a:endParaRPr lang="en-US" sz="3600" b="1" dirty="0">
              <a:solidFill>
                <a:srgbClr val="000000"/>
              </a:solidFill>
              <a:latin typeface="Georgia" pitchFamily="18" charset="0"/>
              <a:cs typeface="Georgia"/>
            </a:endParaRPr>
          </a:p>
          <a:p>
            <a:endParaRPr lang="en-US" sz="3600" b="1" dirty="0" smtClean="0">
              <a:solidFill>
                <a:srgbClr val="000000"/>
              </a:solidFill>
              <a:latin typeface="Georgia" pitchFamily="18" charset="0"/>
              <a:cs typeface="Georgia"/>
            </a:endParaRPr>
          </a:p>
          <a:p>
            <a:endParaRPr lang="en-US" sz="3600" b="1" dirty="0">
              <a:solidFill>
                <a:srgbClr val="000000"/>
              </a:solidFill>
              <a:latin typeface="Georgia" pitchFamily="18" charset="0"/>
              <a:cs typeface="Georgia"/>
            </a:endParaRPr>
          </a:p>
          <a:p>
            <a:r>
              <a:rPr lang="en-US" sz="3600" b="1" dirty="0" smtClean="0">
                <a:solidFill>
                  <a:srgbClr val="000000"/>
                </a:solidFill>
                <a:latin typeface="Georgia" pitchFamily="18" charset="0"/>
                <a:cs typeface="Georgia"/>
              </a:rPr>
              <a:t>Can we trust companies and</a:t>
            </a:r>
          </a:p>
          <a:p>
            <a:r>
              <a:rPr lang="en-US" sz="3600" b="1" dirty="0" smtClean="0">
                <a:solidFill>
                  <a:srgbClr val="000000"/>
                </a:solidFill>
                <a:latin typeface="Georgia" pitchFamily="18" charset="0"/>
                <a:cs typeface="Georgia"/>
              </a:rPr>
              <a:t>Big Corporations not to target youth and the vulnerable?</a:t>
            </a:r>
            <a:endParaRPr lang="en-US" sz="3200" dirty="0">
              <a:solidFill>
                <a:srgbClr val="000000"/>
              </a:solidFill>
              <a:latin typeface="Georgia"/>
              <a:cs typeface="Georgia"/>
            </a:endParaRPr>
          </a:p>
          <a:p>
            <a:r>
              <a:rPr lang="en-US" sz="2400" dirty="0">
                <a:solidFill>
                  <a:srgbClr val="000000"/>
                </a:solidFill>
                <a:latin typeface="Georgia"/>
                <a:cs typeface="Georgia"/>
              </a:rPr>
              <a:t> </a:t>
            </a:r>
          </a:p>
        </p:txBody>
      </p:sp>
      <p:sp>
        <p:nvSpPr>
          <p:cNvPr id="3" name="Footer Placeholder 2"/>
          <p:cNvSpPr>
            <a:spLocks noGrp="1"/>
          </p:cNvSpPr>
          <p:nvPr>
            <p:ph type="ftr" sz="quarter" idx="11"/>
          </p:nvPr>
        </p:nvSpPr>
        <p:spPr/>
        <p:txBody>
          <a:bodyPr/>
          <a:lstStyle/>
          <a:p>
            <a:r>
              <a:rPr lang="en-US" smtClean="0"/>
              <a:t>Copyright 2013 Kevin A. Sabet and Project SAM www.learnaboutsam.org</a:t>
            </a:r>
            <a:endParaRPr lang="en-US" dirty="0"/>
          </a:p>
        </p:txBody>
      </p:sp>
      <p:sp>
        <p:nvSpPr>
          <p:cNvPr id="4" name="Slide Number Placeholder 3"/>
          <p:cNvSpPr>
            <a:spLocks noGrp="1"/>
          </p:cNvSpPr>
          <p:nvPr>
            <p:ph type="sldNum" sz="quarter" idx="12"/>
          </p:nvPr>
        </p:nvSpPr>
        <p:spPr/>
        <p:txBody>
          <a:bodyPr/>
          <a:lstStyle/>
          <a:p>
            <a:fld id="{4226F133-244D-4A4C-B618-CB5A3EE004CC}" type="slidenum">
              <a:rPr lang="en-US" smtClean="0"/>
              <a:pPr/>
              <a:t>44</a:t>
            </a:fld>
            <a:endParaRPr lang="en-US" dirty="0"/>
          </a:p>
        </p:txBody>
      </p:sp>
      <p:sp>
        <p:nvSpPr>
          <p:cNvPr id="6" name="object 8"/>
          <p:cNvSpPr/>
          <p:nvPr/>
        </p:nvSpPr>
        <p:spPr>
          <a:xfrm>
            <a:off x="3276600" y="1143000"/>
            <a:ext cx="1775104" cy="209334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noAutofit/>
          </a:bodyPr>
          <a:lstStyle/>
          <a:p>
            <a:pPr algn="ctr"/>
            <a:endParaRPr dirty="0"/>
          </a:p>
        </p:txBody>
      </p:sp>
    </p:spTree>
    <p:extLst>
      <p:ext uri="{BB962C8B-B14F-4D97-AF65-F5344CB8AC3E}">
        <p14:creationId xmlns:p14="http://schemas.microsoft.com/office/powerpoint/2010/main" val="237586042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youngeradults_doc.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0"/>
            <a:ext cx="5175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600200" y="1905000"/>
            <a:ext cx="4495800" cy="1295400"/>
          </a:xfrm>
          <a:prstGeom prst="rect">
            <a:avLst/>
          </a:prstGeom>
          <a:solidFill>
            <a:schemeClr val="bg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descr="youngeradults_excerpt.png"/>
          <p:cNvPicPr>
            <a:picLocks noChangeAspect="1"/>
          </p:cNvPicPr>
          <p:nvPr/>
        </p:nvPicPr>
        <p:blipFill>
          <a:blip r:embed="rId3" cstate="print"/>
          <a:stretch>
            <a:fillRect/>
          </a:stretch>
        </p:blipFill>
        <p:spPr>
          <a:xfrm>
            <a:off x="306570" y="2057400"/>
            <a:ext cx="8675246" cy="2667000"/>
          </a:xfrm>
          <a:prstGeom prst="rect">
            <a:avLst/>
          </a:prstGeom>
          <a:ln>
            <a:solidFill>
              <a:srgbClr val="C00000"/>
            </a:solidFill>
          </a:ln>
          <a:effectLst>
            <a:glow rad="139700">
              <a:schemeClr val="accent2">
                <a:satMod val="175000"/>
                <a:alpha val="40000"/>
              </a:schemeClr>
            </a:glow>
          </a:effectLst>
        </p:spPr>
      </p:pic>
      <p:sp>
        <p:nvSpPr>
          <p:cNvPr id="3077" name="TextBox 9"/>
          <p:cNvSpPr txBox="1">
            <a:spLocks noChangeArrowheads="1"/>
          </p:cNvSpPr>
          <p:nvPr/>
        </p:nvSpPr>
        <p:spPr bwMode="auto">
          <a:xfrm>
            <a:off x="6019800" y="6581775"/>
            <a:ext cx="3124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hlinkClick r:id="rId4"/>
              </a:rPr>
              <a:t>http://legacy.library.ucsf.edu/tid/eyn18c00</a:t>
            </a:r>
            <a:endParaRPr lang="en-US" sz="1200"/>
          </a:p>
        </p:txBody>
      </p:sp>
      <p:sp>
        <p:nvSpPr>
          <p:cNvPr id="3078" name="TextBox 5"/>
          <p:cNvSpPr txBox="1">
            <a:spLocks noChangeArrowheads="1"/>
          </p:cNvSpPr>
          <p:nvPr/>
        </p:nvSpPr>
        <p:spPr bwMode="auto">
          <a:xfrm>
            <a:off x="7086600" y="640080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200"/>
              <a:t>RJ Reynolds (1984 est.)</a:t>
            </a:r>
          </a:p>
        </p:txBody>
      </p:sp>
    </p:spTree>
    <p:extLst>
      <p:ext uri="{BB962C8B-B14F-4D97-AF65-F5344CB8AC3E}">
        <p14:creationId xmlns:p14="http://schemas.microsoft.com/office/powerpoint/2010/main" val="408478952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9" descr="goerlitz_doc.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513" y="152400"/>
            <a:ext cx="3889375" cy="32004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00" name="Content Placeholder 3" descr="Winstonmodel_doc.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3886200" y="304800"/>
            <a:ext cx="4814888" cy="5819775"/>
          </a:xfrm>
        </p:spPr>
      </p:pic>
      <p:sp>
        <p:nvSpPr>
          <p:cNvPr id="4101" name="TextBox 4"/>
          <p:cNvSpPr txBox="1">
            <a:spLocks noChangeArrowheads="1"/>
          </p:cNvSpPr>
          <p:nvPr/>
        </p:nvSpPr>
        <p:spPr bwMode="auto">
          <a:xfrm>
            <a:off x="5867400" y="6477000"/>
            <a:ext cx="297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hlinkClick r:id="rId4"/>
              </a:rPr>
              <a:t>http://legacy.library.ucsf.edu/tid/pvt37b00 </a:t>
            </a:r>
            <a:endParaRPr lang="en-US" sz="1200"/>
          </a:p>
        </p:txBody>
      </p:sp>
      <p:sp>
        <p:nvSpPr>
          <p:cNvPr id="6" name="Rectangle 5"/>
          <p:cNvSpPr/>
          <p:nvPr/>
        </p:nvSpPr>
        <p:spPr>
          <a:xfrm>
            <a:off x="4191000" y="3048000"/>
            <a:ext cx="4191000" cy="914400"/>
          </a:xfrm>
          <a:prstGeom prst="rect">
            <a:avLst/>
          </a:prstGeom>
          <a:solidFill>
            <a:schemeClr val="bg1">
              <a:lumMod val="5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descr="wedontsmokethesh00.png"/>
          <p:cNvPicPr>
            <a:picLocks noChangeAspect="1"/>
          </p:cNvPicPr>
          <p:nvPr/>
        </p:nvPicPr>
        <p:blipFill>
          <a:blip r:embed="rId5" cstate="print"/>
          <a:stretch>
            <a:fillRect/>
          </a:stretch>
        </p:blipFill>
        <p:spPr>
          <a:xfrm>
            <a:off x="182194" y="2590800"/>
            <a:ext cx="8956162" cy="3429000"/>
          </a:xfrm>
          <a:prstGeom prst="rect">
            <a:avLst/>
          </a:prstGeom>
          <a:ln>
            <a:solidFill>
              <a:srgbClr val="C00000"/>
            </a:solidFill>
          </a:ln>
          <a:effectLst>
            <a:glow rad="228600">
              <a:schemeClr val="accent2">
                <a:satMod val="175000"/>
                <a:alpha val="40000"/>
              </a:schemeClr>
            </a:glow>
            <a:innerShdw blurRad="63500" dist="50800" dir="18900000">
              <a:prstClr val="black">
                <a:alpha val="50000"/>
              </a:prstClr>
            </a:innerShdw>
          </a:effectLst>
        </p:spPr>
      </p:pic>
      <p:sp>
        <p:nvSpPr>
          <p:cNvPr id="4106" name="TextBox 10"/>
          <p:cNvSpPr txBox="1">
            <a:spLocks noChangeArrowheads="1"/>
          </p:cNvSpPr>
          <p:nvPr/>
        </p:nvSpPr>
        <p:spPr bwMode="auto">
          <a:xfrm>
            <a:off x="6553200" y="6276975"/>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200"/>
              <a:t>Tobacco Institute (1989)</a:t>
            </a:r>
          </a:p>
        </p:txBody>
      </p:sp>
    </p:spTree>
    <p:extLst>
      <p:ext uri="{BB962C8B-B14F-4D97-AF65-F5344CB8AC3E}">
        <p14:creationId xmlns:p14="http://schemas.microsoft.com/office/powerpoint/2010/main" val="388149920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5410200" y="6400800"/>
            <a:ext cx="3657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hlinkClick r:id="rId2"/>
              </a:rPr>
              <a:t>http://legacy.library.ucsf.edu/tid/mqu46b00</a:t>
            </a:r>
            <a:endParaRPr lang="en-US" sz="1200"/>
          </a:p>
        </p:txBody>
      </p:sp>
      <p:sp>
        <p:nvSpPr>
          <p:cNvPr id="5123" name="TextBox 6"/>
          <p:cNvSpPr txBox="1">
            <a:spLocks noChangeArrowheads="1"/>
          </p:cNvSpPr>
          <p:nvPr/>
        </p:nvSpPr>
        <p:spPr bwMode="auto">
          <a:xfrm>
            <a:off x="5334000" y="6219825"/>
            <a:ext cx="2971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200"/>
              <a:t>RJ Reynolds (1973)</a:t>
            </a:r>
          </a:p>
        </p:txBody>
      </p:sp>
      <p:pic>
        <p:nvPicPr>
          <p:cNvPr id="5124" name="Content Placeholder 9" descr="newbrands.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133600" y="603250"/>
            <a:ext cx="4724400" cy="5624513"/>
          </a:xfrm>
        </p:spPr>
      </p:pic>
      <p:pic>
        <p:nvPicPr>
          <p:cNvPr id="9" name="Picture 8" descr="youth2.png"/>
          <p:cNvPicPr>
            <a:picLocks noChangeAspect="1"/>
          </p:cNvPicPr>
          <p:nvPr/>
        </p:nvPicPr>
        <p:blipFill>
          <a:blip r:embed="rId4" cstate="print"/>
          <a:stretch>
            <a:fillRect/>
          </a:stretch>
        </p:blipFill>
        <p:spPr>
          <a:xfrm>
            <a:off x="-65809" y="3276600"/>
            <a:ext cx="8997565" cy="2514600"/>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68618898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youthcigs.pn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4800" y="152400"/>
            <a:ext cx="5341938" cy="6583363"/>
          </a:xfrm>
          <a:ln>
            <a:solidFill>
              <a:schemeClr val="accent1">
                <a:shade val="50000"/>
              </a:schemeClr>
            </a:solidFill>
          </a:ln>
        </p:spPr>
      </p:pic>
      <p:sp>
        <p:nvSpPr>
          <p:cNvPr id="5" name="Rectangle 4"/>
          <p:cNvSpPr/>
          <p:nvPr/>
        </p:nvSpPr>
        <p:spPr>
          <a:xfrm>
            <a:off x="1524000" y="3429000"/>
            <a:ext cx="3810000" cy="1219200"/>
          </a:xfrm>
          <a:prstGeom prst="rect">
            <a:avLst/>
          </a:prstGeom>
          <a:solidFill>
            <a:schemeClr val="bg1">
              <a:lumMod val="7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5" descr="youthcigs1.png"/>
          <p:cNvPicPr>
            <a:picLocks noChangeAspect="1"/>
          </p:cNvPicPr>
          <p:nvPr/>
        </p:nvPicPr>
        <p:blipFill>
          <a:blip r:embed="rId3" cstate="print"/>
          <a:stretch>
            <a:fillRect/>
          </a:stretch>
        </p:blipFill>
        <p:spPr>
          <a:xfrm>
            <a:off x="-4615333" y="1600200"/>
            <a:ext cx="13272629" cy="866714"/>
          </a:xfrm>
          <a:prstGeom prst="rect">
            <a:avLst/>
          </a:prstGeom>
          <a:effectLst>
            <a:glow rad="228600">
              <a:schemeClr val="accent2">
                <a:satMod val="175000"/>
                <a:alpha val="40000"/>
              </a:schemeClr>
            </a:glow>
          </a:effectLst>
        </p:spPr>
      </p:pic>
      <p:pic>
        <p:nvPicPr>
          <p:cNvPr id="7" name="Picture 6" descr="youthcigs2.png"/>
          <p:cNvPicPr>
            <a:picLocks noChangeAspect="1"/>
          </p:cNvPicPr>
          <p:nvPr/>
        </p:nvPicPr>
        <p:blipFill>
          <a:blip r:embed="rId4" cstate="print"/>
          <a:stretch>
            <a:fillRect/>
          </a:stretch>
        </p:blipFill>
        <p:spPr>
          <a:xfrm>
            <a:off x="-261899" y="3200400"/>
            <a:ext cx="9253499" cy="2829144"/>
          </a:xfrm>
          <a:prstGeom prst="rect">
            <a:avLst/>
          </a:prstGeom>
          <a:effectLst>
            <a:glow rad="228600">
              <a:schemeClr val="accent2">
                <a:satMod val="175000"/>
                <a:alpha val="40000"/>
              </a:schemeClr>
            </a:glow>
          </a:effectLst>
        </p:spPr>
      </p:pic>
      <p:sp>
        <p:nvSpPr>
          <p:cNvPr id="8" name="Rectangle 7"/>
          <p:cNvSpPr/>
          <p:nvPr/>
        </p:nvSpPr>
        <p:spPr>
          <a:xfrm>
            <a:off x="5638800" y="5410200"/>
            <a:ext cx="2819400" cy="228600"/>
          </a:xfrm>
          <a:prstGeom prst="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876800" y="5562600"/>
            <a:ext cx="2971800" cy="228600"/>
          </a:xfrm>
          <a:prstGeom prst="rect">
            <a:avLst/>
          </a:prstGeom>
          <a:solidFill>
            <a:srgbClr val="FFFF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76" name="TextBox 9"/>
          <p:cNvSpPr txBox="1">
            <a:spLocks noChangeArrowheads="1"/>
          </p:cNvSpPr>
          <p:nvPr/>
        </p:nvSpPr>
        <p:spPr bwMode="auto">
          <a:xfrm>
            <a:off x="5715000" y="304800"/>
            <a:ext cx="3429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hlinkClick r:id="rId5"/>
              </a:rPr>
              <a:t>http://legacy.library.ucsf.edu/tid/wwq54a99</a:t>
            </a:r>
            <a:endParaRPr lang="en-US" sz="1200"/>
          </a:p>
        </p:txBody>
      </p:sp>
      <p:sp>
        <p:nvSpPr>
          <p:cNvPr id="7177" name="TextBox 10"/>
          <p:cNvSpPr txBox="1">
            <a:spLocks noChangeArrowheads="1"/>
          </p:cNvSpPr>
          <p:nvPr/>
        </p:nvSpPr>
        <p:spPr bwMode="auto">
          <a:xfrm>
            <a:off x="5715000" y="152400"/>
            <a:ext cx="190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t>Brown &amp; Williamson (1972)</a:t>
            </a:r>
          </a:p>
        </p:txBody>
      </p:sp>
    </p:spTree>
    <p:extLst>
      <p:ext uri="{BB962C8B-B14F-4D97-AF65-F5344CB8AC3E}">
        <p14:creationId xmlns:p14="http://schemas.microsoft.com/office/powerpoint/2010/main" val="389097213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3" descr="flavoredchew.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685800" y="152400"/>
            <a:ext cx="4800600" cy="5954713"/>
          </a:xfrm>
          <a:ln w="3175">
            <a:solidFill>
              <a:schemeClr val="tx1"/>
            </a:solidFill>
            <a:miter lim="800000"/>
            <a:headEnd/>
            <a:tailEnd/>
          </a:ln>
        </p:spPr>
      </p:pic>
      <p:pic>
        <p:nvPicPr>
          <p:cNvPr id="5" name="Picture 4" descr="flavoredchew1.png"/>
          <p:cNvPicPr>
            <a:picLocks noChangeAspect="1"/>
          </p:cNvPicPr>
          <p:nvPr/>
        </p:nvPicPr>
        <p:blipFill>
          <a:blip r:embed="rId3" cstate="print"/>
          <a:stretch>
            <a:fillRect/>
          </a:stretch>
        </p:blipFill>
        <p:spPr>
          <a:xfrm>
            <a:off x="-360717" y="2590800"/>
            <a:ext cx="9256127" cy="3257219"/>
          </a:xfrm>
          <a:prstGeom prst="rect">
            <a:avLst/>
          </a:prstGeom>
          <a:effectLst>
            <a:glow rad="228600">
              <a:schemeClr val="accent2">
                <a:satMod val="175000"/>
                <a:alpha val="40000"/>
              </a:schemeClr>
            </a:glow>
          </a:effectLst>
        </p:spPr>
      </p:pic>
      <p:sp>
        <p:nvSpPr>
          <p:cNvPr id="9220" name="TextBox 5"/>
          <p:cNvSpPr txBox="1">
            <a:spLocks noChangeArrowheads="1"/>
          </p:cNvSpPr>
          <p:nvPr/>
        </p:nvSpPr>
        <p:spPr bwMode="auto">
          <a:xfrm>
            <a:off x="5791200" y="6400800"/>
            <a:ext cx="3124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200">
                <a:hlinkClick r:id="rId4"/>
              </a:rPr>
              <a:t>http://legacy.library.ucsf.edu/tid/sdw88c00</a:t>
            </a:r>
            <a:endParaRPr lang="en-US" sz="1200"/>
          </a:p>
        </p:txBody>
      </p:sp>
      <p:sp>
        <p:nvSpPr>
          <p:cNvPr id="9221" name="TextBox 6"/>
          <p:cNvSpPr txBox="1">
            <a:spLocks noChangeArrowheads="1"/>
          </p:cNvSpPr>
          <p:nvPr/>
        </p:nvSpPr>
        <p:spPr bwMode="auto">
          <a:xfrm>
            <a:off x="6553200" y="6200775"/>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a:r>
              <a:rPr lang="en-US" sz="1200"/>
              <a:t>Lorillard (1979)</a:t>
            </a:r>
          </a:p>
        </p:txBody>
      </p:sp>
    </p:spTree>
    <p:extLst>
      <p:ext uri="{BB962C8B-B14F-4D97-AF65-F5344CB8AC3E}">
        <p14:creationId xmlns:p14="http://schemas.microsoft.com/office/powerpoint/2010/main" val="18221678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0" y="228600"/>
            <a:ext cx="9144000" cy="3962400"/>
          </a:xfrm>
        </p:spPr>
        <p:txBody>
          <a:bodyPr>
            <a:noAutofit/>
          </a:bodyPr>
          <a:lstStyle/>
          <a:p>
            <a:pPr marL="0" indent="0" algn="ctr" eaLnBrk="1" hangingPunct="1">
              <a:lnSpc>
                <a:spcPct val="90000"/>
              </a:lnSpc>
              <a:buNone/>
            </a:pPr>
            <a:r>
              <a:rPr lang="en-US" sz="3000" b="1" u="sng" dirty="0" smtClean="0">
                <a:solidFill>
                  <a:srgbClr val="000000"/>
                </a:solidFill>
                <a:latin typeface="Georgia"/>
                <a:cs typeface="Georgia"/>
              </a:rPr>
              <a:t>They have reframed the issue so it is about: </a:t>
            </a:r>
          </a:p>
          <a:p>
            <a:pPr marL="0" indent="0" eaLnBrk="1" hangingPunct="1">
              <a:lnSpc>
                <a:spcPct val="90000"/>
              </a:lnSpc>
              <a:buNone/>
            </a:pPr>
            <a:endParaRPr lang="en-US" dirty="0" smtClean="0">
              <a:latin typeface="Georgia"/>
              <a:cs typeface="Georgia"/>
            </a:endParaRPr>
          </a:p>
          <a:p>
            <a:pPr eaLnBrk="1" hangingPunct="1">
              <a:lnSpc>
                <a:spcPct val="90000"/>
              </a:lnSpc>
            </a:pPr>
            <a:r>
              <a:rPr lang="en-US" b="1" dirty="0" smtClean="0">
                <a:latin typeface="Georgia"/>
                <a:cs typeface="Georgia"/>
              </a:rPr>
              <a:t>Voting for compassion for the sick and dying</a:t>
            </a:r>
          </a:p>
          <a:p>
            <a:pPr marL="0" indent="0" eaLnBrk="1" hangingPunct="1">
              <a:lnSpc>
                <a:spcPct val="90000"/>
              </a:lnSpc>
              <a:buNone/>
            </a:pPr>
            <a:endParaRPr lang="en-US" dirty="0">
              <a:latin typeface="Georgia"/>
              <a:cs typeface="Georgia"/>
            </a:endParaRPr>
          </a:p>
          <a:p>
            <a:pPr marL="0" indent="0" eaLnBrk="1" hangingPunct="1">
              <a:lnSpc>
                <a:spcPct val="90000"/>
              </a:lnSpc>
              <a:buNone/>
            </a:pPr>
            <a:endParaRPr lang="en-US" dirty="0" smtClean="0">
              <a:latin typeface="Georgia"/>
              <a:cs typeface="Georgia"/>
            </a:endParaRPr>
          </a:p>
          <a:p>
            <a:pPr marL="1828800" eaLnBrk="1" hangingPunct="1">
              <a:lnSpc>
                <a:spcPct val="90000"/>
              </a:lnSpc>
            </a:pPr>
            <a:r>
              <a:rPr lang="en-US" b="1" dirty="0" smtClean="0">
                <a:latin typeface="Georgia"/>
                <a:cs typeface="Georgia"/>
              </a:rPr>
              <a:t>Reducing our prison population and drug-related crime</a:t>
            </a:r>
          </a:p>
          <a:p>
            <a:pPr eaLnBrk="1" hangingPunct="1">
              <a:lnSpc>
                <a:spcPct val="90000"/>
              </a:lnSpc>
            </a:pPr>
            <a:endParaRPr lang="en-US" dirty="0" smtClean="0">
              <a:latin typeface="Georgia"/>
              <a:cs typeface="Georgia"/>
            </a:endParaRPr>
          </a:p>
          <a:p>
            <a:pPr eaLnBrk="1" hangingPunct="1">
              <a:lnSpc>
                <a:spcPct val="90000"/>
              </a:lnSpc>
            </a:pPr>
            <a:r>
              <a:rPr lang="en-US" b="1" dirty="0" smtClean="0">
                <a:latin typeface="Georgia"/>
                <a:cs typeface="Georgia"/>
              </a:rPr>
              <a:t>Stimulating the economy</a:t>
            </a:r>
          </a:p>
        </p:txBody>
      </p:sp>
      <p:sp>
        <p:nvSpPr>
          <p:cNvPr id="2" name="Slide Number Placeholder 1"/>
          <p:cNvSpPr>
            <a:spLocks noGrp="1"/>
          </p:cNvSpPr>
          <p:nvPr>
            <p:ph type="sldNum" sz="quarter" idx="12"/>
          </p:nvPr>
        </p:nvSpPr>
        <p:spPr/>
        <p:txBody>
          <a:bodyPr/>
          <a:lstStyle/>
          <a:p>
            <a:pPr>
              <a:defRPr/>
            </a:pPr>
            <a:fld id="{BCA44221-C76C-47FE-9BFB-E130D792EA4A}" type="slidenum">
              <a:rPr lang="en-US" smtClean="0"/>
              <a:pPr>
                <a:defRPr/>
              </a:pPr>
              <a:t>5</a:t>
            </a:fld>
            <a:endParaRPr lang="en-US" dirty="0"/>
          </a:p>
        </p:txBody>
      </p:sp>
      <p:pic>
        <p:nvPicPr>
          <p:cNvPr id="5" name="Picture 4" descr="hospi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1981200"/>
            <a:ext cx="19256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s1.hubimg.com/u/5324420_f26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22" y="2819400"/>
            <a:ext cx="1645919" cy="164592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10200" y="3962400"/>
            <a:ext cx="2667000" cy="25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691796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7848600" y="228600"/>
            <a:ext cx="1066800" cy="501650"/>
          </a:xfrm>
        </p:spPr>
        <p:txBody>
          <a:bodyPr/>
          <a:lstStyle/>
          <a:p>
            <a:r>
              <a:rPr lang="en-US" sz="800" dirty="0" smtClean="0"/>
              <a:t>Copyright 2013 Kevin A. Sabet and Project SAM </a:t>
            </a:r>
            <a:r>
              <a:rPr lang="en-US" sz="800" dirty="0" err="1" smtClean="0"/>
              <a:t>www.learnaboutsam.org</a:t>
            </a:r>
            <a:endParaRPr lang="en-US" sz="800" dirty="0"/>
          </a:p>
        </p:txBody>
      </p:sp>
      <p:sp>
        <p:nvSpPr>
          <p:cNvPr id="2" name="Slide Number Placeholder 1"/>
          <p:cNvSpPr>
            <a:spLocks noGrp="1"/>
          </p:cNvSpPr>
          <p:nvPr>
            <p:ph type="sldNum" sz="quarter" idx="12"/>
          </p:nvPr>
        </p:nvSpPr>
        <p:spPr/>
        <p:txBody>
          <a:bodyPr/>
          <a:lstStyle/>
          <a:p>
            <a:fld id="{4226F133-244D-4A4C-B618-CB5A3EE004CC}" type="slidenum">
              <a:rPr lang="en-US" smtClean="0"/>
              <a:pPr/>
              <a:t>50</a:t>
            </a:fld>
            <a:endParaRPr lang="en-US" dirty="0"/>
          </a:p>
        </p:txBody>
      </p:sp>
      <p:sp>
        <p:nvSpPr>
          <p:cNvPr id="3" name="Rectangle 2"/>
          <p:cNvSpPr/>
          <p:nvPr/>
        </p:nvSpPr>
        <p:spPr>
          <a:xfrm>
            <a:off x="381000" y="533400"/>
            <a:ext cx="8305800" cy="6309420"/>
          </a:xfrm>
          <a:prstGeom prst="rect">
            <a:avLst/>
          </a:prstGeom>
        </p:spPr>
        <p:txBody>
          <a:bodyPr wrap="square">
            <a:spAutoFit/>
          </a:bodyPr>
          <a:lstStyle/>
          <a:p>
            <a:r>
              <a:rPr lang="en-US" sz="2800" b="1" dirty="0" smtClean="0">
                <a:solidFill>
                  <a:srgbClr val="000000"/>
                </a:solidFill>
                <a:latin typeface="Georgia"/>
                <a:cs typeface="Georgia"/>
              </a:rPr>
              <a:t>“The </a:t>
            </a:r>
            <a:r>
              <a:rPr lang="en-US" sz="2800" b="1" dirty="0">
                <a:solidFill>
                  <a:srgbClr val="000000"/>
                </a:solidFill>
                <a:latin typeface="Georgia"/>
                <a:cs typeface="Georgia"/>
              </a:rPr>
              <a:t>use of marijuana ... has important implications for the tobacco industry in terms of an alternative product line. (We) have the land to grow it, the machines to roll it and package it, the distribution to market it. In fact, some firms have registered trademarks, which are taken directly from marijuana street jargon. These trade names are used currently on little-known legal products, but could be switched if and when marijuana is legalized. Estimates indicate that the market in legalized marijuana might be as high as $10 billion </a:t>
            </a:r>
            <a:r>
              <a:rPr lang="en-US" sz="2800" b="1" dirty="0" smtClean="0">
                <a:solidFill>
                  <a:srgbClr val="000000"/>
                </a:solidFill>
                <a:latin typeface="Georgia"/>
                <a:cs typeface="Georgia"/>
              </a:rPr>
              <a:t>annually.” </a:t>
            </a:r>
            <a:r>
              <a:rPr lang="en-US" sz="2000" dirty="0" smtClean="0">
                <a:solidFill>
                  <a:srgbClr val="000000"/>
                </a:solidFill>
                <a:latin typeface="Georgia"/>
                <a:cs typeface="Georgia"/>
              </a:rPr>
              <a:t>From a </a:t>
            </a:r>
            <a:r>
              <a:rPr lang="en-US" sz="2000" dirty="0">
                <a:solidFill>
                  <a:srgbClr val="000000"/>
                </a:solidFill>
                <a:latin typeface="Georgia"/>
                <a:cs typeface="Georgia"/>
              </a:rPr>
              <a:t>report commissioned by cigarette manufacturer Brown and Williamson (now merged with R.J. Reynolds) in the 1970s.</a:t>
            </a:r>
          </a:p>
        </p:txBody>
      </p:sp>
    </p:spTree>
    <p:extLst>
      <p:ext uri="{BB962C8B-B14F-4D97-AF65-F5344CB8AC3E}">
        <p14:creationId xmlns:p14="http://schemas.microsoft.com/office/powerpoint/2010/main" val="64839903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26F133-244D-4A4C-B618-CB5A3EE004CC}" type="slidenum">
              <a:rPr lang="en-US" smtClean="0"/>
              <a:pPr/>
              <a:t>51</a:t>
            </a:fld>
            <a:endParaRPr lang="en-US" dirty="0"/>
          </a:p>
        </p:txBody>
      </p:sp>
      <p:sp>
        <p:nvSpPr>
          <p:cNvPr id="3" name="Rectangle 2"/>
          <p:cNvSpPr/>
          <p:nvPr/>
        </p:nvSpPr>
        <p:spPr>
          <a:xfrm>
            <a:off x="381000" y="1447800"/>
            <a:ext cx="8305800" cy="3939540"/>
          </a:xfrm>
          <a:prstGeom prst="rect">
            <a:avLst/>
          </a:prstGeom>
        </p:spPr>
        <p:txBody>
          <a:bodyPr wrap="square">
            <a:spAutoFit/>
          </a:bodyPr>
          <a:lstStyle/>
          <a:p>
            <a:pPr algn="ctr"/>
            <a:r>
              <a:rPr lang="en-US" sz="5000" b="1" dirty="0" smtClean="0">
                <a:solidFill>
                  <a:srgbClr val="000000"/>
                </a:solidFill>
                <a:latin typeface="Georgia"/>
                <a:cs typeface="Georgia"/>
              </a:rPr>
              <a:t>Will Big Marijuana become the new Big Tobacco?</a:t>
            </a:r>
          </a:p>
          <a:p>
            <a:pPr algn="ctr"/>
            <a:r>
              <a:rPr lang="en-US" sz="5000" b="1" dirty="0">
                <a:solidFill>
                  <a:srgbClr val="000000"/>
                </a:solidFill>
                <a:latin typeface="Georgia"/>
                <a:cs typeface="Georgia"/>
              </a:rPr>
              <a:t/>
            </a:r>
            <a:br>
              <a:rPr lang="en-US" sz="5000" b="1" dirty="0">
                <a:solidFill>
                  <a:srgbClr val="000000"/>
                </a:solidFill>
                <a:latin typeface="Georgia"/>
                <a:cs typeface="Georgia"/>
              </a:rPr>
            </a:br>
            <a:r>
              <a:rPr lang="en-US" sz="5000" b="1" dirty="0" smtClean="0">
                <a:solidFill>
                  <a:srgbClr val="FF0000"/>
                </a:solidFill>
                <a:latin typeface="Georgia"/>
                <a:cs typeface="Georgia"/>
              </a:rPr>
              <a:t>Lessons from Colorado</a:t>
            </a:r>
            <a:endParaRPr lang="en-US" sz="5000" dirty="0">
              <a:solidFill>
                <a:srgbClr val="FF0000"/>
              </a:solidFill>
              <a:latin typeface="Georgia"/>
              <a:cs typeface="Georgia"/>
            </a:endParaRPr>
          </a:p>
        </p:txBody>
      </p:sp>
    </p:spTree>
    <p:extLst>
      <p:ext uri="{BB962C8B-B14F-4D97-AF65-F5344CB8AC3E}">
        <p14:creationId xmlns:p14="http://schemas.microsoft.com/office/powerpoint/2010/main" val="69620792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226F133-244D-4A4C-B618-CB5A3EE004CC}" type="slidenum">
              <a:rPr lang="en-US" smtClean="0"/>
              <a:pPr/>
              <a:t>52</a:t>
            </a:fld>
            <a:endParaRPr lang="en-US" dirty="0"/>
          </a:p>
        </p:txBody>
      </p:sp>
      <p:pic>
        <p:nvPicPr>
          <p:cNvPr id="5" name="Content Placeholder 4" descr="http://edgogek.files.wordpress.com/2010/08/mm21.jpg?w=300&amp;h=210">
            <a:hlinkClick r:id="rId2"/>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28600" y="457200"/>
            <a:ext cx="6151273" cy="3382963"/>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1828800" y="4114800"/>
            <a:ext cx="5486400" cy="2362200"/>
          </a:xfrm>
          <a:prstGeom prst="rect">
            <a:avLst/>
          </a:prstGeom>
          <a:noFill/>
          <a:ln w="9525">
            <a:noFill/>
            <a:miter lim="800000"/>
            <a:headEnd/>
            <a:tailEnd/>
          </a:ln>
        </p:spPr>
      </p:pic>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6629400" y="762000"/>
            <a:ext cx="2286000" cy="3248527"/>
          </a:xfrm>
          <a:prstGeom prst="rect">
            <a:avLst/>
          </a:prstGeom>
          <a:noFill/>
        </p:spPr>
      </p:pic>
    </p:spTree>
    <p:extLst>
      <p:ext uri="{BB962C8B-B14F-4D97-AF65-F5344CB8AC3E}">
        <p14:creationId xmlns:p14="http://schemas.microsoft.com/office/powerpoint/2010/main" val="3179423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latin typeface="Georgia"/>
                <a:cs typeface="Georgia"/>
              </a:rPr>
              <a:t>Marketing to Children</a:t>
            </a:r>
            <a:endParaRPr lang="en-US" b="1" dirty="0">
              <a:latin typeface="Georgia"/>
              <a:cs typeface="Georgia"/>
            </a:endParaRPr>
          </a:p>
        </p:txBody>
      </p:sp>
      <p:sp>
        <p:nvSpPr>
          <p:cNvPr id="4" name="Slide Number Placeholder 3"/>
          <p:cNvSpPr>
            <a:spLocks noGrp="1"/>
          </p:cNvSpPr>
          <p:nvPr>
            <p:ph type="sldNum" sz="quarter" idx="12"/>
          </p:nvPr>
        </p:nvSpPr>
        <p:spPr/>
        <p:txBody>
          <a:bodyPr/>
          <a:lstStyle/>
          <a:p>
            <a:fld id="{4226F133-244D-4A4C-B618-CB5A3EE004CC}" type="slidenum">
              <a:rPr lang="en-US" smtClean="0"/>
              <a:pPr/>
              <a:t>53</a:t>
            </a:fld>
            <a:endParaRPr lang="en-US" dirty="0"/>
          </a:p>
        </p:txBody>
      </p:sp>
      <p:pic>
        <p:nvPicPr>
          <p:cNvPr id="7" name="Picture 7" descr="http://www.delish.com/cm/delish/images/hh/pot-candy-x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676400"/>
            <a:ext cx="1905000" cy="2810933"/>
          </a:xfrm>
          <a:prstGeom prst="rect">
            <a:avLst/>
          </a:prstGeom>
          <a:noFill/>
        </p:spPr>
      </p:pic>
      <p:pic>
        <p:nvPicPr>
          <p:cNvPr id="8" name="Picture 3" descr="http://highcountrycaregiver.com/wordpress/wp-content/uploads/Pot-Tarts-773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3962400"/>
            <a:ext cx="1883443" cy="2590800"/>
          </a:xfrm>
          <a:prstGeom prst="rect">
            <a:avLst/>
          </a:prstGeom>
          <a:noFill/>
        </p:spPr>
      </p:pic>
      <p:pic>
        <p:nvPicPr>
          <p:cNvPr id="9" name="Picture 5" descr="http://t3.gstatic.com/images?q=tbn:ANd9GcSPETM0Rx1AbiNOAfxFFkQTR3VguzK9m6GNgvjNF59fhlKFfSnsrw&amp;t=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9400" y="1447800"/>
            <a:ext cx="1905000" cy="1766095"/>
          </a:xfrm>
          <a:prstGeom prst="rect">
            <a:avLst/>
          </a:prstGeom>
          <a:noFill/>
        </p:spPr>
      </p:pic>
      <p:pic>
        <p:nvPicPr>
          <p:cNvPr id="10" name="Picture 13" descr="http://img.ibtimes.com/www/data/images/full/2011/02/10/64424-canna-cola-comes-in-12-ounce-bottle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3657600"/>
            <a:ext cx="3529264" cy="2590800"/>
          </a:xfrm>
          <a:prstGeom prst="rect">
            <a:avLst/>
          </a:prstGeom>
          <a:noFill/>
        </p:spPr>
      </p:pic>
      <p:pic>
        <p:nvPicPr>
          <p:cNvPr id="11" name="Picture 9" descr="http://reason.com/assets/mc/jsullum/2010_07/cannabis-candy.jpg"/>
          <p:cNvPicPr>
            <a:picLocks noChangeAspect="1" noChangeArrowheads="1"/>
          </p:cNvPicPr>
          <p:nvPr/>
        </p:nvPicPr>
        <p:blipFill>
          <a:blip r:embed="rId6" cstate="print"/>
          <a:srcRect/>
          <a:stretch>
            <a:fillRect/>
          </a:stretch>
        </p:blipFill>
        <p:spPr bwMode="auto">
          <a:xfrm>
            <a:off x="5562600" y="1295400"/>
            <a:ext cx="2946400" cy="2209801"/>
          </a:xfrm>
          <a:prstGeom prst="rect">
            <a:avLst/>
          </a:prstGeom>
          <a:noFill/>
        </p:spPr>
      </p:pic>
    </p:spTree>
    <p:extLst>
      <p:ext uri="{BB962C8B-B14F-4D97-AF65-F5344CB8AC3E}">
        <p14:creationId xmlns:p14="http://schemas.microsoft.com/office/powerpoint/2010/main" val="2013826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26F133-244D-4A4C-B618-CB5A3EE004CC}" type="slidenum">
              <a:rPr lang="en-US" smtClean="0"/>
              <a:pPr/>
              <a:t>54</a:t>
            </a:fld>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90800" y="152400"/>
            <a:ext cx="4343400" cy="6422468"/>
          </a:xfrm>
          <a:prstGeom prst="rect">
            <a:avLst/>
          </a:prstGeom>
        </p:spPr>
      </p:pic>
    </p:spTree>
    <p:extLst>
      <p:ext uri="{BB962C8B-B14F-4D97-AF65-F5344CB8AC3E}">
        <p14:creationId xmlns:p14="http://schemas.microsoft.com/office/powerpoint/2010/main" val="168755698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4"/>
          <p:cNvSpPr txBox="1">
            <a:spLocks noGrp="1"/>
          </p:cNvSpPr>
          <p:nvPr/>
        </p:nvSpPr>
        <p:spPr bwMode="auto">
          <a:xfrm>
            <a:off x="62103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algn="r" eaLnBrk="1" hangingPunct="1"/>
            <a:fld id="{596D2FE6-0956-CD4F-8A83-A3C61A7B564B}" type="slidenum">
              <a:rPr lang="en-US" sz="1200">
                <a:solidFill>
                  <a:srgbClr val="898989"/>
                </a:solidFill>
                <a:latin typeface="Calibri" charset="0"/>
                <a:cs typeface="ＭＳ Ｐゴシック" charset="0"/>
              </a:rPr>
              <a:pPr algn="r" eaLnBrk="1" hangingPunct="1"/>
              <a:t>55</a:t>
            </a:fld>
            <a:endParaRPr lang="en-US" sz="1200">
              <a:solidFill>
                <a:srgbClr val="898989"/>
              </a:solidFill>
              <a:latin typeface="Calibri" charset="0"/>
              <a:cs typeface="ＭＳ Ｐゴシック" charset="0"/>
            </a:endParaRPr>
          </a:p>
        </p:txBody>
      </p:sp>
      <p:sp>
        <p:nvSpPr>
          <p:cNvPr id="3076" name="Text Box 4"/>
          <p:cNvSpPr txBox="1">
            <a:spLocks noChangeArrowheads="1"/>
          </p:cNvSpPr>
          <p:nvPr/>
        </p:nvSpPr>
        <p:spPr bwMode="auto">
          <a:xfrm>
            <a:off x="2314575" y="1185863"/>
            <a:ext cx="498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endParaRPr lang="en-US"/>
          </a:p>
        </p:txBody>
      </p:sp>
      <p:sp>
        <p:nvSpPr>
          <p:cNvPr id="3077" name="Rectangle 5"/>
          <p:cNvSpPr>
            <a:spLocks noChangeArrowheads="1"/>
          </p:cNvSpPr>
          <p:nvPr/>
        </p:nvSpPr>
        <p:spPr bwMode="auto">
          <a:xfrm>
            <a:off x="77788" y="76200"/>
            <a:ext cx="907011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000000"/>
                </a:solidFill>
                <a:latin typeface="Georgia"/>
                <a:cs typeface="Georgia"/>
              </a:rPr>
              <a:t>Past month prevalence of marijuana use </a:t>
            </a:r>
            <a:r>
              <a:rPr lang="en-US" sz="3200" b="1" dirty="0" smtClean="0">
                <a:solidFill>
                  <a:srgbClr val="000000"/>
                </a:solidFill>
                <a:latin typeface="Georgia"/>
                <a:cs typeface="Georgia"/>
              </a:rPr>
              <a:t>– </a:t>
            </a:r>
          </a:p>
          <a:p>
            <a:r>
              <a:rPr lang="en-US" sz="3200" b="1" dirty="0" smtClean="0">
                <a:solidFill>
                  <a:srgbClr val="000000"/>
                </a:solidFill>
                <a:latin typeface="Georgia"/>
                <a:cs typeface="Georgia"/>
              </a:rPr>
              <a:t>12</a:t>
            </a:r>
            <a:r>
              <a:rPr lang="en-US" sz="3200" b="1" dirty="0">
                <a:solidFill>
                  <a:srgbClr val="000000"/>
                </a:solidFill>
                <a:latin typeface="Georgia"/>
                <a:cs typeface="Georgia"/>
              </a:rPr>
              <a:t>+ </a:t>
            </a:r>
            <a:r>
              <a:rPr lang="en-US" sz="3200" b="1" dirty="0" err="1">
                <a:solidFill>
                  <a:srgbClr val="000000"/>
                </a:solidFill>
                <a:latin typeface="Georgia"/>
                <a:cs typeface="Georgia"/>
              </a:rPr>
              <a:t>yrs</a:t>
            </a:r>
            <a:endParaRPr lang="en-US" sz="3200" b="1" dirty="0">
              <a:solidFill>
                <a:srgbClr val="000000"/>
              </a:solidFill>
              <a:latin typeface="Georgia"/>
              <a:cs typeface="Georgia"/>
            </a:endParaRPr>
          </a:p>
        </p:txBody>
      </p:sp>
      <p:sp>
        <p:nvSpPr>
          <p:cNvPr id="3078" name="Text Box 6"/>
          <p:cNvSpPr txBox="1">
            <a:spLocks noChangeArrowheads="1"/>
          </p:cNvSpPr>
          <p:nvPr/>
        </p:nvSpPr>
        <p:spPr bwMode="auto">
          <a:xfrm>
            <a:off x="0" y="6503988"/>
            <a:ext cx="7834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a:t>Source: National Survey on Drug Use and Health</a:t>
            </a:r>
          </a:p>
        </p:txBody>
      </p:sp>
      <p:graphicFrame>
        <p:nvGraphicFramePr>
          <p:cNvPr id="2" name="Chart 1"/>
          <p:cNvGraphicFramePr>
            <a:graphicFrameLocks/>
          </p:cNvGraphicFramePr>
          <p:nvPr/>
        </p:nvGraphicFramePr>
        <p:xfrm>
          <a:off x="228600" y="736600"/>
          <a:ext cx="8686800" cy="5435600"/>
        </p:xfrm>
        <a:graphic>
          <a:graphicData uri="http://schemas.openxmlformats.org/drawingml/2006/chart">
            <c:chart xmlns:c="http://schemas.openxmlformats.org/drawingml/2006/chart" xmlns:r="http://schemas.openxmlformats.org/officeDocument/2006/relationships" r:id="rId3"/>
          </a:graphicData>
        </a:graphic>
      </p:graphicFrame>
      <p:sp>
        <p:nvSpPr>
          <p:cNvPr id="3079" name="TextBox 2"/>
          <p:cNvSpPr txBox="1">
            <a:spLocks noChangeArrowheads="1"/>
          </p:cNvSpPr>
          <p:nvPr/>
        </p:nvSpPr>
        <p:spPr bwMode="auto">
          <a:xfrm>
            <a:off x="1371600" y="2473325"/>
            <a:ext cx="76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r>
              <a:rPr lang="en-US" sz="2400" b="1"/>
              <a:t>7.88</a:t>
            </a:r>
          </a:p>
        </p:txBody>
      </p:sp>
      <p:sp>
        <p:nvSpPr>
          <p:cNvPr id="3080" name="TextBox 17"/>
          <p:cNvSpPr txBox="1">
            <a:spLocks noChangeArrowheads="1"/>
          </p:cNvSpPr>
          <p:nvPr/>
        </p:nvSpPr>
        <p:spPr bwMode="auto">
          <a:xfrm>
            <a:off x="2133600" y="1900238"/>
            <a:ext cx="76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r>
              <a:rPr lang="en-US" sz="2400" b="1"/>
              <a:t>9.62</a:t>
            </a:r>
          </a:p>
        </p:txBody>
      </p:sp>
      <p:sp>
        <p:nvSpPr>
          <p:cNvPr id="3081" name="TextBox 18"/>
          <p:cNvSpPr txBox="1">
            <a:spLocks noChangeArrowheads="1"/>
          </p:cNvSpPr>
          <p:nvPr/>
        </p:nvSpPr>
        <p:spPr bwMode="auto">
          <a:xfrm>
            <a:off x="2895600" y="1138238"/>
            <a:ext cx="76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r>
              <a:rPr lang="en-US" sz="2400" b="1"/>
              <a:t>12.2</a:t>
            </a:r>
          </a:p>
        </p:txBody>
      </p:sp>
      <p:sp>
        <p:nvSpPr>
          <p:cNvPr id="3082" name="TextBox 19"/>
          <p:cNvSpPr txBox="1">
            <a:spLocks noChangeArrowheads="1"/>
          </p:cNvSpPr>
          <p:nvPr/>
        </p:nvSpPr>
        <p:spPr bwMode="auto">
          <a:xfrm>
            <a:off x="5638800" y="3119438"/>
            <a:ext cx="76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r>
              <a:rPr lang="en-US" sz="2400" b="1"/>
              <a:t>6.0</a:t>
            </a:r>
          </a:p>
        </p:txBody>
      </p:sp>
      <p:sp>
        <p:nvSpPr>
          <p:cNvPr id="3083" name="TextBox 20"/>
          <p:cNvSpPr txBox="1">
            <a:spLocks noChangeArrowheads="1"/>
          </p:cNvSpPr>
          <p:nvPr/>
        </p:nvSpPr>
        <p:spPr bwMode="auto">
          <a:xfrm>
            <a:off x="4876800" y="3195638"/>
            <a:ext cx="76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r>
              <a:rPr lang="en-US" sz="2400" b="1"/>
              <a:t>6.1</a:t>
            </a:r>
          </a:p>
        </p:txBody>
      </p:sp>
      <p:sp>
        <p:nvSpPr>
          <p:cNvPr id="3084" name="TextBox 21"/>
          <p:cNvSpPr txBox="1">
            <a:spLocks noChangeArrowheads="1"/>
          </p:cNvSpPr>
          <p:nvPr/>
        </p:nvSpPr>
        <p:spPr bwMode="auto">
          <a:xfrm>
            <a:off x="6400800" y="3043238"/>
            <a:ext cx="76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r>
              <a:rPr lang="en-US" sz="2400" b="1"/>
              <a:t>6.6</a:t>
            </a:r>
          </a:p>
        </p:txBody>
      </p:sp>
    </p:spTree>
    <p:extLst>
      <p:ext uri="{BB962C8B-B14F-4D97-AF65-F5344CB8AC3E}">
        <p14:creationId xmlns:p14="http://schemas.microsoft.com/office/powerpoint/2010/main" val="339468534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19100" y="325438"/>
            <a:ext cx="7546975" cy="727075"/>
          </a:xfrm>
        </p:spPr>
        <p:txBody>
          <a:bodyPr/>
          <a:lstStyle/>
          <a:p>
            <a:pPr eaLnBrk="1" fontAlgn="auto" hangingPunct="1">
              <a:spcAft>
                <a:spcPts val="0"/>
              </a:spcAft>
              <a:defRPr/>
            </a:pPr>
            <a:r>
              <a:rPr lang="en-US" sz="3200" dirty="0">
                <a:latin typeface="Times New Roman" pitchFamily="18" charset="0"/>
                <a:ea typeface="+mj-ea"/>
              </a:rPr>
              <a:t> </a:t>
            </a:r>
          </a:p>
        </p:txBody>
      </p:sp>
      <p:sp>
        <p:nvSpPr>
          <p:cNvPr id="8196" name="Slide Number Placeholder 4"/>
          <p:cNvSpPr>
            <a:spLocks noGrp="1"/>
          </p:cNvSpPr>
          <p:nvPr>
            <p:ph type="sldNum" sz="quarter" idx="12"/>
          </p:nvPr>
        </p:nvSpPr>
        <p:spPr bwMode="auto">
          <a:xfrm>
            <a:off x="62103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fld id="{366152E1-0A4A-9A42-BB6C-0834122A3A9E}" type="slidenum">
              <a:rPr lang="en-US" sz="1200">
                <a:solidFill>
                  <a:srgbClr val="898989"/>
                </a:solidFill>
                <a:latin typeface="Calibri" charset="0"/>
                <a:cs typeface="ＭＳ Ｐゴシック" charset="0"/>
              </a:rPr>
              <a:pPr eaLnBrk="1" hangingPunct="1"/>
              <a:t>56</a:t>
            </a:fld>
            <a:endParaRPr lang="en-US" sz="1200">
              <a:solidFill>
                <a:srgbClr val="898989"/>
              </a:solidFill>
              <a:latin typeface="Calibri" charset="0"/>
              <a:cs typeface="ＭＳ Ｐゴシック" charset="0"/>
            </a:endParaRPr>
          </a:p>
        </p:txBody>
      </p:sp>
      <p:graphicFrame>
        <p:nvGraphicFramePr>
          <p:cNvPr id="8194" name="Object 5"/>
          <p:cNvGraphicFramePr>
            <a:graphicFrameLocks noChangeAspect="1"/>
          </p:cNvGraphicFramePr>
          <p:nvPr>
            <p:extLst>
              <p:ext uri="{D42A27DB-BD31-4B8C-83A1-F6EECF244321}">
                <p14:modId xmlns:p14="http://schemas.microsoft.com/office/powerpoint/2010/main" val="1385250400"/>
              </p:ext>
            </p:extLst>
          </p:nvPr>
        </p:nvGraphicFramePr>
        <p:xfrm>
          <a:off x="225425" y="1187450"/>
          <a:ext cx="8726488" cy="5165725"/>
        </p:xfrm>
        <a:graphic>
          <a:graphicData uri="http://schemas.openxmlformats.org/presentationml/2006/ole">
            <mc:AlternateContent xmlns:mc="http://schemas.openxmlformats.org/markup-compatibility/2006">
              <mc:Choice xmlns:v="urn:schemas-microsoft-com:vml" Requires="v">
                <p:oleObj spid="_x0000_s9277" name="Chart" r:id="rId4" imgW="6858000" imgH="4064000" progId="MSGraph.Chart.8">
                  <p:embed followColorScheme="full"/>
                </p:oleObj>
              </mc:Choice>
              <mc:Fallback>
                <p:oleObj name="Chart" r:id="rId4" imgW="6858000" imgH="4064000" progId="MSGraph.Chart.8">
                  <p:embed followColorScheme="full"/>
                  <p:pic>
                    <p:nvPicPr>
                      <p:cNvPr id="0" name=""/>
                      <p:cNvPicPr>
                        <a:picLocks noChangeAspect="1" noChangeArrowheads="1"/>
                      </p:cNvPicPr>
                      <p:nvPr/>
                    </p:nvPicPr>
                    <p:blipFill>
                      <a:blip r:embed="rId5"/>
                      <a:srcRect/>
                      <a:stretch>
                        <a:fillRect/>
                      </a:stretch>
                    </p:blipFill>
                    <p:spPr bwMode="auto">
                      <a:xfrm>
                        <a:off x="225425" y="1187450"/>
                        <a:ext cx="8726488"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97" name="Text Box 6"/>
          <p:cNvSpPr txBox="1">
            <a:spLocks noChangeArrowheads="1"/>
          </p:cNvSpPr>
          <p:nvPr/>
        </p:nvSpPr>
        <p:spPr bwMode="auto">
          <a:xfrm>
            <a:off x="96838" y="2606675"/>
            <a:ext cx="642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sz="3600" b="1"/>
              <a:t>#</a:t>
            </a:r>
          </a:p>
        </p:txBody>
      </p:sp>
      <p:sp>
        <p:nvSpPr>
          <p:cNvPr id="8198" name="Text Box 7"/>
          <p:cNvSpPr txBox="1">
            <a:spLocks noChangeArrowheads="1"/>
          </p:cNvSpPr>
          <p:nvPr/>
        </p:nvSpPr>
        <p:spPr bwMode="auto">
          <a:xfrm>
            <a:off x="2314575" y="1185863"/>
            <a:ext cx="498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endParaRPr lang="en-US"/>
          </a:p>
        </p:txBody>
      </p:sp>
      <p:sp>
        <p:nvSpPr>
          <p:cNvPr id="8199" name="Rectangle 8"/>
          <p:cNvSpPr>
            <a:spLocks noChangeArrowheads="1"/>
          </p:cNvSpPr>
          <p:nvPr/>
        </p:nvSpPr>
        <p:spPr bwMode="auto">
          <a:xfrm>
            <a:off x="19050" y="30163"/>
            <a:ext cx="868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dirty="0">
                <a:solidFill>
                  <a:srgbClr val="000000"/>
                </a:solidFill>
                <a:latin typeface="Georgia"/>
                <a:cs typeface="Georgia"/>
              </a:rPr>
              <a:t>Number substance treatment admissions for marijuana - Denver metro</a:t>
            </a:r>
          </a:p>
        </p:txBody>
      </p:sp>
      <p:sp>
        <p:nvSpPr>
          <p:cNvPr id="8200" name="Text Box 9"/>
          <p:cNvSpPr txBox="1">
            <a:spLocks noChangeArrowheads="1"/>
          </p:cNvSpPr>
          <p:nvPr/>
        </p:nvSpPr>
        <p:spPr bwMode="auto">
          <a:xfrm>
            <a:off x="2232025" y="6354763"/>
            <a:ext cx="5067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a:t>Source: Drug/Alcohol Coordinated Data System</a:t>
            </a:r>
          </a:p>
        </p:txBody>
      </p:sp>
      <p:sp>
        <p:nvSpPr>
          <p:cNvPr id="8201" name="Text Box 10"/>
          <p:cNvSpPr txBox="1">
            <a:spLocks noChangeArrowheads="1"/>
          </p:cNvSpPr>
          <p:nvPr/>
        </p:nvSpPr>
        <p:spPr bwMode="auto">
          <a:xfrm>
            <a:off x="3548063" y="2257425"/>
            <a:ext cx="1535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b="1"/>
              <a:t>Colorado</a:t>
            </a:r>
          </a:p>
        </p:txBody>
      </p:sp>
      <p:sp>
        <p:nvSpPr>
          <p:cNvPr id="8202" name="Text Box 11"/>
          <p:cNvSpPr txBox="1">
            <a:spLocks noChangeArrowheads="1"/>
          </p:cNvSpPr>
          <p:nvPr/>
        </p:nvSpPr>
        <p:spPr bwMode="auto">
          <a:xfrm>
            <a:off x="3548063" y="3600450"/>
            <a:ext cx="15351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b="1"/>
              <a:t>Denver</a:t>
            </a:r>
          </a:p>
        </p:txBody>
      </p:sp>
      <p:sp>
        <p:nvSpPr>
          <p:cNvPr id="12" name="AutoShape 4"/>
          <p:cNvSpPr>
            <a:spLocks noChangeArrowheads="1"/>
          </p:cNvSpPr>
          <p:nvPr/>
        </p:nvSpPr>
        <p:spPr bwMode="auto">
          <a:xfrm>
            <a:off x="3276600" y="990600"/>
            <a:ext cx="1981200" cy="838200"/>
          </a:xfrm>
          <a:prstGeom prst="wedgeRectCallout">
            <a:avLst>
              <a:gd name="adj1" fmla="val 15351"/>
              <a:gd name="adj2" fmla="val 146580"/>
            </a:avLst>
          </a:prstGeom>
          <a:solidFill>
            <a:schemeClr val="tx1"/>
          </a:solidFill>
          <a:ln w="9525">
            <a:solidFill>
              <a:schemeClr val="tx1"/>
            </a:solidFill>
            <a:miter lim="800000"/>
            <a:headEnd/>
            <a:tailEnd/>
          </a:ln>
          <a:effectLst/>
        </p:spPr>
        <p:txBody>
          <a:bodyPr/>
          <a:lstStyle/>
          <a:p>
            <a:pPr algn="ctr"/>
            <a:r>
              <a:rPr lang="en-US" sz="1600" dirty="0" smtClean="0">
                <a:solidFill>
                  <a:schemeClr val="bg1"/>
                </a:solidFill>
                <a:latin typeface="Georgia"/>
                <a:cs typeface="Georgia"/>
              </a:rPr>
              <a:t>Med. MJ Dispensaries/</a:t>
            </a:r>
            <a:r>
              <a:rPr lang="en-US" sz="1600" dirty="0" err="1" smtClean="0">
                <a:solidFill>
                  <a:schemeClr val="bg1"/>
                </a:solidFill>
                <a:latin typeface="Georgia"/>
                <a:cs typeface="Georgia"/>
              </a:rPr>
              <a:t>Commercializaition</a:t>
            </a:r>
            <a:endParaRPr lang="en-US" sz="1600" dirty="0">
              <a:solidFill>
                <a:schemeClr val="bg1"/>
              </a:solidFill>
              <a:latin typeface="Georgia"/>
              <a:cs typeface="Georgia"/>
            </a:endParaRPr>
          </a:p>
        </p:txBody>
      </p:sp>
    </p:spTree>
    <p:extLst>
      <p:ext uri="{BB962C8B-B14F-4D97-AF65-F5344CB8AC3E}">
        <p14:creationId xmlns:p14="http://schemas.microsoft.com/office/powerpoint/2010/main" val="279613170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idx="4294967295"/>
          </p:nvPr>
        </p:nvSpPr>
        <p:spPr>
          <a:xfrm>
            <a:off x="419100" y="325438"/>
            <a:ext cx="7546975" cy="727075"/>
          </a:xfrm>
        </p:spPr>
        <p:txBody>
          <a:bodyPr/>
          <a:lstStyle/>
          <a:p>
            <a:pPr eaLnBrk="1" fontAlgn="auto" hangingPunct="1">
              <a:spcAft>
                <a:spcPts val="0"/>
              </a:spcAft>
              <a:defRPr/>
            </a:pPr>
            <a:r>
              <a:rPr lang="en-US" sz="3200">
                <a:latin typeface="Times New Roman" pitchFamily="18" charset="0"/>
                <a:ea typeface="+mj-ea"/>
              </a:rPr>
              <a:t> </a:t>
            </a:r>
          </a:p>
        </p:txBody>
      </p:sp>
      <p:sp>
        <p:nvSpPr>
          <p:cNvPr id="10245" name="Slide Number Placeholder 4"/>
          <p:cNvSpPr txBox="1">
            <a:spLocks noGrp="1"/>
          </p:cNvSpPr>
          <p:nvPr/>
        </p:nvSpPr>
        <p:spPr bwMode="auto">
          <a:xfrm>
            <a:off x="62103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algn="r" eaLnBrk="1" hangingPunct="1"/>
            <a:fld id="{733C6461-425E-974C-B698-700EE863A373}" type="slidenum">
              <a:rPr lang="en-US" sz="1200">
                <a:solidFill>
                  <a:srgbClr val="898989"/>
                </a:solidFill>
                <a:latin typeface="Calibri" charset="0"/>
                <a:cs typeface="ＭＳ Ｐゴシック" charset="0"/>
              </a:rPr>
              <a:pPr algn="r" eaLnBrk="1" hangingPunct="1"/>
              <a:t>57</a:t>
            </a:fld>
            <a:endParaRPr lang="en-US" sz="1200">
              <a:solidFill>
                <a:srgbClr val="898989"/>
              </a:solidFill>
              <a:latin typeface="Calibri" charset="0"/>
              <a:cs typeface="ＭＳ Ｐゴシック" charset="0"/>
            </a:endParaRPr>
          </a:p>
        </p:txBody>
      </p:sp>
      <p:graphicFrame>
        <p:nvGraphicFramePr>
          <p:cNvPr id="3" name="Object 4"/>
          <p:cNvGraphicFramePr>
            <a:graphicFrameLocks noChangeAspect="1"/>
          </p:cNvGraphicFramePr>
          <p:nvPr>
            <p:extLst>
              <p:ext uri="{D42A27DB-BD31-4B8C-83A1-F6EECF244321}">
                <p14:modId xmlns:p14="http://schemas.microsoft.com/office/powerpoint/2010/main" val="708318341"/>
              </p:ext>
            </p:extLst>
          </p:nvPr>
        </p:nvGraphicFramePr>
        <p:xfrm>
          <a:off x="-2006600" y="652463"/>
          <a:ext cx="8166100" cy="4791075"/>
        </p:xfrm>
        <a:graphic>
          <a:graphicData uri="http://schemas.openxmlformats.org/drawingml/2006/chart">
            <c:chart xmlns:c="http://schemas.openxmlformats.org/drawingml/2006/chart" xmlns:r="http://schemas.openxmlformats.org/officeDocument/2006/relationships" r:id="rId3"/>
          </a:graphicData>
        </a:graphic>
      </p:graphicFrame>
      <p:sp>
        <p:nvSpPr>
          <p:cNvPr id="10246" name="Text Box 6"/>
          <p:cNvSpPr txBox="1">
            <a:spLocks noChangeArrowheads="1"/>
          </p:cNvSpPr>
          <p:nvPr/>
        </p:nvSpPr>
        <p:spPr bwMode="auto">
          <a:xfrm>
            <a:off x="2314575" y="1185863"/>
            <a:ext cx="498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endParaRPr lang="en-US"/>
          </a:p>
        </p:txBody>
      </p:sp>
      <p:sp>
        <p:nvSpPr>
          <p:cNvPr id="10247" name="Rectangle 7"/>
          <p:cNvSpPr>
            <a:spLocks noChangeArrowheads="1"/>
          </p:cNvSpPr>
          <p:nvPr/>
        </p:nvSpPr>
        <p:spPr bwMode="auto">
          <a:xfrm>
            <a:off x="0" y="325438"/>
            <a:ext cx="8686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dirty="0">
                <a:solidFill>
                  <a:srgbClr val="000000"/>
                </a:solidFill>
                <a:latin typeface="Georgia"/>
                <a:cs typeface="Georgia"/>
              </a:rPr>
              <a:t>Use of </a:t>
            </a:r>
            <a:r>
              <a:rPr lang="en-US" sz="3200" b="1" dirty="0" smtClean="0">
                <a:solidFill>
                  <a:srgbClr val="000000"/>
                </a:solidFill>
                <a:latin typeface="Georgia"/>
                <a:cs typeface="Georgia"/>
              </a:rPr>
              <a:t>“regulated” </a:t>
            </a:r>
            <a:r>
              <a:rPr lang="en-US" sz="3200" b="1" dirty="0">
                <a:solidFill>
                  <a:srgbClr val="000000"/>
                </a:solidFill>
                <a:latin typeface="Georgia"/>
                <a:cs typeface="Georgia"/>
              </a:rPr>
              <a:t>marijuana by Denver teens</a:t>
            </a:r>
          </a:p>
        </p:txBody>
      </p:sp>
      <p:sp>
        <p:nvSpPr>
          <p:cNvPr id="10248" name="Text Box 8"/>
          <p:cNvSpPr txBox="1">
            <a:spLocks noChangeArrowheads="1"/>
          </p:cNvSpPr>
          <p:nvPr/>
        </p:nvSpPr>
        <p:spPr bwMode="auto">
          <a:xfrm>
            <a:off x="633413" y="6126163"/>
            <a:ext cx="8496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a:t>Source: Salomonse-Sautel et al. (2012), </a:t>
            </a:r>
            <a:r>
              <a:rPr lang="en-US" i="1"/>
              <a:t>JAACAP </a:t>
            </a:r>
            <a:r>
              <a:rPr lang="en-US"/>
              <a:t>51:694-702; Thurstone et al., under review</a:t>
            </a:r>
          </a:p>
        </p:txBody>
      </p:sp>
      <p:graphicFrame>
        <p:nvGraphicFramePr>
          <p:cNvPr id="2" name="Object 9"/>
          <p:cNvGraphicFramePr>
            <a:graphicFrameLocks noChangeAspect="1"/>
          </p:cNvGraphicFramePr>
          <p:nvPr>
            <p:extLst>
              <p:ext uri="{D42A27DB-BD31-4B8C-83A1-F6EECF244321}">
                <p14:modId xmlns:p14="http://schemas.microsoft.com/office/powerpoint/2010/main" val="95822368"/>
              </p:ext>
            </p:extLst>
          </p:nvPr>
        </p:nvGraphicFramePr>
        <p:xfrm>
          <a:off x="2717800" y="652463"/>
          <a:ext cx="8166100" cy="4791075"/>
        </p:xfrm>
        <a:graphic>
          <a:graphicData uri="http://schemas.openxmlformats.org/drawingml/2006/chart">
            <c:chart xmlns:c="http://schemas.openxmlformats.org/drawingml/2006/chart" xmlns:r="http://schemas.openxmlformats.org/officeDocument/2006/relationships" r:id="rId4"/>
          </a:graphicData>
        </a:graphic>
      </p:graphicFrame>
      <p:sp>
        <p:nvSpPr>
          <p:cNvPr id="10249" name="Text Box 11"/>
          <p:cNvSpPr txBox="1">
            <a:spLocks noChangeArrowheads="1"/>
          </p:cNvSpPr>
          <p:nvPr/>
        </p:nvSpPr>
        <p:spPr bwMode="auto">
          <a:xfrm>
            <a:off x="1371600" y="2133600"/>
            <a:ext cx="614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dirty="0"/>
              <a:t>%</a:t>
            </a:r>
          </a:p>
        </p:txBody>
      </p:sp>
      <p:sp>
        <p:nvSpPr>
          <p:cNvPr id="10250" name="Text Box 12"/>
          <p:cNvSpPr txBox="1">
            <a:spLocks noChangeArrowheads="1"/>
          </p:cNvSpPr>
          <p:nvPr/>
        </p:nvSpPr>
        <p:spPr bwMode="auto">
          <a:xfrm>
            <a:off x="7543800" y="2057400"/>
            <a:ext cx="6143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dirty="0"/>
              <a:t>%</a:t>
            </a:r>
          </a:p>
        </p:txBody>
      </p:sp>
      <p:sp>
        <p:nvSpPr>
          <p:cNvPr id="10251" name="Text Box 13"/>
          <p:cNvSpPr txBox="1">
            <a:spLocks noChangeArrowheads="1"/>
          </p:cNvSpPr>
          <p:nvPr/>
        </p:nvSpPr>
        <p:spPr bwMode="auto">
          <a:xfrm>
            <a:off x="2895600" y="3657600"/>
            <a:ext cx="614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dirty="0"/>
              <a:t>%</a:t>
            </a:r>
          </a:p>
        </p:txBody>
      </p:sp>
      <p:sp>
        <p:nvSpPr>
          <p:cNvPr id="10252" name="Text Box 14"/>
          <p:cNvSpPr txBox="1">
            <a:spLocks noChangeArrowheads="1"/>
          </p:cNvSpPr>
          <p:nvPr/>
        </p:nvSpPr>
        <p:spPr bwMode="auto">
          <a:xfrm>
            <a:off x="6324600" y="3657600"/>
            <a:ext cx="6143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dirty="0"/>
              <a:t>%</a:t>
            </a:r>
          </a:p>
        </p:txBody>
      </p:sp>
      <p:sp>
        <p:nvSpPr>
          <p:cNvPr id="10253" name="Text Box 15"/>
          <p:cNvSpPr txBox="1">
            <a:spLocks noChangeArrowheads="1"/>
          </p:cNvSpPr>
          <p:nvPr/>
        </p:nvSpPr>
        <p:spPr bwMode="auto">
          <a:xfrm>
            <a:off x="587375" y="4792662"/>
            <a:ext cx="261302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algn="ctr" eaLnBrk="1" hangingPunct="1">
              <a:spcBef>
                <a:spcPct val="50000"/>
              </a:spcBef>
            </a:pPr>
            <a:r>
              <a:rPr lang="en-US" sz="2400" b="1" dirty="0">
                <a:latin typeface="Georgia"/>
                <a:cs typeface="Georgia"/>
              </a:rPr>
              <a:t>Substance </a:t>
            </a:r>
            <a:r>
              <a:rPr lang="en-US" sz="2400" b="1" dirty="0" smtClean="0">
                <a:latin typeface="Georgia"/>
                <a:cs typeface="Georgia"/>
              </a:rPr>
              <a:t>treatment = 74% YES</a:t>
            </a:r>
            <a:endParaRPr lang="en-US" sz="2400" b="1" dirty="0">
              <a:latin typeface="Georgia"/>
              <a:cs typeface="Georgia"/>
            </a:endParaRPr>
          </a:p>
        </p:txBody>
      </p:sp>
      <p:sp>
        <p:nvSpPr>
          <p:cNvPr id="10254" name="Text Box 16"/>
          <p:cNvSpPr txBox="1">
            <a:spLocks noChangeArrowheads="1"/>
          </p:cNvSpPr>
          <p:nvPr/>
        </p:nvSpPr>
        <p:spPr bwMode="auto">
          <a:xfrm>
            <a:off x="6010275" y="4792663"/>
            <a:ext cx="26765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algn="ctr" eaLnBrk="1" hangingPunct="1">
              <a:spcBef>
                <a:spcPct val="50000"/>
              </a:spcBef>
            </a:pPr>
            <a:r>
              <a:rPr lang="en-US" sz="2400" b="1" dirty="0" smtClean="0">
                <a:latin typeface="Georgia"/>
                <a:cs typeface="Georgia"/>
              </a:rPr>
              <a:t>Primary Care= </a:t>
            </a:r>
          </a:p>
          <a:p>
            <a:pPr algn="ctr" eaLnBrk="1" hangingPunct="1">
              <a:spcBef>
                <a:spcPct val="50000"/>
              </a:spcBef>
            </a:pPr>
            <a:r>
              <a:rPr lang="en-US" sz="2400" b="1" dirty="0" smtClean="0">
                <a:latin typeface="Georgia"/>
                <a:cs typeface="Georgia"/>
              </a:rPr>
              <a:t>72% NO</a:t>
            </a:r>
            <a:endParaRPr lang="en-US" sz="2400" b="1" dirty="0">
              <a:latin typeface="Georgia"/>
              <a:cs typeface="Georgia"/>
            </a:endParaRPr>
          </a:p>
        </p:txBody>
      </p:sp>
    </p:spTree>
    <p:extLst>
      <p:ext uri="{BB962C8B-B14F-4D97-AF65-F5344CB8AC3E}">
        <p14:creationId xmlns:p14="http://schemas.microsoft.com/office/powerpoint/2010/main" val="83353135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8712"/>
            <a:ext cx="9144000" cy="9971962"/>
          </a:xfrm>
          <a:prstGeom prst="rect">
            <a:avLst/>
          </a:prstGeom>
          <a:noFill/>
        </p:spPr>
        <p:txBody>
          <a:bodyPr wrap="square" rtlCol="0">
            <a:spAutoFit/>
          </a:bodyPr>
          <a:lstStyle/>
          <a:p>
            <a:pPr algn="ctr"/>
            <a:r>
              <a:rPr lang="en-US" sz="3200" b="1" dirty="0" smtClean="0">
                <a:latin typeface="Georgia"/>
                <a:cs typeface="Georgia"/>
              </a:rPr>
              <a:t>Colorado: Drug Testing Company Sees Spike in Children Using Marijuana</a:t>
            </a:r>
          </a:p>
          <a:p>
            <a:pPr algn="ctr"/>
            <a:endParaRPr lang="en-US" sz="3600" dirty="0">
              <a:latin typeface="Georgia"/>
              <a:cs typeface="Georgia"/>
            </a:endParaRPr>
          </a:p>
          <a:p>
            <a:pPr algn="ctr"/>
            <a:r>
              <a:rPr lang="en-US" sz="3000" dirty="0" smtClean="0">
                <a:latin typeface="Georgia"/>
                <a:cs typeface="Georgia"/>
              </a:rPr>
              <a:t>Levels of THC (Nano Grams) after passage of Amendment 64:</a:t>
            </a:r>
          </a:p>
          <a:p>
            <a:endParaRPr lang="en-US" sz="2000" dirty="0">
              <a:latin typeface="Georgia"/>
              <a:cs typeface="Georgia"/>
            </a:endParaRPr>
          </a:p>
          <a:p>
            <a:endParaRPr lang="en-US" sz="2000" dirty="0" smtClean="0">
              <a:latin typeface="Georgia"/>
              <a:cs typeface="Georgia"/>
            </a:endParaRPr>
          </a:p>
          <a:p>
            <a:pPr marL="571500" indent="-571500">
              <a:buFont typeface="Arial"/>
              <a:buChar char="•"/>
            </a:pPr>
            <a:endParaRPr lang="en-US" sz="2000" dirty="0">
              <a:latin typeface="Georgia"/>
              <a:cs typeface="Georgia"/>
            </a:endParaRPr>
          </a:p>
          <a:p>
            <a:pPr marL="571500" indent="-571500">
              <a:buFont typeface="Arial"/>
              <a:buChar char="•"/>
            </a:pPr>
            <a:endParaRPr lang="en-US" sz="2000" dirty="0" smtClean="0">
              <a:latin typeface="Georgia"/>
              <a:cs typeface="Georgia"/>
            </a:endParaRPr>
          </a:p>
          <a:p>
            <a:pPr marL="571500" indent="-571500">
              <a:buFont typeface="Arial"/>
              <a:buChar char="•"/>
            </a:pPr>
            <a:endParaRPr lang="en-US" sz="2000" dirty="0">
              <a:latin typeface="Georgia"/>
              <a:cs typeface="Georgia"/>
            </a:endParaRPr>
          </a:p>
          <a:p>
            <a:pPr marL="571500" indent="-571500">
              <a:buFont typeface="Arial"/>
              <a:buChar char="•"/>
            </a:pPr>
            <a:endParaRPr lang="en-US" sz="2000" dirty="0" smtClean="0">
              <a:latin typeface="Georgia"/>
              <a:cs typeface="Georgia"/>
            </a:endParaRPr>
          </a:p>
          <a:p>
            <a:pPr marL="571500" indent="-571500">
              <a:buFont typeface="Arial"/>
              <a:buChar char="•"/>
            </a:pPr>
            <a:endParaRPr lang="en-US" sz="2000" dirty="0">
              <a:latin typeface="Georgia"/>
              <a:cs typeface="Georgia"/>
            </a:endParaRPr>
          </a:p>
          <a:p>
            <a:pPr marL="571500" indent="-571500">
              <a:buFont typeface="Arial"/>
              <a:buChar char="•"/>
            </a:pPr>
            <a:endParaRPr lang="en-US" sz="2000" dirty="0" smtClean="0">
              <a:latin typeface="Georgia"/>
              <a:cs typeface="Georgia"/>
            </a:endParaRPr>
          </a:p>
          <a:p>
            <a:pPr marL="571500" indent="-571500">
              <a:buFont typeface="Arial"/>
              <a:buChar char="•"/>
            </a:pPr>
            <a:endParaRPr lang="en-US" sz="2000" dirty="0">
              <a:latin typeface="Georgia"/>
              <a:cs typeface="Georgia"/>
            </a:endParaRPr>
          </a:p>
          <a:p>
            <a:pPr marL="571500" indent="-571500">
              <a:buFont typeface="Arial"/>
              <a:buChar char="•"/>
            </a:pPr>
            <a:endParaRPr lang="en-US" sz="2000" dirty="0" smtClean="0">
              <a:latin typeface="Georgia"/>
              <a:cs typeface="Georgia"/>
            </a:endParaRPr>
          </a:p>
          <a:p>
            <a:pPr marL="571500" indent="-571500">
              <a:buFont typeface="Arial"/>
              <a:buChar char="•"/>
            </a:pPr>
            <a:r>
              <a:rPr lang="en-US" sz="1200" dirty="0">
                <a:latin typeface="Georgia"/>
                <a:cs typeface="Georgia"/>
              </a:rPr>
              <a:t>CBS4 - McGuire, Jo. Drug Testing Company Sees Spike In Children Using Marijuana, </a:t>
            </a:r>
            <a:r>
              <a:rPr lang="en-US" sz="1200" i="1" dirty="0">
                <a:latin typeface="Georgia"/>
                <a:cs typeface="Georgia"/>
              </a:rPr>
              <a:t>Denver Post</a:t>
            </a:r>
            <a:r>
              <a:rPr lang="en-US" sz="1200" dirty="0">
                <a:latin typeface="Georgia"/>
                <a:cs typeface="Georgia"/>
              </a:rPr>
              <a:t>, March 6, 2013 </a:t>
            </a:r>
            <a:endParaRPr lang="en-US" sz="1200" b="1" dirty="0">
              <a:latin typeface="Georgia"/>
              <a:cs typeface="Georgia"/>
            </a:endParaRPr>
          </a:p>
          <a:p>
            <a:endParaRPr lang="en-US" sz="2000" dirty="0" smtClean="0">
              <a:latin typeface="Georgia"/>
              <a:cs typeface="Georgia"/>
            </a:endParaRPr>
          </a:p>
          <a:p>
            <a:pPr marL="571500" indent="-571500">
              <a:buFont typeface="Arial"/>
              <a:buChar char="•"/>
            </a:pPr>
            <a:r>
              <a:rPr lang="en-US" sz="2000" dirty="0" smtClean="0">
                <a:solidFill>
                  <a:schemeClr val="accent6"/>
                </a:solidFill>
                <a:latin typeface="Georgia"/>
                <a:cs typeface="Georgia"/>
              </a:rPr>
              <a:t>High School Student: “I’ve seen a lot more people just walking down the street smoking (joints)…it has kind of gotten out of hand.”</a:t>
            </a:r>
          </a:p>
          <a:p>
            <a:endParaRPr lang="en-US" sz="1000" dirty="0">
              <a:latin typeface="Georgia"/>
              <a:cs typeface="Georgia"/>
            </a:endParaRPr>
          </a:p>
          <a:p>
            <a:pPr algn="ctr"/>
            <a:endParaRPr lang="en-US" sz="3600" dirty="0" smtClean="0">
              <a:latin typeface="Georgia"/>
              <a:cs typeface="Georgia"/>
            </a:endParaRPr>
          </a:p>
          <a:p>
            <a:pPr algn="ctr"/>
            <a:endParaRPr lang="en-US" sz="3600" dirty="0">
              <a:latin typeface="Georgia"/>
              <a:cs typeface="Georgia"/>
            </a:endParaRPr>
          </a:p>
          <a:p>
            <a:pPr algn="ctr"/>
            <a:endParaRPr lang="en-US" sz="3600" dirty="0" smtClean="0">
              <a:latin typeface="Georgia"/>
              <a:cs typeface="Georgia"/>
            </a:endParaRPr>
          </a:p>
          <a:p>
            <a:pPr algn="ctr"/>
            <a:endParaRPr lang="en-US" sz="3600" dirty="0">
              <a:latin typeface="Georgia"/>
              <a:cs typeface="Georgia"/>
            </a:endParaRPr>
          </a:p>
          <a:p>
            <a:pPr algn="ctr"/>
            <a:endParaRPr lang="en-US" sz="3600" dirty="0">
              <a:latin typeface="Georgia"/>
              <a:cs typeface="Georgia"/>
            </a:endParaRPr>
          </a:p>
        </p:txBody>
      </p:sp>
      <p:pic>
        <p:nvPicPr>
          <p:cNvPr id="3" name="Picture 2" descr="THC Nano Grams Graph.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05" y="2057401"/>
            <a:ext cx="8944105" cy="3417420"/>
          </a:xfrm>
          <a:prstGeom prst="rect">
            <a:avLst/>
          </a:prstGeom>
        </p:spPr>
      </p:pic>
      <p:sp>
        <p:nvSpPr>
          <p:cNvPr id="4" name="AutoShape 4"/>
          <p:cNvSpPr>
            <a:spLocks noChangeArrowheads="1"/>
          </p:cNvSpPr>
          <p:nvPr/>
        </p:nvSpPr>
        <p:spPr bwMode="auto">
          <a:xfrm>
            <a:off x="2590800" y="3200400"/>
            <a:ext cx="1981200" cy="609600"/>
          </a:xfrm>
          <a:prstGeom prst="wedgeRectCallout">
            <a:avLst>
              <a:gd name="adj1" fmla="val 394"/>
              <a:gd name="adj2" fmla="val 225284"/>
            </a:avLst>
          </a:prstGeom>
          <a:solidFill>
            <a:srgbClr val="C0504D"/>
          </a:solidFill>
          <a:ln w="9525">
            <a:solidFill>
              <a:schemeClr val="tx1"/>
            </a:solidFill>
            <a:miter lim="800000"/>
            <a:headEnd/>
            <a:tailEnd/>
          </a:ln>
          <a:effectLst/>
        </p:spPr>
        <p:txBody>
          <a:bodyPr/>
          <a:lstStyle/>
          <a:p>
            <a:pPr algn="ctr"/>
            <a:r>
              <a:rPr lang="en-US" b="1" dirty="0" smtClean="0">
                <a:solidFill>
                  <a:schemeClr val="bg1"/>
                </a:solidFill>
                <a:latin typeface="Georgia"/>
                <a:cs typeface="Georgia"/>
              </a:rPr>
              <a:t>Passage of Legalization</a:t>
            </a:r>
            <a:endParaRPr lang="en-US" b="1" dirty="0">
              <a:solidFill>
                <a:schemeClr val="bg1"/>
              </a:solidFill>
              <a:latin typeface="Georgia"/>
              <a:cs typeface="Georgia"/>
            </a:endParaRPr>
          </a:p>
        </p:txBody>
      </p:sp>
    </p:spTree>
    <p:extLst>
      <p:ext uri="{BB962C8B-B14F-4D97-AF65-F5344CB8AC3E}">
        <p14:creationId xmlns:p14="http://schemas.microsoft.com/office/powerpoint/2010/main" val="381495622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txBox="1">
            <a:spLocks noGrp="1"/>
          </p:cNvSpPr>
          <p:nvPr/>
        </p:nvSpPr>
        <p:spPr bwMode="auto">
          <a:xfrm>
            <a:off x="62103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algn="r" eaLnBrk="1" hangingPunct="1"/>
            <a:fld id="{2C6F1233-4439-E24B-8F34-F554C7AD0800}" type="slidenum">
              <a:rPr lang="en-US" sz="1200">
                <a:solidFill>
                  <a:srgbClr val="898989"/>
                </a:solidFill>
                <a:latin typeface="Calibri" charset="0"/>
                <a:cs typeface="ＭＳ Ｐゴシック" charset="0"/>
              </a:rPr>
              <a:pPr algn="r" eaLnBrk="1" hangingPunct="1"/>
              <a:t>59</a:t>
            </a:fld>
            <a:endParaRPr lang="en-US" sz="1200">
              <a:solidFill>
                <a:srgbClr val="898989"/>
              </a:solidFill>
              <a:latin typeface="Calibri" charset="0"/>
              <a:cs typeface="ＭＳ Ｐゴシック" charset="0"/>
            </a:endParaRPr>
          </a:p>
        </p:txBody>
      </p:sp>
      <p:sp>
        <p:nvSpPr>
          <p:cNvPr id="11268" name="Text Box 4"/>
          <p:cNvSpPr txBox="1">
            <a:spLocks noChangeArrowheads="1"/>
          </p:cNvSpPr>
          <p:nvPr/>
        </p:nvSpPr>
        <p:spPr bwMode="auto">
          <a:xfrm>
            <a:off x="2314575" y="1185863"/>
            <a:ext cx="498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endParaRPr lang="en-US"/>
          </a:p>
        </p:txBody>
      </p:sp>
      <p:sp>
        <p:nvSpPr>
          <p:cNvPr id="11269" name="Rectangle 5"/>
          <p:cNvSpPr>
            <a:spLocks noChangeArrowheads="1"/>
          </p:cNvSpPr>
          <p:nvPr/>
        </p:nvSpPr>
        <p:spPr bwMode="auto">
          <a:xfrm>
            <a:off x="227013" y="138113"/>
            <a:ext cx="82112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000000"/>
                </a:solidFill>
                <a:latin typeface="Georgia"/>
                <a:cs typeface="Georgia"/>
              </a:rPr>
              <a:t>Average urine drug screen results </a:t>
            </a:r>
          </a:p>
        </p:txBody>
      </p:sp>
      <p:sp>
        <p:nvSpPr>
          <p:cNvPr id="11270" name="Text Box 6"/>
          <p:cNvSpPr txBox="1">
            <a:spLocks noChangeArrowheads="1"/>
          </p:cNvSpPr>
          <p:nvPr/>
        </p:nvSpPr>
        <p:spPr bwMode="auto">
          <a:xfrm>
            <a:off x="0" y="6503988"/>
            <a:ext cx="7834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a:t>Source: Thurstone et al., in preparation</a:t>
            </a:r>
          </a:p>
        </p:txBody>
      </p:sp>
      <p:sp>
        <p:nvSpPr>
          <p:cNvPr id="11271" name="Text Box 10"/>
          <p:cNvSpPr txBox="1">
            <a:spLocks noChangeArrowheads="1"/>
          </p:cNvSpPr>
          <p:nvPr/>
        </p:nvSpPr>
        <p:spPr bwMode="auto">
          <a:xfrm>
            <a:off x="25400" y="1905000"/>
            <a:ext cx="1041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sz="3600" b="1" dirty="0">
                <a:latin typeface="Georgia"/>
                <a:cs typeface="Georgia"/>
              </a:rPr>
              <a:t>Ng/ml</a:t>
            </a:r>
          </a:p>
        </p:txBody>
      </p:sp>
      <p:graphicFrame>
        <p:nvGraphicFramePr>
          <p:cNvPr id="2" name="Chart 1"/>
          <p:cNvGraphicFramePr>
            <a:graphicFrameLocks/>
          </p:cNvGraphicFramePr>
          <p:nvPr/>
        </p:nvGraphicFramePr>
        <p:xfrm>
          <a:off x="1143000" y="857250"/>
          <a:ext cx="7543800" cy="5464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45743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516717" y="8875350"/>
            <a:ext cx="2332567" cy="509823"/>
          </a:xfrm>
          <a:prstGeom prst="rect">
            <a:avLst/>
          </a:prstGeom>
        </p:spPr>
        <p:txBody>
          <a:bodyPr/>
          <a:lstStyle/>
          <a:p>
            <a:r>
              <a:rPr lang="fi-FI" smtClean="0"/>
              <a:t>Kevin A. Sabet, Ph.D., www.kevinsabet.com</a:t>
            </a:r>
            <a:endParaRPr lang="en-CA"/>
          </a:p>
        </p:txBody>
      </p:sp>
      <p:pic>
        <p:nvPicPr>
          <p:cNvPr id="3" name="Content Placeholder 19" descr="elder in hospital bed.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1763688" y="-243408"/>
            <a:ext cx="5832648" cy="7354329"/>
          </a:xfrm>
          <a:prstGeom prst="rect">
            <a:avLst/>
          </a:prstGeom>
        </p:spPr>
      </p:pic>
    </p:spTree>
    <p:extLst>
      <p:ext uri="{BB962C8B-B14F-4D97-AF65-F5344CB8AC3E}">
        <p14:creationId xmlns:p14="http://schemas.microsoft.com/office/powerpoint/2010/main" val="26124358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1143000"/>
          </a:xfrm>
        </p:spPr>
        <p:txBody>
          <a:bodyPr/>
          <a:lstStyle/>
          <a:p>
            <a:pPr eaLnBrk="1" fontAlgn="auto" hangingPunct="1">
              <a:spcAft>
                <a:spcPts val="0"/>
              </a:spcAft>
              <a:defRPr/>
            </a:pPr>
            <a:r>
              <a:rPr lang="en-US" b="1" dirty="0" smtClean="0">
                <a:solidFill>
                  <a:srgbClr val="000000"/>
                </a:solidFill>
                <a:latin typeface="Georgia"/>
                <a:ea typeface="+mj-ea"/>
                <a:cs typeface="Georgia"/>
              </a:rPr>
              <a:t>CO Traffic Fatalities with a THC+ driver</a:t>
            </a:r>
            <a:endParaRPr lang="en-US" b="1" dirty="0">
              <a:solidFill>
                <a:srgbClr val="000000"/>
              </a:solidFill>
              <a:latin typeface="Georgia"/>
              <a:ea typeface="+mj-ea"/>
              <a:cs typeface="Georgia"/>
            </a:endParaRPr>
          </a:p>
        </p:txBody>
      </p:sp>
      <p:graphicFrame>
        <p:nvGraphicFramePr>
          <p:cNvPr id="13314" name="Chart 2"/>
          <p:cNvGraphicFramePr>
            <a:graphicFrameLocks/>
          </p:cNvGraphicFramePr>
          <p:nvPr>
            <p:extLst>
              <p:ext uri="{D42A27DB-BD31-4B8C-83A1-F6EECF244321}">
                <p14:modId xmlns:p14="http://schemas.microsoft.com/office/powerpoint/2010/main" val="231161024"/>
              </p:ext>
            </p:extLst>
          </p:nvPr>
        </p:nvGraphicFramePr>
        <p:xfrm>
          <a:off x="685800" y="1730375"/>
          <a:ext cx="8029575" cy="5127625"/>
        </p:xfrm>
        <a:graphic>
          <a:graphicData uri="http://schemas.openxmlformats.org/presentationml/2006/ole">
            <mc:AlternateContent xmlns:mc="http://schemas.openxmlformats.org/markup-compatibility/2006">
              <mc:Choice xmlns:v="urn:schemas-microsoft-com:vml" Requires="v">
                <p:oleObj spid="_x0000_s21512" name="Chart" r:id="rId4" imgW="8026400" imgH="5130800" progId="Excel.Chart.8">
                  <p:embed/>
                </p:oleObj>
              </mc:Choice>
              <mc:Fallback>
                <p:oleObj name="Chart" r:id="rId4" imgW="8026400" imgH="5130800" progId="Excel.Chart.8">
                  <p:embed/>
                  <p:pic>
                    <p:nvPicPr>
                      <p:cNvPr id="0" name=""/>
                      <p:cNvPicPr>
                        <a:picLocks noChangeArrowheads="1"/>
                      </p:cNvPicPr>
                      <p:nvPr/>
                    </p:nvPicPr>
                    <p:blipFill>
                      <a:blip r:embed="rId5"/>
                      <a:srcRect/>
                      <a:stretch>
                        <a:fillRect/>
                      </a:stretch>
                    </p:blipFill>
                    <p:spPr bwMode="auto">
                      <a:xfrm>
                        <a:off x="685800" y="1730375"/>
                        <a:ext cx="8029575" cy="5127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6" name="TextBox 3"/>
          <p:cNvSpPr txBox="1">
            <a:spLocks noChangeArrowheads="1"/>
          </p:cNvSpPr>
          <p:nvPr/>
        </p:nvSpPr>
        <p:spPr bwMode="auto">
          <a:xfrm>
            <a:off x="228600" y="2133600"/>
            <a:ext cx="83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r>
              <a:rPr lang="en-US" sz="4800"/>
              <a:t>#</a:t>
            </a:r>
          </a:p>
        </p:txBody>
      </p:sp>
    </p:spTree>
    <p:extLst>
      <p:ext uri="{BB962C8B-B14F-4D97-AF65-F5344CB8AC3E}">
        <p14:creationId xmlns:p14="http://schemas.microsoft.com/office/powerpoint/2010/main" val="371632310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4"/>
          <p:cNvSpPr txBox="1">
            <a:spLocks noGrp="1"/>
          </p:cNvSpPr>
          <p:nvPr/>
        </p:nvSpPr>
        <p:spPr bwMode="auto">
          <a:xfrm>
            <a:off x="62103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algn="r" eaLnBrk="1" hangingPunct="1"/>
            <a:fld id="{D5C02248-39C1-1A44-82AA-9641CE635E03}" type="slidenum">
              <a:rPr lang="en-US" sz="1200">
                <a:solidFill>
                  <a:srgbClr val="898989"/>
                </a:solidFill>
                <a:latin typeface="Calibri" charset="0"/>
                <a:cs typeface="ＭＳ Ｐゴシック" charset="0"/>
              </a:rPr>
              <a:pPr algn="r" eaLnBrk="1" hangingPunct="1"/>
              <a:t>61</a:t>
            </a:fld>
            <a:endParaRPr lang="en-US" sz="1200">
              <a:solidFill>
                <a:srgbClr val="898989"/>
              </a:solidFill>
              <a:latin typeface="Calibri" charset="0"/>
              <a:cs typeface="ＭＳ Ｐゴシック" charset="0"/>
            </a:endParaRPr>
          </a:p>
        </p:txBody>
      </p:sp>
      <p:sp>
        <p:nvSpPr>
          <p:cNvPr id="12292" name="Text Box 5"/>
          <p:cNvSpPr txBox="1">
            <a:spLocks noChangeArrowheads="1"/>
          </p:cNvSpPr>
          <p:nvPr/>
        </p:nvSpPr>
        <p:spPr bwMode="auto">
          <a:xfrm>
            <a:off x="2314575" y="1185863"/>
            <a:ext cx="498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endParaRPr lang="en-US"/>
          </a:p>
        </p:txBody>
      </p:sp>
      <p:sp>
        <p:nvSpPr>
          <p:cNvPr id="12293" name="Rectangle 6"/>
          <p:cNvSpPr>
            <a:spLocks noChangeArrowheads="1"/>
          </p:cNvSpPr>
          <p:nvPr/>
        </p:nvSpPr>
        <p:spPr bwMode="auto">
          <a:xfrm>
            <a:off x="100013" y="187325"/>
            <a:ext cx="80146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b="1" dirty="0">
                <a:solidFill>
                  <a:srgbClr val="000000"/>
                </a:solidFill>
                <a:latin typeface="Georgia"/>
                <a:cs typeface="Georgia"/>
              </a:rPr>
              <a:t>Drug-Related Suspensions/Expulsions - Colorado</a:t>
            </a:r>
          </a:p>
        </p:txBody>
      </p:sp>
      <p:sp>
        <p:nvSpPr>
          <p:cNvPr id="12294" name="Text Box 7"/>
          <p:cNvSpPr txBox="1">
            <a:spLocks noChangeArrowheads="1"/>
          </p:cNvSpPr>
          <p:nvPr/>
        </p:nvSpPr>
        <p:spPr bwMode="auto">
          <a:xfrm>
            <a:off x="0" y="6503988"/>
            <a:ext cx="7834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a:t>Source: Colorado Department of Education</a:t>
            </a:r>
          </a:p>
        </p:txBody>
      </p:sp>
      <p:sp>
        <p:nvSpPr>
          <p:cNvPr id="12295" name="Text Box 20"/>
          <p:cNvSpPr txBox="1">
            <a:spLocks noChangeArrowheads="1"/>
          </p:cNvSpPr>
          <p:nvPr/>
        </p:nvSpPr>
        <p:spPr bwMode="auto">
          <a:xfrm>
            <a:off x="50800" y="2855913"/>
            <a:ext cx="763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charset="0"/>
                <a:ea typeface="ＭＳ Ｐゴシック" charset="0"/>
              </a:defRPr>
            </a:lvl1pPr>
            <a:lvl2pPr marL="742950" indent="-285750" eaLnBrk="0" hangingPunct="0">
              <a:defRPr>
                <a:solidFill>
                  <a:schemeClr val="tx1"/>
                </a:solidFill>
                <a:latin typeface="Arial Narrow" charset="0"/>
                <a:ea typeface="ＭＳ Ｐゴシック" charset="0"/>
              </a:defRPr>
            </a:lvl2pPr>
            <a:lvl3pPr marL="1143000" indent="-228600" eaLnBrk="0" hangingPunct="0">
              <a:defRPr>
                <a:solidFill>
                  <a:schemeClr val="tx1"/>
                </a:solidFill>
                <a:latin typeface="Arial Narrow" charset="0"/>
                <a:ea typeface="ＭＳ Ｐゴシック" charset="0"/>
              </a:defRPr>
            </a:lvl3pPr>
            <a:lvl4pPr marL="1600200" indent="-228600" eaLnBrk="0" hangingPunct="0">
              <a:defRPr>
                <a:solidFill>
                  <a:schemeClr val="tx1"/>
                </a:solidFill>
                <a:latin typeface="Arial Narrow" charset="0"/>
                <a:ea typeface="ＭＳ Ｐゴシック" charset="0"/>
              </a:defRPr>
            </a:lvl4pPr>
            <a:lvl5pPr marL="2057400" indent="-228600" eaLnBrk="0" hangingPunct="0">
              <a:defRPr>
                <a:solidFill>
                  <a:schemeClr val="tx1"/>
                </a:solidFill>
                <a:latin typeface="Arial Narrow" charset="0"/>
                <a:ea typeface="ＭＳ Ｐゴシック" charset="0"/>
              </a:defRPr>
            </a:lvl5pPr>
            <a:lvl6pPr marL="2514600" indent="-228600" eaLnBrk="0" fontAlgn="base" hangingPunct="0">
              <a:spcBef>
                <a:spcPct val="0"/>
              </a:spcBef>
              <a:spcAft>
                <a:spcPct val="0"/>
              </a:spcAft>
              <a:defRPr>
                <a:solidFill>
                  <a:schemeClr val="tx1"/>
                </a:solidFill>
                <a:latin typeface="Arial Narrow" charset="0"/>
                <a:ea typeface="ＭＳ Ｐゴシック" charset="0"/>
              </a:defRPr>
            </a:lvl6pPr>
            <a:lvl7pPr marL="2971800" indent="-228600" eaLnBrk="0" fontAlgn="base" hangingPunct="0">
              <a:spcBef>
                <a:spcPct val="0"/>
              </a:spcBef>
              <a:spcAft>
                <a:spcPct val="0"/>
              </a:spcAft>
              <a:defRPr>
                <a:solidFill>
                  <a:schemeClr val="tx1"/>
                </a:solidFill>
                <a:latin typeface="Arial Narrow" charset="0"/>
                <a:ea typeface="ＭＳ Ｐゴシック" charset="0"/>
              </a:defRPr>
            </a:lvl7pPr>
            <a:lvl8pPr marL="3429000" indent="-228600" eaLnBrk="0" fontAlgn="base" hangingPunct="0">
              <a:spcBef>
                <a:spcPct val="0"/>
              </a:spcBef>
              <a:spcAft>
                <a:spcPct val="0"/>
              </a:spcAft>
              <a:defRPr>
                <a:solidFill>
                  <a:schemeClr val="tx1"/>
                </a:solidFill>
                <a:latin typeface="Arial Narrow" charset="0"/>
                <a:ea typeface="ＭＳ Ｐゴシック" charset="0"/>
              </a:defRPr>
            </a:lvl8pPr>
            <a:lvl9pPr marL="3886200" indent="-228600" eaLnBrk="0" fontAlgn="base" hangingPunct="0">
              <a:spcBef>
                <a:spcPct val="0"/>
              </a:spcBef>
              <a:spcAft>
                <a:spcPct val="0"/>
              </a:spcAft>
              <a:defRPr>
                <a:solidFill>
                  <a:schemeClr val="tx1"/>
                </a:solidFill>
                <a:latin typeface="Arial Narrow" charset="0"/>
                <a:ea typeface="ＭＳ Ｐゴシック" charset="0"/>
              </a:defRPr>
            </a:lvl9pPr>
          </a:lstStyle>
          <a:p>
            <a:pPr eaLnBrk="1" hangingPunct="1">
              <a:spcBef>
                <a:spcPct val="50000"/>
              </a:spcBef>
            </a:pPr>
            <a:r>
              <a:rPr lang="en-US" sz="3600" b="1"/>
              <a:t>#</a:t>
            </a:r>
          </a:p>
        </p:txBody>
      </p:sp>
      <p:graphicFrame>
        <p:nvGraphicFramePr>
          <p:cNvPr id="12290" name="Chart 1"/>
          <p:cNvGraphicFramePr>
            <a:graphicFrameLocks/>
          </p:cNvGraphicFramePr>
          <p:nvPr>
            <p:extLst>
              <p:ext uri="{D42A27DB-BD31-4B8C-83A1-F6EECF244321}">
                <p14:modId xmlns:p14="http://schemas.microsoft.com/office/powerpoint/2010/main" val="1275936763"/>
              </p:ext>
            </p:extLst>
          </p:nvPr>
        </p:nvGraphicFramePr>
        <p:xfrm>
          <a:off x="557213" y="722313"/>
          <a:ext cx="8181975" cy="5686425"/>
        </p:xfrm>
        <a:graphic>
          <a:graphicData uri="http://schemas.openxmlformats.org/presentationml/2006/ole">
            <mc:AlternateContent xmlns:mc="http://schemas.openxmlformats.org/markup-compatibility/2006">
              <mc:Choice xmlns:v="urn:schemas-microsoft-com:vml" Requires="v">
                <p:oleObj spid="_x0000_s17469" name="Chart" r:id="rId5" imgW="8178800" imgH="5689600" progId="Excel.Chart.8">
                  <p:embed/>
                </p:oleObj>
              </mc:Choice>
              <mc:Fallback>
                <p:oleObj name="Chart" r:id="rId5" imgW="8178800" imgH="5689600" progId="Excel.Chart.8">
                  <p:embed/>
                  <p:pic>
                    <p:nvPicPr>
                      <p:cNvPr id="0" name=""/>
                      <p:cNvPicPr>
                        <a:picLocks noChangeArrowheads="1"/>
                      </p:cNvPicPr>
                      <p:nvPr/>
                    </p:nvPicPr>
                    <p:blipFill>
                      <a:blip r:embed="rId6"/>
                      <a:srcRect/>
                      <a:stretch>
                        <a:fillRect/>
                      </a:stretch>
                    </p:blipFill>
                    <p:spPr bwMode="auto">
                      <a:xfrm>
                        <a:off x="557213" y="722313"/>
                        <a:ext cx="8181975" cy="568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4"/>
          <p:cNvSpPr>
            <a:spLocks noChangeArrowheads="1"/>
          </p:cNvSpPr>
          <p:nvPr/>
        </p:nvSpPr>
        <p:spPr bwMode="auto">
          <a:xfrm>
            <a:off x="4191000" y="1143000"/>
            <a:ext cx="1981200" cy="838200"/>
          </a:xfrm>
          <a:prstGeom prst="wedgeRectCallout">
            <a:avLst>
              <a:gd name="adj1" fmla="val 15351"/>
              <a:gd name="adj2" fmla="val 146580"/>
            </a:avLst>
          </a:prstGeom>
          <a:solidFill>
            <a:srgbClr val="C0504D"/>
          </a:solidFill>
          <a:ln w="9525">
            <a:solidFill>
              <a:schemeClr val="tx1"/>
            </a:solidFill>
            <a:miter lim="800000"/>
            <a:headEnd/>
            <a:tailEnd/>
          </a:ln>
          <a:effectLst/>
        </p:spPr>
        <p:txBody>
          <a:bodyPr/>
          <a:lstStyle/>
          <a:p>
            <a:pPr algn="ctr"/>
            <a:r>
              <a:rPr lang="en-US" sz="1600" dirty="0" smtClean="0">
                <a:solidFill>
                  <a:schemeClr val="bg1"/>
                </a:solidFill>
                <a:latin typeface="Georgia"/>
                <a:cs typeface="Georgia"/>
              </a:rPr>
              <a:t>Med. MJ Dispensaries/</a:t>
            </a:r>
            <a:r>
              <a:rPr lang="en-US" sz="1600" dirty="0" err="1" smtClean="0">
                <a:solidFill>
                  <a:schemeClr val="bg1"/>
                </a:solidFill>
                <a:latin typeface="Georgia"/>
                <a:cs typeface="Georgia"/>
              </a:rPr>
              <a:t>Commercializaition</a:t>
            </a:r>
            <a:endParaRPr lang="en-US" sz="1600" dirty="0">
              <a:solidFill>
                <a:schemeClr val="bg1"/>
              </a:solidFill>
              <a:latin typeface="Georgia"/>
              <a:cs typeface="Georgia"/>
            </a:endParaRPr>
          </a:p>
        </p:txBody>
      </p:sp>
    </p:spTree>
    <p:extLst>
      <p:ext uri="{BB962C8B-B14F-4D97-AF65-F5344CB8AC3E}">
        <p14:creationId xmlns:p14="http://schemas.microsoft.com/office/powerpoint/2010/main" val="345651664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latin typeface="Georgia"/>
                <a:cs typeface="Georgia"/>
              </a:rPr>
              <a:t>4/20 Rally in Denver</a:t>
            </a:r>
            <a:endParaRPr lang="en-US" b="1" dirty="0">
              <a:solidFill>
                <a:srgbClr val="000000"/>
              </a:solidFill>
              <a:latin typeface="Georgia"/>
              <a:cs typeface="Georgia"/>
            </a:endParaRPr>
          </a:p>
        </p:txBody>
      </p:sp>
      <p:sp>
        <p:nvSpPr>
          <p:cNvPr id="3" name="Slide Number Placeholder 2"/>
          <p:cNvSpPr>
            <a:spLocks noGrp="1"/>
          </p:cNvSpPr>
          <p:nvPr>
            <p:ph type="sldNum" sz="quarter" idx="12"/>
          </p:nvPr>
        </p:nvSpPr>
        <p:spPr/>
        <p:txBody>
          <a:bodyPr/>
          <a:lstStyle/>
          <a:p>
            <a:fld id="{4226F133-244D-4A4C-B618-CB5A3EE004CC}" type="slidenum">
              <a:rPr lang="en-US" smtClean="0"/>
              <a:pPr/>
              <a:t>62</a:t>
            </a:fld>
            <a:endParaRPr lang="en-US" dirty="0"/>
          </a:p>
        </p:txBody>
      </p:sp>
      <p:pic>
        <p:nvPicPr>
          <p:cNvPr id="6" name="Picture 5"/>
          <p:cNvPicPr>
            <a:picLocks noChangeAspect="1"/>
          </p:cNvPicPr>
          <p:nvPr/>
        </p:nvPicPr>
        <p:blipFill>
          <a:blip r:embed="rId2"/>
          <a:stretch>
            <a:fillRect/>
          </a:stretch>
        </p:blipFill>
        <p:spPr>
          <a:xfrm>
            <a:off x="4571999" y="1676400"/>
            <a:ext cx="4545263" cy="30480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9800" y="4419600"/>
            <a:ext cx="4502727" cy="2994314"/>
          </a:xfrm>
          <a:prstGeom prst="rect">
            <a:avLst/>
          </a:prstGeom>
        </p:spPr>
      </p:pic>
      <p:pic>
        <p:nvPicPr>
          <p:cNvPr id="4" name="Picture 3"/>
          <p:cNvPicPr>
            <a:picLocks noChangeAspect="1"/>
          </p:cNvPicPr>
          <p:nvPr/>
        </p:nvPicPr>
        <p:blipFill>
          <a:blip r:embed="rId4"/>
          <a:stretch>
            <a:fillRect/>
          </a:stretch>
        </p:blipFill>
        <p:spPr>
          <a:xfrm>
            <a:off x="228600" y="1676400"/>
            <a:ext cx="4064000" cy="3048000"/>
          </a:xfrm>
          <a:prstGeom prst="rect">
            <a:avLst/>
          </a:prstGeom>
        </p:spPr>
      </p:pic>
    </p:spTree>
    <p:extLst>
      <p:ext uri="{BB962C8B-B14F-4D97-AF65-F5344CB8AC3E}">
        <p14:creationId xmlns:p14="http://schemas.microsoft.com/office/powerpoint/2010/main" val="179785210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latin typeface="Georgia"/>
                <a:cs typeface="Georgia"/>
              </a:rPr>
              <a:t>4/20 Rally in San Francisco</a:t>
            </a:r>
            <a:endParaRPr lang="en-US" b="1" dirty="0">
              <a:solidFill>
                <a:srgbClr val="000000"/>
              </a:solidFill>
              <a:latin typeface="Georgia"/>
              <a:cs typeface="Georgia"/>
            </a:endParaRPr>
          </a:p>
        </p:txBody>
      </p:sp>
      <p:sp>
        <p:nvSpPr>
          <p:cNvPr id="3" name="Slide Number Placeholder 2"/>
          <p:cNvSpPr>
            <a:spLocks noGrp="1"/>
          </p:cNvSpPr>
          <p:nvPr>
            <p:ph type="sldNum" sz="quarter" idx="12"/>
          </p:nvPr>
        </p:nvSpPr>
        <p:spPr/>
        <p:txBody>
          <a:bodyPr/>
          <a:lstStyle/>
          <a:p>
            <a:fld id="{4226F133-244D-4A4C-B618-CB5A3EE004CC}" type="slidenum">
              <a:rPr lang="en-US" smtClean="0"/>
              <a:pPr/>
              <a:t>63</a:t>
            </a:fld>
            <a:endParaRPr lang="en-US" dirty="0"/>
          </a:p>
        </p:txBody>
      </p:sp>
      <p:pic>
        <p:nvPicPr>
          <p:cNvPr id="4" name="Picture 3"/>
          <p:cNvPicPr>
            <a:picLocks noChangeAspect="1"/>
          </p:cNvPicPr>
          <p:nvPr/>
        </p:nvPicPr>
        <p:blipFill>
          <a:blip r:embed="rId2"/>
          <a:stretch>
            <a:fillRect/>
          </a:stretch>
        </p:blipFill>
        <p:spPr>
          <a:xfrm>
            <a:off x="609600" y="1536700"/>
            <a:ext cx="7975600" cy="5321300"/>
          </a:xfrm>
          <a:prstGeom prst="rect">
            <a:avLst/>
          </a:prstGeom>
        </p:spPr>
      </p:pic>
    </p:spTree>
    <p:extLst>
      <p:ext uri="{BB962C8B-B14F-4D97-AF65-F5344CB8AC3E}">
        <p14:creationId xmlns:p14="http://schemas.microsoft.com/office/powerpoint/2010/main" val="47722295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Georgia"/>
                <a:cs typeface="Georgia"/>
              </a:rPr>
              <a:t>Responsible Regulations?</a:t>
            </a:r>
            <a:endParaRPr lang="en-US" dirty="0">
              <a:solidFill>
                <a:srgbClr val="000000"/>
              </a:solidFill>
              <a:latin typeface="Georgia"/>
              <a:cs typeface="Georgia"/>
            </a:endParaRPr>
          </a:p>
        </p:txBody>
      </p:sp>
      <p:sp>
        <p:nvSpPr>
          <p:cNvPr id="3" name="Slide Number Placeholder 2"/>
          <p:cNvSpPr>
            <a:spLocks noGrp="1"/>
          </p:cNvSpPr>
          <p:nvPr>
            <p:ph type="sldNum" sz="quarter" idx="12"/>
          </p:nvPr>
        </p:nvSpPr>
        <p:spPr/>
        <p:txBody>
          <a:bodyPr/>
          <a:lstStyle/>
          <a:p>
            <a:fld id="{4226F133-244D-4A4C-B618-CB5A3EE004CC}" type="slidenum">
              <a:rPr lang="en-US" smtClean="0"/>
              <a:pPr/>
              <a:t>64</a:t>
            </a:fld>
            <a:endParaRPr lang="en-US" dirty="0"/>
          </a:p>
        </p:txBody>
      </p:sp>
      <p:sp>
        <p:nvSpPr>
          <p:cNvPr id="5" name="TextBox 4"/>
          <p:cNvSpPr txBox="1"/>
          <p:nvPr/>
        </p:nvSpPr>
        <p:spPr>
          <a:xfrm>
            <a:off x="16933" y="1981200"/>
            <a:ext cx="9144000" cy="5447646"/>
          </a:xfrm>
          <a:prstGeom prst="rect">
            <a:avLst/>
          </a:prstGeom>
          <a:noFill/>
        </p:spPr>
        <p:txBody>
          <a:bodyPr wrap="square" rtlCol="0">
            <a:spAutoFit/>
          </a:bodyPr>
          <a:lstStyle/>
          <a:p>
            <a:pPr marL="457200" indent="-457200" algn="ctr">
              <a:buFont typeface="Arial"/>
              <a:buChar char="•"/>
            </a:pPr>
            <a:r>
              <a:rPr lang="en-US" sz="3000" dirty="0" smtClean="0">
                <a:solidFill>
                  <a:srgbClr val="000000"/>
                </a:solidFill>
                <a:latin typeface="Georgia" pitchFamily="18" charset="0"/>
              </a:rPr>
              <a:t>Heavily influenced by CO’s massive medical marijuana industry</a:t>
            </a:r>
          </a:p>
          <a:p>
            <a:pPr algn="ctr"/>
            <a:endParaRPr lang="en-US" sz="3000" dirty="0">
              <a:solidFill>
                <a:srgbClr val="000000"/>
              </a:solidFill>
              <a:latin typeface="Georgia" pitchFamily="18" charset="0"/>
            </a:endParaRPr>
          </a:p>
          <a:p>
            <a:pPr marL="457200" indent="-457200" algn="ctr">
              <a:buFont typeface="Arial"/>
              <a:buChar char="•"/>
            </a:pPr>
            <a:r>
              <a:rPr lang="en-US" sz="3000" dirty="0" smtClean="0">
                <a:solidFill>
                  <a:srgbClr val="000000"/>
                </a:solidFill>
                <a:latin typeface="Georgia" pitchFamily="18" charset="0"/>
              </a:rPr>
              <a:t>Allowing character packaging, edibles, candies</a:t>
            </a:r>
          </a:p>
          <a:p>
            <a:pPr algn="ctr"/>
            <a:endParaRPr lang="en-US" sz="3000" dirty="0">
              <a:solidFill>
                <a:srgbClr val="000000"/>
              </a:solidFill>
              <a:latin typeface="Georgia" pitchFamily="18" charset="0"/>
            </a:endParaRPr>
          </a:p>
          <a:p>
            <a:pPr marL="457200" indent="-457200" algn="ctr">
              <a:buFont typeface="Arial"/>
              <a:buChar char="•"/>
            </a:pPr>
            <a:r>
              <a:rPr lang="en-US" sz="3000" dirty="0" smtClean="0">
                <a:solidFill>
                  <a:srgbClr val="000000"/>
                </a:solidFill>
                <a:latin typeface="Georgia" pitchFamily="18" charset="0"/>
              </a:rPr>
              <a:t>Can grow much more than you sell</a:t>
            </a:r>
          </a:p>
          <a:p>
            <a:pPr algn="ctr"/>
            <a:endParaRPr lang="en-US" sz="3000" dirty="0">
              <a:solidFill>
                <a:srgbClr val="000000"/>
              </a:solidFill>
              <a:latin typeface="Georgia" pitchFamily="18" charset="0"/>
            </a:endParaRPr>
          </a:p>
          <a:p>
            <a:pPr marL="457200" indent="-457200" algn="ctr">
              <a:buFont typeface="Arial"/>
              <a:buChar char="•"/>
            </a:pPr>
            <a:r>
              <a:rPr lang="en-US" sz="3000" dirty="0" smtClean="0">
                <a:solidFill>
                  <a:srgbClr val="000000"/>
                </a:solidFill>
                <a:latin typeface="Georgia" pitchFamily="18" charset="0"/>
              </a:rPr>
              <a:t>Advertising allowed in “Adult Periodicals”</a:t>
            </a:r>
          </a:p>
          <a:p>
            <a:pPr algn="ctr"/>
            <a:endParaRPr lang="en-US" sz="3600" dirty="0">
              <a:solidFill>
                <a:srgbClr val="000090"/>
              </a:solidFill>
              <a:latin typeface="Georgia" pitchFamily="18" charset="0"/>
            </a:endParaRPr>
          </a:p>
          <a:p>
            <a:pPr algn="ctr"/>
            <a:endParaRPr lang="en-US" sz="3600" dirty="0">
              <a:solidFill>
                <a:srgbClr val="FFFF00"/>
              </a:solidFill>
              <a:latin typeface="Georgia" pitchFamily="18" charset="0"/>
            </a:endParaRPr>
          </a:p>
          <a:p>
            <a:pPr algn="ctr"/>
            <a:r>
              <a:rPr lang="en-US" sz="3600" dirty="0" smtClean="0">
                <a:solidFill>
                  <a:srgbClr val="FFFF00"/>
                </a:solidFill>
                <a:latin typeface="Georgia" pitchFamily="18" charset="0"/>
              </a:rPr>
              <a:t> </a:t>
            </a:r>
          </a:p>
        </p:txBody>
      </p:sp>
    </p:spTree>
    <p:extLst>
      <p:ext uri="{BB962C8B-B14F-4D97-AF65-F5344CB8AC3E}">
        <p14:creationId xmlns:p14="http://schemas.microsoft.com/office/powerpoint/2010/main" val="359351712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a:xfrm>
            <a:off x="7848600" y="228600"/>
            <a:ext cx="1066800" cy="501650"/>
          </a:xfrm>
        </p:spPr>
        <p:txBody>
          <a:bodyPr/>
          <a:lstStyle/>
          <a:p>
            <a:r>
              <a:rPr lang="en-US" sz="800" dirty="0" smtClean="0"/>
              <a:t>Copyright 2013 Kevin A. Sabet and Project SAM </a:t>
            </a:r>
            <a:r>
              <a:rPr lang="en-US" sz="800" dirty="0" err="1" smtClean="0"/>
              <a:t>www.learnaboutsam.org</a:t>
            </a:r>
            <a:endParaRPr lang="en-US" sz="800" dirty="0"/>
          </a:p>
        </p:txBody>
      </p:sp>
      <p:sp>
        <p:nvSpPr>
          <p:cNvPr id="2" name="Slide Number Placeholder 1"/>
          <p:cNvSpPr>
            <a:spLocks noGrp="1"/>
          </p:cNvSpPr>
          <p:nvPr>
            <p:ph type="sldNum" sz="quarter" idx="12"/>
          </p:nvPr>
        </p:nvSpPr>
        <p:spPr/>
        <p:txBody>
          <a:bodyPr/>
          <a:lstStyle/>
          <a:p>
            <a:fld id="{4226F133-244D-4A4C-B618-CB5A3EE004CC}" type="slidenum">
              <a:rPr lang="en-US" smtClean="0"/>
              <a:pPr/>
              <a:t>65</a:t>
            </a:fld>
            <a:endParaRPr lang="en-US" dirty="0"/>
          </a:p>
        </p:txBody>
      </p:sp>
      <p:sp>
        <p:nvSpPr>
          <p:cNvPr id="3" name="Rectangle 2"/>
          <p:cNvSpPr/>
          <p:nvPr/>
        </p:nvSpPr>
        <p:spPr>
          <a:xfrm>
            <a:off x="381000" y="2514600"/>
            <a:ext cx="8305800" cy="1631216"/>
          </a:xfrm>
          <a:prstGeom prst="rect">
            <a:avLst/>
          </a:prstGeom>
        </p:spPr>
        <p:txBody>
          <a:bodyPr wrap="square">
            <a:spAutoFit/>
          </a:bodyPr>
          <a:lstStyle/>
          <a:p>
            <a:pPr algn="ctr"/>
            <a:r>
              <a:rPr lang="en-US" sz="5000" b="1" dirty="0" smtClean="0">
                <a:solidFill>
                  <a:srgbClr val="000000"/>
                </a:solidFill>
                <a:latin typeface="Georgia"/>
                <a:cs typeface="Georgia"/>
              </a:rPr>
              <a:t>The Straight Facts on Marijuana</a:t>
            </a:r>
            <a:endParaRPr lang="en-US" sz="5000" b="1" dirty="0">
              <a:solidFill>
                <a:srgbClr val="000000"/>
              </a:solidFill>
              <a:latin typeface="Georgia"/>
              <a:cs typeface="Georgia"/>
            </a:endParaRPr>
          </a:p>
        </p:txBody>
      </p:sp>
    </p:spTree>
    <p:extLst>
      <p:ext uri="{BB962C8B-B14F-4D97-AF65-F5344CB8AC3E}">
        <p14:creationId xmlns:p14="http://schemas.microsoft.com/office/powerpoint/2010/main" val="204733520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04800"/>
            <a:ext cx="8229600" cy="1143000"/>
          </a:xfrm>
          <a:prstGeom prst="rect">
            <a:avLst/>
          </a:prstGeom>
        </p:spPr>
        <p:txBody>
          <a:bodyPr vert="horz" wrap="square" lIns="0" tIns="472563" rIns="0" bIns="0" rtlCol="0">
            <a:noAutofit/>
          </a:bodyPr>
          <a:lstStyle/>
          <a:p>
            <a:pPr marL="130175">
              <a:lnSpc>
                <a:spcPct val="100000"/>
              </a:lnSpc>
            </a:pPr>
            <a:r>
              <a:rPr sz="3600" b="1" spc="-60" dirty="0" smtClean="0">
                <a:solidFill>
                  <a:schemeClr val="tx1"/>
                </a:solidFill>
                <a:latin typeface="Georgia"/>
                <a:cs typeface="Georgia"/>
              </a:rPr>
              <a:t>Alcoho</a:t>
            </a:r>
            <a:r>
              <a:rPr sz="3600" b="1" spc="0" dirty="0" smtClean="0">
                <a:solidFill>
                  <a:schemeClr val="tx1"/>
                </a:solidFill>
                <a:latin typeface="Georgia"/>
                <a:cs typeface="Georgia"/>
              </a:rPr>
              <a:t>l</a:t>
            </a:r>
            <a:r>
              <a:rPr sz="3600" b="1" spc="-125" dirty="0" smtClean="0">
                <a:solidFill>
                  <a:schemeClr val="tx1"/>
                </a:solidFill>
                <a:latin typeface="Georgia"/>
                <a:cs typeface="Georgia"/>
              </a:rPr>
              <a:t> </a:t>
            </a:r>
            <a:r>
              <a:rPr sz="3600" b="1" spc="0" dirty="0" smtClean="0">
                <a:solidFill>
                  <a:schemeClr val="tx1"/>
                </a:solidFill>
                <a:latin typeface="Georgia"/>
                <a:cs typeface="Georgia"/>
              </a:rPr>
              <a:t>&amp;</a:t>
            </a:r>
            <a:r>
              <a:rPr sz="3600" b="1" spc="-125" dirty="0" smtClean="0">
                <a:solidFill>
                  <a:schemeClr val="tx1"/>
                </a:solidFill>
                <a:latin typeface="Georgia"/>
                <a:cs typeface="Georgia"/>
              </a:rPr>
              <a:t> </a:t>
            </a:r>
            <a:r>
              <a:rPr sz="3600" b="1" spc="-60" dirty="0" smtClean="0">
                <a:solidFill>
                  <a:schemeClr val="tx1"/>
                </a:solidFill>
                <a:latin typeface="Georgia"/>
                <a:cs typeface="Georgia"/>
              </a:rPr>
              <a:t>Tobacco</a:t>
            </a:r>
            <a:r>
              <a:rPr lang="en-US" sz="3600" b="1" spc="-60" dirty="0" smtClean="0">
                <a:solidFill>
                  <a:schemeClr val="tx1"/>
                </a:solidFill>
                <a:latin typeface="Georgia"/>
                <a:cs typeface="Georgia"/>
              </a:rPr>
              <a:t/>
            </a:r>
            <a:br>
              <a:rPr lang="en-US" sz="3600" b="1" spc="-60" dirty="0" smtClean="0">
                <a:solidFill>
                  <a:schemeClr val="tx1"/>
                </a:solidFill>
                <a:latin typeface="Georgia"/>
                <a:cs typeface="Georgia"/>
              </a:rPr>
            </a:br>
            <a:r>
              <a:rPr lang="en-US" sz="3600" b="1" spc="-60" dirty="0" smtClean="0">
                <a:solidFill>
                  <a:schemeClr val="tx1"/>
                </a:solidFill>
                <a:latin typeface="Georgia"/>
                <a:cs typeface="Georgia"/>
              </a:rPr>
              <a:t>Money Makers or Dollar Drainers</a:t>
            </a:r>
            <a:endParaRPr sz="3600" b="1" dirty="0">
              <a:solidFill>
                <a:schemeClr val="tx1"/>
              </a:solidFill>
              <a:latin typeface="Georgia"/>
              <a:cs typeface="Georgia"/>
            </a:endParaRPr>
          </a:p>
        </p:txBody>
      </p:sp>
      <p:sp>
        <p:nvSpPr>
          <p:cNvPr id="3" name="object 3"/>
          <p:cNvSpPr/>
          <p:nvPr/>
        </p:nvSpPr>
        <p:spPr>
          <a:xfrm>
            <a:off x="1864191" y="2712714"/>
            <a:ext cx="2906153" cy="2906141"/>
          </a:xfrm>
          <a:custGeom>
            <a:avLst/>
            <a:gdLst/>
            <a:ahLst/>
            <a:cxnLst/>
            <a:rect l="l" t="t" r="r" b="b"/>
            <a:pathLst>
              <a:path w="2906153" h="2906141">
                <a:moveTo>
                  <a:pt x="1453070" y="0"/>
                </a:moveTo>
                <a:lnTo>
                  <a:pt x="1333893" y="4816"/>
                </a:lnTo>
                <a:lnTo>
                  <a:pt x="1217370" y="19017"/>
                </a:lnTo>
                <a:lnTo>
                  <a:pt x="1103875" y="42228"/>
                </a:lnTo>
                <a:lnTo>
                  <a:pt x="993781" y="74075"/>
                </a:lnTo>
                <a:lnTo>
                  <a:pt x="887462" y="114185"/>
                </a:lnTo>
                <a:lnTo>
                  <a:pt x="785293" y="162183"/>
                </a:lnTo>
                <a:lnTo>
                  <a:pt x="687647" y="217696"/>
                </a:lnTo>
                <a:lnTo>
                  <a:pt x="594898" y="280349"/>
                </a:lnTo>
                <a:lnTo>
                  <a:pt x="507420" y="349770"/>
                </a:lnTo>
                <a:lnTo>
                  <a:pt x="425588" y="425583"/>
                </a:lnTo>
                <a:lnTo>
                  <a:pt x="349774" y="507415"/>
                </a:lnTo>
                <a:lnTo>
                  <a:pt x="280353" y="594893"/>
                </a:lnTo>
                <a:lnTo>
                  <a:pt x="217699" y="687641"/>
                </a:lnTo>
                <a:lnTo>
                  <a:pt x="162185" y="785287"/>
                </a:lnTo>
                <a:lnTo>
                  <a:pt x="114187" y="887457"/>
                </a:lnTo>
                <a:lnTo>
                  <a:pt x="74076" y="993776"/>
                </a:lnTo>
                <a:lnTo>
                  <a:pt x="42229" y="1103871"/>
                </a:lnTo>
                <a:lnTo>
                  <a:pt x="19017" y="1217367"/>
                </a:lnTo>
                <a:lnTo>
                  <a:pt x="4816" y="1333892"/>
                </a:lnTo>
                <a:lnTo>
                  <a:pt x="0" y="1453070"/>
                </a:lnTo>
                <a:lnTo>
                  <a:pt x="4816" y="1572247"/>
                </a:lnTo>
                <a:lnTo>
                  <a:pt x="19017" y="1688770"/>
                </a:lnTo>
                <a:lnTo>
                  <a:pt x="42229" y="1802265"/>
                </a:lnTo>
                <a:lnTo>
                  <a:pt x="74076" y="1912359"/>
                </a:lnTo>
                <a:lnTo>
                  <a:pt x="114187" y="2018678"/>
                </a:lnTo>
                <a:lnTo>
                  <a:pt x="162185" y="2120847"/>
                </a:lnTo>
                <a:lnTo>
                  <a:pt x="217699" y="2218493"/>
                </a:lnTo>
                <a:lnTo>
                  <a:pt x="280353" y="2311242"/>
                </a:lnTo>
                <a:lnTo>
                  <a:pt x="349774" y="2398720"/>
                </a:lnTo>
                <a:lnTo>
                  <a:pt x="425588" y="2480552"/>
                </a:lnTo>
                <a:lnTo>
                  <a:pt x="507420" y="2556366"/>
                </a:lnTo>
                <a:lnTo>
                  <a:pt x="594898" y="2625787"/>
                </a:lnTo>
                <a:lnTo>
                  <a:pt x="687647" y="2688441"/>
                </a:lnTo>
                <a:lnTo>
                  <a:pt x="785293" y="2743955"/>
                </a:lnTo>
                <a:lnTo>
                  <a:pt x="887462" y="2791953"/>
                </a:lnTo>
                <a:lnTo>
                  <a:pt x="993781" y="2832064"/>
                </a:lnTo>
                <a:lnTo>
                  <a:pt x="1103875" y="2863911"/>
                </a:lnTo>
                <a:lnTo>
                  <a:pt x="1217370" y="2887123"/>
                </a:lnTo>
                <a:lnTo>
                  <a:pt x="1333893" y="2901324"/>
                </a:lnTo>
                <a:lnTo>
                  <a:pt x="1453070" y="2906141"/>
                </a:lnTo>
                <a:lnTo>
                  <a:pt x="1572247" y="2901324"/>
                </a:lnTo>
                <a:lnTo>
                  <a:pt x="1688770" y="2887123"/>
                </a:lnTo>
                <a:lnTo>
                  <a:pt x="1802266" y="2863911"/>
                </a:lnTo>
                <a:lnTo>
                  <a:pt x="1912361" y="2832064"/>
                </a:lnTo>
                <a:lnTo>
                  <a:pt x="2018680" y="2791953"/>
                </a:lnTo>
                <a:lnTo>
                  <a:pt x="2120850" y="2743955"/>
                </a:lnTo>
                <a:lnTo>
                  <a:pt x="2218497" y="2688441"/>
                </a:lnTo>
                <a:lnTo>
                  <a:pt x="2311246" y="2625787"/>
                </a:lnTo>
                <a:lnTo>
                  <a:pt x="2398725" y="2556366"/>
                </a:lnTo>
                <a:lnTo>
                  <a:pt x="2480559" y="2480552"/>
                </a:lnTo>
                <a:lnTo>
                  <a:pt x="2556373" y="2398720"/>
                </a:lnTo>
                <a:lnTo>
                  <a:pt x="2625795" y="2311242"/>
                </a:lnTo>
                <a:lnTo>
                  <a:pt x="2688450" y="2218493"/>
                </a:lnTo>
                <a:lnTo>
                  <a:pt x="2743965" y="2120847"/>
                </a:lnTo>
                <a:lnTo>
                  <a:pt x="2791964" y="2018678"/>
                </a:lnTo>
                <a:lnTo>
                  <a:pt x="2832075" y="1912359"/>
                </a:lnTo>
                <a:lnTo>
                  <a:pt x="2863923" y="1802265"/>
                </a:lnTo>
                <a:lnTo>
                  <a:pt x="2887135" y="1688770"/>
                </a:lnTo>
                <a:lnTo>
                  <a:pt x="2901336" y="1572247"/>
                </a:lnTo>
                <a:lnTo>
                  <a:pt x="2906153" y="1453070"/>
                </a:lnTo>
                <a:lnTo>
                  <a:pt x="2901336" y="1333892"/>
                </a:lnTo>
                <a:lnTo>
                  <a:pt x="2887135" y="1217367"/>
                </a:lnTo>
                <a:lnTo>
                  <a:pt x="2863923" y="1103871"/>
                </a:lnTo>
                <a:lnTo>
                  <a:pt x="2832075" y="993776"/>
                </a:lnTo>
                <a:lnTo>
                  <a:pt x="2791964" y="887457"/>
                </a:lnTo>
                <a:lnTo>
                  <a:pt x="2743965" y="785287"/>
                </a:lnTo>
                <a:lnTo>
                  <a:pt x="2688450" y="687641"/>
                </a:lnTo>
                <a:lnTo>
                  <a:pt x="2625795" y="594893"/>
                </a:lnTo>
                <a:lnTo>
                  <a:pt x="2556373" y="507415"/>
                </a:lnTo>
                <a:lnTo>
                  <a:pt x="2480559" y="425583"/>
                </a:lnTo>
                <a:lnTo>
                  <a:pt x="2398725" y="349770"/>
                </a:lnTo>
                <a:lnTo>
                  <a:pt x="2311246" y="280349"/>
                </a:lnTo>
                <a:lnTo>
                  <a:pt x="2218497" y="217696"/>
                </a:lnTo>
                <a:lnTo>
                  <a:pt x="2120850" y="162183"/>
                </a:lnTo>
                <a:lnTo>
                  <a:pt x="2018680" y="114185"/>
                </a:lnTo>
                <a:lnTo>
                  <a:pt x="1912361" y="74075"/>
                </a:lnTo>
                <a:lnTo>
                  <a:pt x="1802266" y="42228"/>
                </a:lnTo>
                <a:lnTo>
                  <a:pt x="1688770" y="19017"/>
                </a:lnTo>
                <a:lnTo>
                  <a:pt x="1572247" y="4816"/>
                </a:lnTo>
                <a:lnTo>
                  <a:pt x="1453070" y="0"/>
                </a:lnTo>
                <a:close/>
              </a:path>
            </a:pathLst>
          </a:custGeom>
          <a:solidFill>
            <a:srgbClr val="ED1D24"/>
          </a:solidFill>
        </p:spPr>
        <p:txBody>
          <a:bodyPr wrap="square" lIns="0" tIns="0" rIns="0" bIns="0" rtlCol="0">
            <a:noAutofit/>
          </a:bodyPr>
          <a:lstStyle/>
          <a:p>
            <a:endParaRPr/>
          </a:p>
        </p:txBody>
      </p:sp>
      <p:sp>
        <p:nvSpPr>
          <p:cNvPr id="4" name="object 4"/>
          <p:cNvSpPr/>
          <p:nvPr/>
        </p:nvSpPr>
        <p:spPr>
          <a:xfrm>
            <a:off x="5630755" y="2597162"/>
            <a:ext cx="3021685" cy="3021698"/>
          </a:xfrm>
          <a:custGeom>
            <a:avLst/>
            <a:gdLst/>
            <a:ahLst/>
            <a:cxnLst/>
            <a:rect l="l" t="t" r="r" b="b"/>
            <a:pathLst>
              <a:path w="3021685" h="3021698">
                <a:moveTo>
                  <a:pt x="1510830" y="0"/>
                </a:moveTo>
                <a:lnTo>
                  <a:pt x="1386921" y="5008"/>
                </a:lnTo>
                <a:lnTo>
                  <a:pt x="1265770" y="19774"/>
                </a:lnTo>
                <a:lnTo>
                  <a:pt x="1147766" y="43909"/>
                </a:lnTo>
                <a:lnTo>
                  <a:pt x="1033298" y="77025"/>
                </a:lnTo>
                <a:lnTo>
                  <a:pt x="922754" y="118731"/>
                </a:lnTo>
                <a:lnTo>
                  <a:pt x="816524" y="168640"/>
                </a:lnTo>
                <a:lnTo>
                  <a:pt x="714997" y="226362"/>
                </a:lnTo>
                <a:lnTo>
                  <a:pt x="618561" y="291509"/>
                </a:lnTo>
                <a:lnTo>
                  <a:pt x="527605" y="363692"/>
                </a:lnTo>
                <a:lnTo>
                  <a:pt x="442518" y="442521"/>
                </a:lnTo>
                <a:lnTo>
                  <a:pt x="363689" y="527609"/>
                </a:lnTo>
                <a:lnTo>
                  <a:pt x="291507" y="618566"/>
                </a:lnTo>
                <a:lnTo>
                  <a:pt x="226361" y="715004"/>
                </a:lnTo>
                <a:lnTo>
                  <a:pt x="168639" y="816533"/>
                </a:lnTo>
                <a:lnTo>
                  <a:pt x="118731" y="922765"/>
                </a:lnTo>
                <a:lnTo>
                  <a:pt x="77024" y="1033311"/>
                </a:lnTo>
                <a:lnTo>
                  <a:pt x="43909" y="1147781"/>
                </a:lnTo>
                <a:lnTo>
                  <a:pt x="19774" y="1265788"/>
                </a:lnTo>
                <a:lnTo>
                  <a:pt x="5008" y="1386942"/>
                </a:lnTo>
                <a:lnTo>
                  <a:pt x="0" y="1510855"/>
                </a:lnTo>
                <a:lnTo>
                  <a:pt x="5008" y="1634766"/>
                </a:lnTo>
                <a:lnTo>
                  <a:pt x="19774" y="1755918"/>
                </a:lnTo>
                <a:lnTo>
                  <a:pt x="43909" y="1873924"/>
                </a:lnTo>
                <a:lnTo>
                  <a:pt x="77024" y="1988393"/>
                </a:lnTo>
                <a:lnTo>
                  <a:pt x="118731" y="2098938"/>
                </a:lnTo>
                <a:lnTo>
                  <a:pt x="168639" y="2205169"/>
                </a:lnTo>
                <a:lnTo>
                  <a:pt x="226361" y="2306697"/>
                </a:lnTo>
                <a:lnTo>
                  <a:pt x="291507" y="2403134"/>
                </a:lnTo>
                <a:lnTo>
                  <a:pt x="363689" y="2494090"/>
                </a:lnTo>
                <a:lnTo>
                  <a:pt x="442518" y="2579177"/>
                </a:lnTo>
                <a:lnTo>
                  <a:pt x="527605" y="2658007"/>
                </a:lnTo>
                <a:lnTo>
                  <a:pt x="618561" y="2730189"/>
                </a:lnTo>
                <a:lnTo>
                  <a:pt x="714997" y="2795336"/>
                </a:lnTo>
                <a:lnTo>
                  <a:pt x="816524" y="2853058"/>
                </a:lnTo>
                <a:lnTo>
                  <a:pt x="922754" y="2902966"/>
                </a:lnTo>
                <a:lnTo>
                  <a:pt x="1033298" y="2944673"/>
                </a:lnTo>
                <a:lnTo>
                  <a:pt x="1147766" y="2977788"/>
                </a:lnTo>
                <a:lnTo>
                  <a:pt x="1265770" y="3001923"/>
                </a:lnTo>
                <a:lnTo>
                  <a:pt x="1386921" y="3016689"/>
                </a:lnTo>
                <a:lnTo>
                  <a:pt x="1510830" y="3021698"/>
                </a:lnTo>
                <a:lnTo>
                  <a:pt x="1634742" y="3016689"/>
                </a:lnTo>
                <a:lnTo>
                  <a:pt x="1755896" y="3001923"/>
                </a:lnTo>
                <a:lnTo>
                  <a:pt x="1873903" y="2977788"/>
                </a:lnTo>
                <a:lnTo>
                  <a:pt x="1988374" y="2944673"/>
                </a:lnTo>
                <a:lnTo>
                  <a:pt x="2098920" y="2902966"/>
                </a:lnTo>
                <a:lnTo>
                  <a:pt x="2205152" y="2853058"/>
                </a:lnTo>
                <a:lnTo>
                  <a:pt x="2306681" y="2795336"/>
                </a:lnTo>
                <a:lnTo>
                  <a:pt x="2403118" y="2730189"/>
                </a:lnTo>
                <a:lnTo>
                  <a:pt x="2494075" y="2658007"/>
                </a:lnTo>
                <a:lnTo>
                  <a:pt x="2579163" y="2579177"/>
                </a:lnTo>
                <a:lnTo>
                  <a:pt x="2657993" y="2494090"/>
                </a:lnTo>
                <a:lnTo>
                  <a:pt x="2730176" y="2403134"/>
                </a:lnTo>
                <a:lnTo>
                  <a:pt x="2795323" y="2306697"/>
                </a:lnTo>
                <a:lnTo>
                  <a:pt x="2853045" y="2205169"/>
                </a:lnTo>
                <a:lnTo>
                  <a:pt x="2902954" y="2098938"/>
                </a:lnTo>
                <a:lnTo>
                  <a:pt x="2944660" y="1988393"/>
                </a:lnTo>
                <a:lnTo>
                  <a:pt x="2977775" y="1873924"/>
                </a:lnTo>
                <a:lnTo>
                  <a:pt x="3001910" y="1755918"/>
                </a:lnTo>
                <a:lnTo>
                  <a:pt x="3016677" y="1634766"/>
                </a:lnTo>
                <a:lnTo>
                  <a:pt x="3021685" y="1510855"/>
                </a:lnTo>
                <a:lnTo>
                  <a:pt x="3016677" y="1386942"/>
                </a:lnTo>
                <a:lnTo>
                  <a:pt x="3001910" y="1265788"/>
                </a:lnTo>
                <a:lnTo>
                  <a:pt x="2977775" y="1147781"/>
                </a:lnTo>
                <a:lnTo>
                  <a:pt x="2944660" y="1033311"/>
                </a:lnTo>
                <a:lnTo>
                  <a:pt x="2902954" y="922765"/>
                </a:lnTo>
                <a:lnTo>
                  <a:pt x="2853045" y="816533"/>
                </a:lnTo>
                <a:lnTo>
                  <a:pt x="2795323" y="715004"/>
                </a:lnTo>
                <a:lnTo>
                  <a:pt x="2730176" y="618566"/>
                </a:lnTo>
                <a:lnTo>
                  <a:pt x="2657993" y="527609"/>
                </a:lnTo>
                <a:lnTo>
                  <a:pt x="2579163" y="442521"/>
                </a:lnTo>
                <a:lnTo>
                  <a:pt x="2494075" y="363692"/>
                </a:lnTo>
                <a:lnTo>
                  <a:pt x="2403118" y="291509"/>
                </a:lnTo>
                <a:lnTo>
                  <a:pt x="2306681" y="226362"/>
                </a:lnTo>
                <a:lnTo>
                  <a:pt x="2205152" y="168640"/>
                </a:lnTo>
                <a:lnTo>
                  <a:pt x="2098920" y="118731"/>
                </a:lnTo>
                <a:lnTo>
                  <a:pt x="1988374" y="77025"/>
                </a:lnTo>
                <a:lnTo>
                  <a:pt x="1873903" y="43909"/>
                </a:lnTo>
                <a:lnTo>
                  <a:pt x="1755896" y="19774"/>
                </a:lnTo>
                <a:lnTo>
                  <a:pt x="1634742" y="5008"/>
                </a:lnTo>
                <a:lnTo>
                  <a:pt x="1510830" y="0"/>
                </a:lnTo>
                <a:close/>
              </a:path>
            </a:pathLst>
          </a:custGeom>
          <a:solidFill>
            <a:srgbClr val="28AAE2"/>
          </a:solidFill>
        </p:spPr>
        <p:txBody>
          <a:bodyPr wrap="square" lIns="0" tIns="0" rIns="0" bIns="0" rtlCol="0">
            <a:noAutofit/>
          </a:bodyPr>
          <a:lstStyle/>
          <a:p>
            <a:endParaRPr/>
          </a:p>
        </p:txBody>
      </p:sp>
      <p:sp>
        <p:nvSpPr>
          <p:cNvPr id="5" name="object 5"/>
          <p:cNvSpPr/>
          <p:nvPr/>
        </p:nvSpPr>
        <p:spPr>
          <a:xfrm>
            <a:off x="5024400" y="4550538"/>
            <a:ext cx="1068324" cy="1068324"/>
          </a:xfrm>
          <a:custGeom>
            <a:avLst/>
            <a:gdLst/>
            <a:ahLst/>
            <a:cxnLst/>
            <a:rect l="l" t="t" r="r" b="b"/>
            <a:pathLst>
              <a:path w="1068324" h="1068324">
                <a:moveTo>
                  <a:pt x="534174" y="0"/>
                </a:moveTo>
                <a:lnTo>
                  <a:pt x="490363" y="1770"/>
                </a:lnTo>
                <a:lnTo>
                  <a:pt x="447527" y="6990"/>
                </a:lnTo>
                <a:lnTo>
                  <a:pt x="405804" y="15523"/>
                </a:lnTo>
                <a:lnTo>
                  <a:pt x="365332" y="27230"/>
                </a:lnTo>
                <a:lnTo>
                  <a:pt x="326247" y="41975"/>
                </a:lnTo>
                <a:lnTo>
                  <a:pt x="288688" y="59620"/>
                </a:lnTo>
                <a:lnTo>
                  <a:pt x="252792" y="80027"/>
                </a:lnTo>
                <a:lnTo>
                  <a:pt x="218696" y="103058"/>
                </a:lnTo>
                <a:lnTo>
                  <a:pt x="186537" y="128578"/>
                </a:lnTo>
                <a:lnTo>
                  <a:pt x="156454" y="156448"/>
                </a:lnTo>
                <a:lnTo>
                  <a:pt x="128583" y="186530"/>
                </a:lnTo>
                <a:lnTo>
                  <a:pt x="103063" y="218687"/>
                </a:lnTo>
                <a:lnTo>
                  <a:pt x="80030" y="252783"/>
                </a:lnTo>
                <a:lnTo>
                  <a:pt x="59622" y="288678"/>
                </a:lnTo>
                <a:lnTo>
                  <a:pt x="41977" y="326237"/>
                </a:lnTo>
                <a:lnTo>
                  <a:pt x="27232" y="365321"/>
                </a:lnTo>
                <a:lnTo>
                  <a:pt x="15524" y="405792"/>
                </a:lnTo>
                <a:lnTo>
                  <a:pt x="6991" y="447515"/>
                </a:lnTo>
                <a:lnTo>
                  <a:pt x="1770" y="490350"/>
                </a:lnTo>
                <a:lnTo>
                  <a:pt x="0" y="534161"/>
                </a:lnTo>
                <a:lnTo>
                  <a:pt x="1770" y="577971"/>
                </a:lnTo>
                <a:lnTo>
                  <a:pt x="6991" y="620805"/>
                </a:lnTo>
                <a:lnTo>
                  <a:pt x="15524" y="662526"/>
                </a:lnTo>
                <a:lnTo>
                  <a:pt x="27232" y="702998"/>
                </a:lnTo>
                <a:lnTo>
                  <a:pt x="41977" y="742081"/>
                </a:lnTo>
                <a:lnTo>
                  <a:pt x="59622" y="779639"/>
                </a:lnTo>
                <a:lnTo>
                  <a:pt x="80030" y="815535"/>
                </a:lnTo>
                <a:lnTo>
                  <a:pt x="103063" y="849630"/>
                </a:lnTo>
                <a:lnTo>
                  <a:pt x="128583" y="881788"/>
                </a:lnTo>
                <a:lnTo>
                  <a:pt x="156454" y="911871"/>
                </a:lnTo>
                <a:lnTo>
                  <a:pt x="186537" y="939741"/>
                </a:lnTo>
                <a:lnTo>
                  <a:pt x="218696" y="965261"/>
                </a:lnTo>
                <a:lnTo>
                  <a:pt x="252792" y="988293"/>
                </a:lnTo>
                <a:lnTo>
                  <a:pt x="288688" y="1008701"/>
                </a:lnTo>
                <a:lnTo>
                  <a:pt x="326247" y="1026346"/>
                </a:lnTo>
                <a:lnTo>
                  <a:pt x="365332" y="1041091"/>
                </a:lnTo>
                <a:lnTo>
                  <a:pt x="405804" y="1052799"/>
                </a:lnTo>
                <a:lnTo>
                  <a:pt x="447527" y="1061332"/>
                </a:lnTo>
                <a:lnTo>
                  <a:pt x="490363" y="1066553"/>
                </a:lnTo>
                <a:lnTo>
                  <a:pt x="534174" y="1068323"/>
                </a:lnTo>
                <a:lnTo>
                  <a:pt x="577985" y="1066553"/>
                </a:lnTo>
                <a:lnTo>
                  <a:pt x="620820" y="1061332"/>
                </a:lnTo>
                <a:lnTo>
                  <a:pt x="662542" y="1052799"/>
                </a:lnTo>
                <a:lnTo>
                  <a:pt x="703014" y="1041091"/>
                </a:lnTo>
                <a:lnTo>
                  <a:pt x="742097" y="1026346"/>
                </a:lnTo>
                <a:lnTo>
                  <a:pt x="779655" y="1008701"/>
                </a:lnTo>
                <a:lnTo>
                  <a:pt x="815549" y="988293"/>
                </a:lnTo>
                <a:lnTo>
                  <a:pt x="849644" y="965261"/>
                </a:lnTo>
                <a:lnTo>
                  <a:pt x="881800" y="939741"/>
                </a:lnTo>
                <a:lnTo>
                  <a:pt x="911882" y="911871"/>
                </a:lnTo>
                <a:lnTo>
                  <a:pt x="939750" y="881788"/>
                </a:lnTo>
                <a:lnTo>
                  <a:pt x="965269" y="849630"/>
                </a:lnTo>
                <a:lnTo>
                  <a:pt x="988300" y="815535"/>
                </a:lnTo>
                <a:lnTo>
                  <a:pt x="1008706" y="779639"/>
                </a:lnTo>
                <a:lnTo>
                  <a:pt x="1026350" y="742081"/>
                </a:lnTo>
                <a:lnTo>
                  <a:pt x="1041094" y="702998"/>
                </a:lnTo>
                <a:lnTo>
                  <a:pt x="1052801" y="662526"/>
                </a:lnTo>
                <a:lnTo>
                  <a:pt x="1061333" y="620805"/>
                </a:lnTo>
                <a:lnTo>
                  <a:pt x="1066553" y="577971"/>
                </a:lnTo>
                <a:lnTo>
                  <a:pt x="1068323" y="534161"/>
                </a:lnTo>
                <a:lnTo>
                  <a:pt x="1066553" y="490350"/>
                </a:lnTo>
                <a:lnTo>
                  <a:pt x="1061333" y="447515"/>
                </a:lnTo>
                <a:lnTo>
                  <a:pt x="1052801" y="405792"/>
                </a:lnTo>
                <a:lnTo>
                  <a:pt x="1041094" y="365321"/>
                </a:lnTo>
                <a:lnTo>
                  <a:pt x="1026350" y="326237"/>
                </a:lnTo>
                <a:lnTo>
                  <a:pt x="1008706" y="288678"/>
                </a:lnTo>
                <a:lnTo>
                  <a:pt x="988300" y="252783"/>
                </a:lnTo>
                <a:lnTo>
                  <a:pt x="965269" y="218687"/>
                </a:lnTo>
                <a:lnTo>
                  <a:pt x="939750" y="186530"/>
                </a:lnTo>
                <a:lnTo>
                  <a:pt x="911882" y="156448"/>
                </a:lnTo>
                <a:lnTo>
                  <a:pt x="881800" y="128578"/>
                </a:lnTo>
                <a:lnTo>
                  <a:pt x="849644" y="103058"/>
                </a:lnTo>
                <a:lnTo>
                  <a:pt x="815549" y="80027"/>
                </a:lnTo>
                <a:lnTo>
                  <a:pt x="779655" y="59620"/>
                </a:lnTo>
                <a:lnTo>
                  <a:pt x="742097" y="41975"/>
                </a:lnTo>
                <a:lnTo>
                  <a:pt x="703014" y="27230"/>
                </a:lnTo>
                <a:lnTo>
                  <a:pt x="662542" y="15523"/>
                </a:lnTo>
                <a:lnTo>
                  <a:pt x="620820" y="6990"/>
                </a:lnTo>
                <a:lnTo>
                  <a:pt x="577985" y="1770"/>
                </a:lnTo>
                <a:lnTo>
                  <a:pt x="534174" y="0"/>
                </a:lnTo>
                <a:close/>
              </a:path>
            </a:pathLst>
          </a:custGeom>
          <a:solidFill>
            <a:srgbClr val="BBDAF3"/>
          </a:solidFill>
        </p:spPr>
        <p:txBody>
          <a:bodyPr wrap="square" lIns="0" tIns="0" rIns="0" bIns="0" rtlCol="0">
            <a:noAutofit/>
          </a:bodyPr>
          <a:lstStyle/>
          <a:p>
            <a:endParaRPr/>
          </a:p>
        </p:txBody>
      </p:sp>
      <p:sp>
        <p:nvSpPr>
          <p:cNvPr id="6" name="object 6"/>
          <p:cNvSpPr/>
          <p:nvPr/>
        </p:nvSpPr>
        <p:spPr>
          <a:xfrm>
            <a:off x="1561531" y="4819396"/>
            <a:ext cx="799464" cy="799465"/>
          </a:xfrm>
          <a:custGeom>
            <a:avLst/>
            <a:gdLst/>
            <a:ahLst/>
            <a:cxnLst/>
            <a:rect l="l" t="t" r="r" b="b"/>
            <a:pathLst>
              <a:path w="799464" h="799464">
                <a:moveTo>
                  <a:pt x="399732" y="0"/>
                </a:moveTo>
                <a:lnTo>
                  <a:pt x="334894" y="5231"/>
                </a:lnTo>
                <a:lnTo>
                  <a:pt x="273386" y="20378"/>
                </a:lnTo>
                <a:lnTo>
                  <a:pt x="216033" y="44617"/>
                </a:lnTo>
                <a:lnTo>
                  <a:pt x="163656" y="77125"/>
                </a:lnTo>
                <a:lnTo>
                  <a:pt x="117079" y="117079"/>
                </a:lnTo>
                <a:lnTo>
                  <a:pt x="77125" y="163656"/>
                </a:lnTo>
                <a:lnTo>
                  <a:pt x="44617" y="216033"/>
                </a:lnTo>
                <a:lnTo>
                  <a:pt x="20378" y="273386"/>
                </a:lnTo>
                <a:lnTo>
                  <a:pt x="5231" y="334894"/>
                </a:lnTo>
                <a:lnTo>
                  <a:pt x="0" y="399732"/>
                </a:lnTo>
                <a:lnTo>
                  <a:pt x="1325" y="432513"/>
                </a:lnTo>
                <a:lnTo>
                  <a:pt x="11617" y="495783"/>
                </a:lnTo>
                <a:lnTo>
                  <a:pt x="31413" y="555314"/>
                </a:lnTo>
                <a:lnTo>
                  <a:pt x="59889" y="610282"/>
                </a:lnTo>
                <a:lnTo>
                  <a:pt x="96223" y="659862"/>
                </a:lnTo>
                <a:lnTo>
                  <a:pt x="139591" y="703233"/>
                </a:lnTo>
                <a:lnTo>
                  <a:pt x="189171" y="739569"/>
                </a:lnTo>
                <a:lnTo>
                  <a:pt x="244139" y="768048"/>
                </a:lnTo>
                <a:lnTo>
                  <a:pt x="303672" y="787846"/>
                </a:lnTo>
                <a:lnTo>
                  <a:pt x="366948" y="798139"/>
                </a:lnTo>
                <a:lnTo>
                  <a:pt x="399732" y="799464"/>
                </a:lnTo>
                <a:lnTo>
                  <a:pt x="432516" y="798139"/>
                </a:lnTo>
                <a:lnTo>
                  <a:pt x="495792" y="787846"/>
                </a:lnTo>
                <a:lnTo>
                  <a:pt x="555325" y="768048"/>
                </a:lnTo>
                <a:lnTo>
                  <a:pt x="610293" y="739569"/>
                </a:lnTo>
                <a:lnTo>
                  <a:pt x="659873" y="703233"/>
                </a:lnTo>
                <a:lnTo>
                  <a:pt x="703241" y="659862"/>
                </a:lnTo>
                <a:lnTo>
                  <a:pt x="739575" y="610282"/>
                </a:lnTo>
                <a:lnTo>
                  <a:pt x="768051" y="555314"/>
                </a:lnTo>
                <a:lnTo>
                  <a:pt x="787847" y="495783"/>
                </a:lnTo>
                <a:lnTo>
                  <a:pt x="798139" y="432513"/>
                </a:lnTo>
                <a:lnTo>
                  <a:pt x="799465" y="399732"/>
                </a:lnTo>
                <a:lnTo>
                  <a:pt x="798139" y="366948"/>
                </a:lnTo>
                <a:lnTo>
                  <a:pt x="787847" y="303672"/>
                </a:lnTo>
                <a:lnTo>
                  <a:pt x="768051" y="244139"/>
                </a:lnTo>
                <a:lnTo>
                  <a:pt x="739575" y="189171"/>
                </a:lnTo>
                <a:lnTo>
                  <a:pt x="703241" y="139591"/>
                </a:lnTo>
                <a:lnTo>
                  <a:pt x="659873" y="96223"/>
                </a:lnTo>
                <a:lnTo>
                  <a:pt x="610293" y="59889"/>
                </a:lnTo>
                <a:lnTo>
                  <a:pt x="555325" y="31413"/>
                </a:lnTo>
                <a:lnTo>
                  <a:pt x="495792" y="11617"/>
                </a:lnTo>
                <a:lnTo>
                  <a:pt x="432516" y="1325"/>
                </a:lnTo>
                <a:lnTo>
                  <a:pt x="399732" y="0"/>
                </a:lnTo>
                <a:close/>
              </a:path>
            </a:pathLst>
          </a:custGeom>
          <a:solidFill>
            <a:srgbClr val="F68F71"/>
          </a:solidFill>
        </p:spPr>
        <p:txBody>
          <a:bodyPr wrap="square" lIns="0" tIns="0" rIns="0" bIns="0" rtlCol="0">
            <a:noAutofit/>
          </a:bodyPr>
          <a:lstStyle/>
          <a:p>
            <a:endParaRPr/>
          </a:p>
        </p:txBody>
      </p:sp>
      <p:sp>
        <p:nvSpPr>
          <p:cNvPr id="7" name="object 7"/>
          <p:cNvSpPr txBox="1"/>
          <p:nvPr/>
        </p:nvSpPr>
        <p:spPr>
          <a:xfrm>
            <a:off x="1066800" y="2895600"/>
            <a:ext cx="1143000" cy="287655"/>
          </a:xfrm>
          <a:prstGeom prst="rect">
            <a:avLst/>
          </a:prstGeom>
        </p:spPr>
        <p:txBody>
          <a:bodyPr vert="horz" wrap="square" lIns="0" tIns="0" rIns="0" bIns="0" rtlCol="0">
            <a:noAutofit/>
          </a:bodyPr>
          <a:lstStyle/>
          <a:p>
            <a:pPr marL="12700">
              <a:lnSpc>
                <a:spcPct val="100000"/>
              </a:lnSpc>
            </a:pPr>
            <a:r>
              <a:rPr sz="2000" b="1" spc="-145" dirty="0" smtClean="0">
                <a:solidFill>
                  <a:srgbClr val="ED1D24"/>
                </a:solidFill>
                <a:latin typeface="Times New Roman"/>
                <a:cs typeface="Times New Roman"/>
              </a:rPr>
              <a:t>A</a:t>
            </a:r>
            <a:r>
              <a:rPr sz="2000" b="1" spc="0" dirty="0" smtClean="0">
                <a:solidFill>
                  <a:srgbClr val="ED1D24"/>
                </a:solidFill>
                <a:latin typeface="Times New Roman"/>
                <a:cs typeface="Times New Roman"/>
              </a:rPr>
              <a:t>l</a:t>
            </a:r>
            <a:r>
              <a:rPr sz="2000" b="1" spc="-20" dirty="0" smtClean="0">
                <a:solidFill>
                  <a:srgbClr val="ED1D24"/>
                </a:solidFill>
                <a:latin typeface="Times New Roman"/>
                <a:cs typeface="Times New Roman"/>
              </a:rPr>
              <a:t>c</a:t>
            </a:r>
            <a:r>
              <a:rPr sz="2000" b="1" spc="70" dirty="0" smtClean="0">
                <a:solidFill>
                  <a:srgbClr val="ED1D24"/>
                </a:solidFill>
                <a:latin typeface="Times New Roman"/>
                <a:cs typeface="Times New Roman"/>
              </a:rPr>
              <a:t>ohol</a:t>
            </a:r>
            <a:r>
              <a:rPr lang="en-US" sz="2000" b="1" spc="70" dirty="0" smtClean="0">
                <a:solidFill>
                  <a:srgbClr val="ED1D24"/>
                </a:solidFill>
                <a:latin typeface="Times New Roman"/>
                <a:cs typeface="Times New Roman"/>
              </a:rPr>
              <a:t> Costs</a:t>
            </a:r>
            <a:endParaRPr sz="2000" dirty="0">
              <a:latin typeface="Times New Roman"/>
              <a:cs typeface="Times New Roman"/>
            </a:endParaRPr>
          </a:p>
        </p:txBody>
      </p:sp>
      <p:sp>
        <p:nvSpPr>
          <p:cNvPr id="8" name="object 8"/>
          <p:cNvSpPr txBox="1"/>
          <p:nvPr/>
        </p:nvSpPr>
        <p:spPr>
          <a:xfrm>
            <a:off x="4800600" y="2917285"/>
            <a:ext cx="1127349" cy="287655"/>
          </a:xfrm>
          <a:prstGeom prst="rect">
            <a:avLst/>
          </a:prstGeom>
        </p:spPr>
        <p:txBody>
          <a:bodyPr vert="horz" wrap="square" lIns="0" tIns="0" rIns="0" bIns="0" rtlCol="0">
            <a:noAutofit/>
          </a:bodyPr>
          <a:lstStyle/>
          <a:p>
            <a:pPr marL="12700">
              <a:lnSpc>
                <a:spcPct val="100000"/>
              </a:lnSpc>
            </a:pPr>
            <a:r>
              <a:rPr sz="2000" b="1" spc="-370" dirty="0" smtClean="0">
                <a:solidFill>
                  <a:srgbClr val="28AAE2"/>
                </a:solidFill>
                <a:latin typeface="Times New Roman"/>
                <a:cs typeface="Times New Roman"/>
              </a:rPr>
              <a:t>T</a:t>
            </a:r>
            <a:r>
              <a:rPr lang="en-US" sz="2000" b="1" spc="-370" dirty="0" smtClean="0">
                <a:solidFill>
                  <a:srgbClr val="28AAE2"/>
                </a:solidFill>
                <a:latin typeface="Times New Roman"/>
                <a:cs typeface="Times New Roman"/>
              </a:rPr>
              <a:t> </a:t>
            </a:r>
            <a:r>
              <a:rPr lang="en-US" sz="2000" b="1" spc="65" dirty="0" smtClean="0">
                <a:solidFill>
                  <a:srgbClr val="28AAE2"/>
                </a:solidFill>
                <a:latin typeface="Times New Roman"/>
                <a:cs typeface="Times New Roman"/>
              </a:rPr>
              <a:t>ob</a:t>
            </a:r>
            <a:r>
              <a:rPr sz="2000" b="1" spc="65" dirty="0" smtClean="0">
                <a:solidFill>
                  <a:srgbClr val="28AAE2"/>
                </a:solidFill>
                <a:latin typeface="Times New Roman"/>
                <a:cs typeface="Times New Roman"/>
              </a:rPr>
              <a:t>a</a:t>
            </a:r>
            <a:r>
              <a:rPr sz="2000" b="1" spc="35" dirty="0" smtClean="0">
                <a:solidFill>
                  <a:srgbClr val="28AAE2"/>
                </a:solidFill>
                <a:latin typeface="Times New Roman"/>
                <a:cs typeface="Times New Roman"/>
              </a:rPr>
              <a:t>c</a:t>
            </a:r>
            <a:r>
              <a:rPr sz="2000" b="1" spc="-15" dirty="0" smtClean="0">
                <a:solidFill>
                  <a:srgbClr val="28AAE2"/>
                </a:solidFill>
                <a:latin typeface="Times New Roman"/>
                <a:cs typeface="Times New Roman"/>
              </a:rPr>
              <a:t>c</a:t>
            </a:r>
            <a:r>
              <a:rPr sz="2000" b="1" spc="135" dirty="0" smtClean="0">
                <a:solidFill>
                  <a:srgbClr val="28AAE2"/>
                </a:solidFill>
                <a:latin typeface="Times New Roman"/>
                <a:cs typeface="Times New Roman"/>
              </a:rPr>
              <a:t>o</a:t>
            </a:r>
            <a:r>
              <a:rPr lang="en-US" sz="2000" b="1" spc="135" dirty="0" smtClean="0">
                <a:solidFill>
                  <a:srgbClr val="28AAE2"/>
                </a:solidFill>
                <a:latin typeface="Times New Roman"/>
                <a:cs typeface="Times New Roman"/>
              </a:rPr>
              <a:t> Costs</a:t>
            </a:r>
            <a:endParaRPr sz="2000" dirty="0">
              <a:latin typeface="Times New Roman"/>
              <a:cs typeface="Times New Roman"/>
            </a:endParaRPr>
          </a:p>
        </p:txBody>
      </p:sp>
      <p:sp>
        <p:nvSpPr>
          <p:cNvPr id="9" name="object 9"/>
          <p:cNvSpPr txBox="1"/>
          <p:nvPr/>
        </p:nvSpPr>
        <p:spPr>
          <a:xfrm>
            <a:off x="1600200" y="4953000"/>
            <a:ext cx="762000" cy="516255"/>
          </a:xfrm>
          <a:prstGeom prst="rect">
            <a:avLst/>
          </a:prstGeom>
        </p:spPr>
        <p:txBody>
          <a:bodyPr vert="horz" wrap="square" lIns="0" tIns="0" rIns="0" bIns="0" rtlCol="0">
            <a:noAutofit/>
          </a:bodyPr>
          <a:lstStyle/>
          <a:p>
            <a:pPr marL="66040" marR="12700" indent="-53975">
              <a:lnSpc>
                <a:spcPts val="2000"/>
              </a:lnSpc>
            </a:pPr>
            <a:r>
              <a:rPr lang="en-US" sz="1800" b="1" spc="95" dirty="0" smtClean="0">
                <a:solidFill>
                  <a:srgbClr val="231F20"/>
                </a:solidFill>
                <a:latin typeface="Times New Roman"/>
                <a:cs typeface="Times New Roman"/>
              </a:rPr>
              <a:t>  </a:t>
            </a:r>
            <a:r>
              <a:rPr sz="1800" b="1" spc="95" dirty="0" smtClean="0">
                <a:solidFill>
                  <a:srgbClr val="231F20"/>
                </a:solidFill>
                <a:latin typeface="Times New Roman"/>
                <a:cs typeface="Times New Roman"/>
              </a:rPr>
              <a:t>$14</a:t>
            </a:r>
            <a:r>
              <a:rPr sz="1800" b="1" spc="45" dirty="0" smtClean="0">
                <a:solidFill>
                  <a:srgbClr val="231F20"/>
                </a:solidFill>
                <a:latin typeface="Times New Roman"/>
                <a:cs typeface="Times New Roman"/>
              </a:rPr>
              <a:t> </a:t>
            </a:r>
            <a:r>
              <a:rPr sz="1800" b="1" spc="20" dirty="0" smtClean="0">
                <a:solidFill>
                  <a:srgbClr val="231F20"/>
                </a:solidFill>
                <a:latin typeface="Times New Roman"/>
                <a:cs typeface="Times New Roman"/>
              </a:rPr>
              <a:t>bi</a:t>
            </a:r>
            <a:r>
              <a:rPr sz="1800" b="1" spc="-5" dirty="0" smtClean="0">
                <a:solidFill>
                  <a:srgbClr val="231F20"/>
                </a:solidFill>
                <a:latin typeface="Times New Roman"/>
                <a:cs typeface="Times New Roman"/>
              </a:rPr>
              <a:t>l</a:t>
            </a:r>
            <a:r>
              <a:rPr lang="en-US" b="1" spc="15" dirty="0" smtClean="0">
                <a:solidFill>
                  <a:srgbClr val="231F20"/>
                </a:solidFill>
                <a:latin typeface="Times New Roman"/>
                <a:cs typeface="Times New Roman"/>
              </a:rPr>
              <a:t>lion</a:t>
            </a:r>
            <a:endParaRPr sz="1800" dirty="0">
              <a:latin typeface="Times New Roman"/>
              <a:cs typeface="Times New Roman"/>
            </a:endParaRPr>
          </a:p>
        </p:txBody>
      </p:sp>
      <p:sp>
        <p:nvSpPr>
          <p:cNvPr id="10" name="object 10"/>
          <p:cNvSpPr txBox="1"/>
          <p:nvPr/>
        </p:nvSpPr>
        <p:spPr>
          <a:xfrm>
            <a:off x="1143000" y="4038600"/>
            <a:ext cx="537845" cy="288925"/>
          </a:xfrm>
          <a:prstGeom prst="rect">
            <a:avLst/>
          </a:prstGeom>
        </p:spPr>
        <p:txBody>
          <a:bodyPr vert="horz" wrap="square" lIns="0" tIns="0" rIns="0" bIns="0" rtlCol="0">
            <a:noAutofit/>
          </a:bodyPr>
          <a:lstStyle/>
          <a:p>
            <a:pPr marL="12700">
              <a:lnSpc>
                <a:spcPct val="100000"/>
              </a:lnSpc>
            </a:pPr>
            <a:r>
              <a:rPr sz="1800" spc="-180" dirty="0" smtClean="0">
                <a:solidFill>
                  <a:srgbClr val="FFFFFF"/>
                </a:solidFill>
                <a:latin typeface="Times New Roman"/>
                <a:cs typeface="Times New Roman"/>
              </a:rPr>
              <a:t>C</a:t>
            </a:r>
            <a:r>
              <a:rPr sz="1800" spc="45" dirty="0" smtClean="0">
                <a:solidFill>
                  <a:srgbClr val="FFFFFF"/>
                </a:solidFill>
                <a:latin typeface="Times New Roman"/>
                <a:cs typeface="Times New Roman"/>
              </a:rPr>
              <a:t>osts</a:t>
            </a:r>
            <a:endParaRPr sz="1800" dirty="0">
              <a:latin typeface="Times New Roman"/>
              <a:cs typeface="Times New Roman"/>
            </a:endParaRPr>
          </a:p>
        </p:txBody>
      </p:sp>
      <p:sp>
        <p:nvSpPr>
          <p:cNvPr id="11" name="object 11"/>
          <p:cNvSpPr txBox="1"/>
          <p:nvPr/>
        </p:nvSpPr>
        <p:spPr>
          <a:xfrm>
            <a:off x="1524000" y="5638800"/>
            <a:ext cx="944244" cy="288925"/>
          </a:xfrm>
          <a:prstGeom prst="rect">
            <a:avLst/>
          </a:prstGeom>
        </p:spPr>
        <p:txBody>
          <a:bodyPr vert="horz" wrap="square" lIns="0" tIns="0" rIns="0" bIns="0" rtlCol="0">
            <a:noAutofit/>
          </a:bodyPr>
          <a:lstStyle/>
          <a:p>
            <a:pPr marL="12700">
              <a:lnSpc>
                <a:spcPct val="100000"/>
              </a:lnSpc>
            </a:pPr>
            <a:r>
              <a:rPr sz="1800" spc="-235" dirty="0" smtClean="0">
                <a:solidFill>
                  <a:srgbClr val="000000"/>
                </a:solidFill>
                <a:latin typeface="Times New Roman"/>
                <a:cs typeface="Times New Roman"/>
              </a:rPr>
              <a:t>R</a:t>
            </a:r>
            <a:r>
              <a:rPr sz="1800" spc="30" dirty="0" smtClean="0">
                <a:solidFill>
                  <a:srgbClr val="000000"/>
                </a:solidFill>
                <a:latin typeface="Times New Roman"/>
                <a:cs typeface="Times New Roman"/>
              </a:rPr>
              <a:t>e</a:t>
            </a:r>
            <a:r>
              <a:rPr sz="1800" spc="15" dirty="0" smtClean="0">
                <a:solidFill>
                  <a:srgbClr val="000000"/>
                </a:solidFill>
                <a:latin typeface="Times New Roman"/>
                <a:cs typeface="Times New Roman"/>
              </a:rPr>
              <a:t>v</a:t>
            </a:r>
            <a:r>
              <a:rPr sz="1800" spc="80" dirty="0" smtClean="0">
                <a:solidFill>
                  <a:srgbClr val="000000"/>
                </a:solidFill>
                <a:latin typeface="Times New Roman"/>
                <a:cs typeface="Times New Roman"/>
              </a:rPr>
              <a:t>enues</a:t>
            </a:r>
            <a:endParaRPr sz="1800" dirty="0">
              <a:solidFill>
                <a:srgbClr val="000000"/>
              </a:solidFill>
              <a:latin typeface="Times New Roman"/>
              <a:cs typeface="Times New Roman"/>
            </a:endParaRPr>
          </a:p>
        </p:txBody>
      </p:sp>
      <p:sp>
        <p:nvSpPr>
          <p:cNvPr id="12" name="object 12"/>
          <p:cNvSpPr txBox="1"/>
          <p:nvPr/>
        </p:nvSpPr>
        <p:spPr>
          <a:xfrm>
            <a:off x="5181600" y="4821320"/>
            <a:ext cx="762000" cy="516255"/>
          </a:xfrm>
          <a:prstGeom prst="rect">
            <a:avLst/>
          </a:prstGeom>
        </p:spPr>
        <p:txBody>
          <a:bodyPr vert="horz" wrap="square" lIns="0" tIns="0" rIns="0" bIns="0" rtlCol="0">
            <a:noAutofit/>
          </a:bodyPr>
          <a:lstStyle/>
          <a:p>
            <a:pPr marL="66040" marR="12700" indent="-53975" algn="ctr">
              <a:lnSpc>
                <a:spcPts val="2000"/>
              </a:lnSpc>
            </a:pPr>
            <a:r>
              <a:rPr sz="1800" b="1" spc="95" dirty="0" smtClean="0">
                <a:solidFill>
                  <a:srgbClr val="000000"/>
                </a:solidFill>
                <a:latin typeface="Times New Roman"/>
                <a:cs typeface="Times New Roman"/>
              </a:rPr>
              <a:t>$25</a:t>
            </a:r>
            <a:r>
              <a:rPr sz="1800" b="1" spc="45" dirty="0" smtClean="0">
                <a:solidFill>
                  <a:srgbClr val="000000"/>
                </a:solidFill>
                <a:latin typeface="Times New Roman"/>
                <a:cs typeface="Times New Roman"/>
              </a:rPr>
              <a:t> </a:t>
            </a:r>
            <a:r>
              <a:rPr sz="1800" b="1" spc="20" dirty="0" smtClean="0">
                <a:solidFill>
                  <a:srgbClr val="000000"/>
                </a:solidFill>
                <a:latin typeface="Times New Roman"/>
                <a:cs typeface="Times New Roman"/>
              </a:rPr>
              <a:t>bi</a:t>
            </a:r>
            <a:r>
              <a:rPr sz="1800" b="1" spc="-5" dirty="0" smtClean="0">
                <a:solidFill>
                  <a:srgbClr val="000000"/>
                </a:solidFill>
                <a:latin typeface="Times New Roman"/>
                <a:cs typeface="Times New Roman"/>
              </a:rPr>
              <a:t>l</a:t>
            </a:r>
            <a:r>
              <a:rPr lang="en-US" b="1" spc="15" dirty="0" smtClean="0">
                <a:solidFill>
                  <a:srgbClr val="000000"/>
                </a:solidFill>
                <a:latin typeface="Times New Roman"/>
                <a:cs typeface="Times New Roman"/>
              </a:rPr>
              <a:t>lion</a:t>
            </a:r>
            <a:endParaRPr sz="1800" dirty="0">
              <a:solidFill>
                <a:srgbClr val="000000"/>
              </a:solidFill>
              <a:latin typeface="Times New Roman"/>
              <a:cs typeface="Times New Roman"/>
            </a:endParaRPr>
          </a:p>
        </p:txBody>
      </p:sp>
      <p:sp>
        <p:nvSpPr>
          <p:cNvPr id="13" name="object 13"/>
          <p:cNvSpPr txBox="1"/>
          <p:nvPr/>
        </p:nvSpPr>
        <p:spPr>
          <a:xfrm>
            <a:off x="6705600" y="3657600"/>
            <a:ext cx="1149482" cy="829088"/>
          </a:xfrm>
          <a:prstGeom prst="rect">
            <a:avLst/>
          </a:prstGeom>
        </p:spPr>
        <p:txBody>
          <a:bodyPr vert="horz" wrap="square" lIns="0" tIns="0" rIns="0" bIns="0" rtlCol="0">
            <a:noAutofit/>
          </a:bodyPr>
          <a:lstStyle/>
          <a:p>
            <a:pPr algn="ctr">
              <a:lnSpc>
                <a:spcPct val="100000"/>
              </a:lnSpc>
            </a:pPr>
            <a:r>
              <a:rPr sz="3000" b="1" spc="95" dirty="0" smtClean="0">
                <a:solidFill>
                  <a:srgbClr val="FFFFFF"/>
                </a:solidFill>
                <a:latin typeface="Times New Roman"/>
                <a:cs typeface="Times New Roman"/>
              </a:rPr>
              <a:t>$200</a:t>
            </a:r>
            <a:endParaRPr sz="3000" dirty="0">
              <a:latin typeface="Times New Roman"/>
              <a:cs typeface="Times New Roman"/>
            </a:endParaRPr>
          </a:p>
          <a:p>
            <a:pPr marL="45720" algn="ctr">
              <a:lnSpc>
                <a:spcPts val="2000"/>
              </a:lnSpc>
            </a:pPr>
            <a:r>
              <a:rPr sz="3000" b="1" spc="20" dirty="0" smtClean="0">
                <a:solidFill>
                  <a:srgbClr val="FFFFFF"/>
                </a:solidFill>
                <a:latin typeface="Times New Roman"/>
                <a:cs typeface="Times New Roman"/>
              </a:rPr>
              <a:t>bi</a:t>
            </a:r>
            <a:r>
              <a:rPr sz="3000" b="1" spc="-5" dirty="0" smtClean="0">
                <a:solidFill>
                  <a:srgbClr val="FFFFFF"/>
                </a:solidFill>
                <a:latin typeface="Times New Roman"/>
                <a:cs typeface="Times New Roman"/>
              </a:rPr>
              <a:t>l</a:t>
            </a:r>
            <a:r>
              <a:rPr lang="en-US" sz="3000" b="1" spc="15" dirty="0" smtClean="0">
                <a:solidFill>
                  <a:srgbClr val="FFFFFF"/>
                </a:solidFill>
                <a:latin typeface="Times New Roman"/>
                <a:cs typeface="Times New Roman"/>
              </a:rPr>
              <a:t>lion</a:t>
            </a:r>
            <a:endParaRPr sz="3000" dirty="0">
              <a:latin typeface="Times New Roman"/>
              <a:cs typeface="Times New Roman"/>
            </a:endParaRPr>
          </a:p>
        </p:txBody>
      </p:sp>
      <p:sp>
        <p:nvSpPr>
          <p:cNvPr id="14" name="object 14"/>
          <p:cNvSpPr txBox="1"/>
          <p:nvPr/>
        </p:nvSpPr>
        <p:spPr>
          <a:xfrm>
            <a:off x="2590800" y="3429000"/>
            <a:ext cx="1295400" cy="1371600"/>
          </a:xfrm>
          <a:prstGeom prst="rect">
            <a:avLst/>
          </a:prstGeom>
        </p:spPr>
        <p:txBody>
          <a:bodyPr vert="horz" wrap="square" lIns="0" tIns="0" rIns="0" bIns="0" rtlCol="0">
            <a:noAutofit/>
          </a:bodyPr>
          <a:lstStyle/>
          <a:p>
            <a:pPr algn="ctr">
              <a:lnSpc>
                <a:spcPct val="100000"/>
              </a:lnSpc>
            </a:pPr>
            <a:r>
              <a:rPr sz="3000" b="1" spc="95" dirty="0" smtClean="0">
                <a:solidFill>
                  <a:srgbClr val="FFFFFF"/>
                </a:solidFill>
                <a:latin typeface="Times New Roman"/>
                <a:cs typeface="Times New Roman"/>
              </a:rPr>
              <a:t>$185</a:t>
            </a:r>
            <a:endParaRPr sz="3000" dirty="0">
              <a:latin typeface="Times New Roman"/>
              <a:cs typeface="Times New Roman"/>
            </a:endParaRPr>
          </a:p>
          <a:p>
            <a:pPr marL="45720" algn="ctr">
              <a:lnSpc>
                <a:spcPts val="2000"/>
              </a:lnSpc>
            </a:pPr>
            <a:r>
              <a:rPr sz="3000" b="1" spc="20" dirty="0" smtClean="0">
                <a:solidFill>
                  <a:srgbClr val="FFFFFF"/>
                </a:solidFill>
                <a:latin typeface="Times New Roman"/>
                <a:cs typeface="Times New Roman"/>
              </a:rPr>
              <a:t>bi</a:t>
            </a:r>
            <a:r>
              <a:rPr sz="3000" b="1" spc="-5" dirty="0" smtClean="0">
                <a:solidFill>
                  <a:srgbClr val="FFFFFF"/>
                </a:solidFill>
                <a:latin typeface="Times New Roman"/>
                <a:cs typeface="Times New Roman"/>
              </a:rPr>
              <a:t>l</a:t>
            </a:r>
            <a:r>
              <a:rPr lang="en-US" sz="3000" b="1" spc="15" dirty="0" smtClean="0">
                <a:solidFill>
                  <a:srgbClr val="FFFFFF"/>
                </a:solidFill>
                <a:latin typeface="Times New Roman"/>
                <a:cs typeface="Times New Roman"/>
              </a:rPr>
              <a:t>lion</a:t>
            </a:r>
            <a:endParaRPr sz="3000" dirty="0">
              <a:latin typeface="Times New Roman"/>
              <a:cs typeface="Times New Roman"/>
            </a:endParaRPr>
          </a:p>
        </p:txBody>
      </p:sp>
      <p:sp>
        <p:nvSpPr>
          <p:cNvPr id="16" name="Slide Number Placeholder 15"/>
          <p:cNvSpPr>
            <a:spLocks noGrp="1"/>
          </p:cNvSpPr>
          <p:nvPr>
            <p:ph type="sldNum" sz="quarter" idx="12"/>
          </p:nvPr>
        </p:nvSpPr>
        <p:spPr/>
        <p:txBody>
          <a:bodyPr/>
          <a:lstStyle/>
          <a:p>
            <a:fld id="{4226F133-244D-4A4C-B618-CB5A3EE004CC}" type="slidenum">
              <a:rPr lang="en-US" smtClean="0"/>
              <a:pPr/>
              <a:t>66</a:t>
            </a:fld>
            <a:endParaRPr lang="en-US" dirty="0"/>
          </a:p>
        </p:txBody>
      </p:sp>
      <p:sp>
        <p:nvSpPr>
          <p:cNvPr id="17" name="object 11"/>
          <p:cNvSpPr txBox="1"/>
          <p:nvPr/>
        </p:nvSpPr>
        <p:spPr>
          <a:xfrm>
            <a:off x="5029200" y="5715000"/>
            <a:ext cx="944244" cy="288925"/>
          </a:xfrm>
          <a:prstGeom prst="rect">
            <a:avLst/>
          </a:prstGeom>
        </p:spPr>
        <p:txBody>
          <a:bodyPr vert="horz" wrap="square" lIns="0" tIns="0" rIns="0" bIns="0" rtlCol="0">
            <a:noAutofit/>
          </a:bodyPr>
          <a:lstStyle/>
          <a:p>
            <a:pPr marL="12700">
              <a:lnSpc>
                <a:spcPct val="100000"/>
              </a:lnSpc>
            </a:pPr>
            <a:r>
              <a:rPr sz="1800" spc="-235" dirty="0" smtClean="0">
                <a:solidFill>
                  <a:srgbClr val="000000"/>
                </a:solidFill>
                <a:latin typeface="Times New Roman"/>
                <a:cs typeface="Times New Roman"/>
              </a:rPr>
              <a:t>R</a:t>
            </a:r>
            <a:r>
              <a:rPr sz="1800" spc="30" dirty="0" smtClean="0">
                <a:solidFill>
                  <a:srgbClr val="000000"/>
                </a:solidFill>
                <a:latin typeface="Times New Roman"/>
                <a:cs typeface="Times New Roman"/>
              </a:rPr>
              <a:t>e</a:t>
            </a:r>
            <a:r>
              <a:rPr sz="1800" spc="15" dirty="0" smtClean="0">
                <a:solidFill>
                  <a:srgbClr val="000000"/>
                </a:solidFill>
                <a:latin typeface="Times New Roman"/>
                <a:cs typeface="Times New Roman"/>
              </a:rPr>
              <a:t>v</a:t>
            </a:r>
            <a:r>
              <a:rPr sz="1800" spc="80" dirty="0" smtClean="0">
                <a:solidFill>
                  <a:srgbClr val="000000"/>
                </a:solidFill>
                <a:latin typeface="Times New Roman"/>
                <a:cs typeface="Times New Roman"/>
              </a:rPr>
              <a:t>enues</a:t>
            </a:r>
            <a:endParaRPr sz="1800" dirty="0">
              <a:solidFill>
                <a:srgbClr val="000000"/>
              </a:solidFill>
              <a:latin typeface="Times New Roman"/>
              <a:cs typeface="Times New Roman"/>
            </a:endParaRPr>
          </a:p>
        </p:txBody>
      </p:sp>
      <p:sp>
        <p:nvSpPr>
          <p:cNvPr id="15" name="Rectangle 14"/>
          <p:cNvSpPr/>
          <p:nvPr/>
        </p:nvSpPr>
        <p:spPr>
          <a:xfrm>
            <a:off x="0" y="6021359"/>
            <a:ext cx="9144000" cy="830997"/>
          </a:xfrm>
          <a:prstGeom prst="rect">
            <a:avLst/>
          </a:prstGeom>
        </p:spPr>
        <p:txBody>
          <a:bodyPr wrap="square">
            <a:spAutoFit/>
          </a:bodyPr>
          <a:lstStyle/>
          <a:p>
            <a:r>
              <a:rPr lang="en-US" sz="1200" dirty="0">
                <a:latin typeface="Georgia"/>
                <a:cs typeface="Georgia"/>
              </a:rPr>
              <a:t>State estimates found at http://</a:t>
            </a:r>
            <a:r>
              <a:rPr lang="en-US" sz="1200" dirty="0" err="1">
                <a:latin typeface="Georgia"/>
                <a:cs typeface="Georgia"/>
              </a:rPr>
              <a:t>www.nytimes.com</a:t>
            </a:r>
            <a:r>
              <a:rPr lang="en-US" sz="1200" dirty="0">
                <a:latin typeface="Georgia"/>
                <a:cs typeface="Georgia"/>
              </a:rPr>
              <a:t>/2008/08/31/</a:t>
            </a:r>
            <a:r>
              <a:rPr lang="en-US" sz="1200" dirty="0" err="1">
                <a:latin typeface="Georgia"/>
                <a:cs typeface="Georgia"/>
              </a:rPr>
              <a:t>weekinreview</a:t>
            </a:r>
            <a:r>
              <a:rPr lang="en-US" sz="1200" dirty="0">
                <a:latin typeface="Georgia"/>
                <a:cs typeface="Georgia"/>
              </a:rPr>
              <a:t>/31saul.html?em; Federal estimates found at https://</a:t>
            </a:r>
            <a:r>
              <a:rPr lang="en-US" sz="1200" dirty="0" err="1">
                <a:latin typeface="Georgia"/>
                <a:cs typeface="Georgia"/>
              </a:rPr>
              <a:t>www.policyarchive.org</a:t>
            </a:r>
            <a:r>
              <a:rPr lang="en-US" sz="1200" dirty="0">
                <a:latin typeface="Georgia"/>
                <a:cs typeface="Georgia"/>
              </a:rPr>
              <a:t>/</a:t>
            </a:r>
            <a:r>
              <a:rPr lang="en-US" sz="1200" dirty="0" err="1">
                <a:latin typeface="Georgia"/>
                <a:cs typeface="Georgia"/>
              </a:rPr>
              <a:t>bitstream</a:t>
            </a:r>
            <a:r>
              <a:rPr lang="en-US" sz="1200" dirty="0">
                <a:latin typeface="Georgia"/>
                <a:cs typeface="Georgia"/>
              </a:rPr>
              <a:t>/handle/10207/3314/RS20343_20020110.pdf; Also see http://</a:t>
            </a:r>
            <a:r>
              <a:rPr lang="en-US" sz="1200" dirty="0" err="1">
                <a:latin typeface="Georgia"/>
                <a:cs typeface="Georgia"/>
              </a:rPr>
              <a:t>www.tobaccofreekids.org</a:t>
            </a:r>
            <a:r>
              <a:rPr lang="en-US" sz="1200" dirty="0">
                <a:latin typeface="Georgia"/>
                <a:cs typeface="Georgia"/>
              </a:rPr>
              <a:t>/research/factsheets/</a:t>
            </a:r>
            <a:r>
              <a:rPr lang="en-US" sz="1200" dirty="0" err="1">
                <a:latin typeface="Georgia"/>
                <a:cs typeface="Georgia"/>
              </a:rPr>
              <a:t>pdf</a:t>
            </a:r>
            <a:r>
              <a:rPr lang="en-US" sz="1200" dirty="0">
                <a:latin typeface="Georgia"/>
                <a:cs typeface="Georgia"/>
              </a:rPr>
              <a:t>/0072.pdf; Campaign for Tobacco Free Kids, see “Smoking-caused costs,” on p.2.</a:t>
            </a:r>
            <a:br>
              <a:rPr lang="en-US" sz="1200" dirty="0">
                <a:latin typeface="Georgia"/>
                <a:cs typeface="Georgia"/>
              </a:rPr>
            </a:br>
            <a:endParaRPr lang="en-US" sz="1200" dirty="0">
              <a:latin typeface="Georgia"/>
              <a:cs typeface="Georgia"/>
            </a:endParaRPr>
          </a:p>
        </p:txBody>
      </p:sp>
    </p:spTree>
    <p:extLst>
      <p:ext uri="{BB962C8B-B14F-4D97-AF65-F5344CB8AC3E}">
        <p14:creationId xmlns:p14="http://schemas.microsoft.com/office/powerpoint/2010/main" val="353181225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4234" y="3939322"/>
            <a:ext cx="4113738" cy="1983105"/>
          </a:xfrm>
          <a:prstGeom prst="rect">
            <a:avLst/>
          </a:prstGeom>
        </p:spPr>
        <p:txBody>
          <a:bodyPr vert="horz" wrap="square" lIns="0" tIns="0" rIns="0" bIns="0" rtlCol="0">
            <a:noAutofit/>
          </a:bodyPr>
          <a:lstStyle/>
          <a:p>
            <a:pPr marL="12700" marR="12700" indent="0" algn="ctr">
              <a:lnSpc>
                <a:spcPct val="98900"/>
              </a:lnSpc>
            </a:pPr>
            <a:r>
              <a:rPr sz="6450" b="1" spc="-350" dirty="0" smtClean="0">
                <a:solidFill>
                  <a:srgbClr val="ED1D24"/>
                </a:solidFill>
                <a:latin typeface="Times New Roman"/>
                <a:cs typeface="Times New Roman"/>
              </a:rPr>
              <a:t>2.7</a:t>
            </a:r>
            <a:r>
              <a:rPr sz="6450" b="1" spc="-585" dirty="0" smtClean="0">
                <a:solidFill>
                  <a:srgbClr val="ED1D24"/>
                </a:solidFill>
                <a:latin typeface="Times New Roman"/>
                <a:cs typeface="Times New Roman"/>
              </a:rPr>
              <a:t> </a:t>
            </a:r>
            <a:r>
              <a:rPr sz="6450" b="1" spc="-500" dirty="0" smtClean="0">
                <a:solidFill>
                  <a:srgbClr val="ED1D24"/>
                </a:solidFill>
                <a:latin typeface="Times New Roman"/>
                <a:cs typeface="Times New Roman"/>
              </a:rPr>
              <a:t>million</a:t>
            </a:r>
            <a:r>
              <a:rPr sz="6450" b="1" spc="-295" dirty="0" smtClean="0">
                <a:solidFill>
                  <a:srgbClr val="ED1D24"/>
                </a:solidFill>
                <a:latin typeface="Times New Roman"/>
                <a:cs typeface="Times New Roman"/>
              </a:rPr>
              <a:t> </a:t>
            </a:r>
            <a:endParaRPr lang="en-US" sz="6450" b="1" spc="-295" dirty="0" smtClean="0">
              <a:solidFill>
                <a:srgbClr val="ED1D24"/>
              </a:solidFill>
              <a:latin typeface="Times New Roman"/>
              <a:cs typeface="Times New Roman"/>
            </a:endParaRPr>
          </a:p>
          <a:p>
            <a:pPr marL="12700" marR="12700" indent="0" algn="ctr">
              <a:lnSpc>
                <a:spcPct val="98900"/>
              </a:lnSpc>
            </a:pPr>
            <a:r>
              <a:rPr sz="2000" spc="-220" dirty="0" smtClean="0">
                <a:latin typeface="Times New Roman"/>
                <a:cs typeface="Times New Roman"/>
              </a:rPr>
              <a:t>A</a:t>
            </a:r>
            <a:r>
              <a:rPr sz="2000" spc="-10" dirty="0" smtClean="0">
                <a:latin typeface="Times New Roman"/>
                <a:cs typeface="Times New Roman"/>
              </a:rPr>
              <a:t>r</a:t>
            </a:r>
            <a:r>
              <a:rPr sz="2000" spc="-35" dirty="0" smtClean="0">
                <a:latin typeface="Times New Roman"/>
                <a:cs typeface="Times New Roman"/>
              </a:rPr>
              <a:t>r</a:t>
            </a:r>
            <a:r>
              <a:rPr sz="2000" spc="50" dirty="0" smtClean="0">
                <a:latin typeface="Times New Roman"/>
                <a:cs typeface="Times New Roman"/>
              </a:rPr>
              <a:t>ests</a:t>
            </a:r>
            <a:r>
              <a:rPr sz="2000" spc="-70" dirty="0" smtClean="0">
                <a:latin typeface="Times New Roman"/>
                <a:cs typeface="Times New Roman"/>
              </a:rPr>
              <a:t> </a:t>
            </a:r>
            <a:r>
              <a:rPr sz="2000" spc="-105" dirty="0" smtClean="0">
                <a:latin typeface="Times New Roman"/>
                <a:cs typeface="Times New Roman"/>
              </a:rPr>
              <a:t>f</a:t>
            </a:r>
            <a:r>
              <a:rPr sz="2000" spc="35" dirty="0" smtClean="0">
                <a:latin typeface="Times New Roman"/>
                <a:cs typeface="Times New Roman"/>
              </a:rPr>
              <a:t>or</a:t>
            </a:r>
            <a:r>
              <a:rPr sz="2000" spc="-70" dirty="0" smtClean="0">
                <a:latin typeface="Times New Roman"/>
                <a:cs typeface="Times New Roman"/>
              </a:rPr>
              <a:t> </a:t>
            </a:r>
            <a:r>
              <a:rPr sz="2000" spc="0" dirty="0" smtClean="0">
                <a:latin typeface="Times New Roman"/>
                <a:cs typeface="Times New Roman"/>
              </a:rPr>
              <a:t>al</a:t>
            </a:r>
            <a:r>
              <a:rPr sz="2000" spc="-15" dirty="0" smtClean="0">
                <a:latin typeface="Times New Roman"/>
                <a:cs typeface="Times New Roman"/>
              </a:rPr>
              <a:t>c</a:t>
            </a:r>
            <a:r>
              <a:rPr sz="2000" spc="20" dirty="0" smtClean="0">
                <a:latin typeface="Times New Roman"/>
                <a:cs typeface="Times New Roman"/>
              </a:rPr>
              <a:t>ohol-</a:t>
            </a:r>
            <a:r>
              <a:rPr sz="2000" spc="-5" dirty="0" smtClean="0">
                <a:latin typeface="Times New Roman"/>
                <a:cs typeface="Times New Roman"/>
              </a:rPr>
              <a:t>r</a:t>
            </a:r>
            <a:r>
              <a:rPr sz="2000" spc="25" dirty="0" smtClean="0">
                <a:latin typeface="Times New Roman"/>
                <a:cs typeface="Times New Roman"/>
              </a:rPr>
              <a:t>el</a:t>
            </a:r>
            <a:r>
              <a:rPr sz="2000" spc="20" dirty="0" smtClean="0">
                <a:latin typeface="Times New Roman"/>
                <a:cs typeface="Times New Roman"/>
              </a:rPr>
              <a:t>a</a:t>
            </a:r>
            <a:r>
              <a:rPr sz="2000" spc="75" dirty="0" smtClean="0">
                <a:latin typeface="Times New Roman"/>
                <a:cs typeface="Times New Roman"/>
              </a:rPr>
              <a:t>t</a:t>
            </a:r>
            <a:r>
              <a:rPr sz="2000" spc="100" dirty="0" smtClean="0">
                <a:latin typeface="Times New Roman"/>
                <a:cs typeface="Times New Roman"/>
              </a:rPr>
              <a:t>ed</a:t>
            </a:r>
            <a:r>
              <a:rPr sz="2000" spc="50" dirty="0" smtClean="0">
                <a:latin typeface="Times New Roman"/>
                <a:cs typeface="Times New Roman"/>
              </a:rPr>
              <a:t> </a:t>
            </a:r>
            <a:r>
              <a:rPr sz="2000" spc="-10" dirty="0" smtClean="0">
                <a:latin typeface="Times New Roman"/>
                <a:cs typeface="Times New Roman"/>
              </a:rPr>
              <a:t>c</a:t>
            </a:r>
            <a:r>
              <a:rPr sz="2000" spc="-5" dirty="0" smtClean="0">
                <a:latin typeface="Times New Roman"/>
                <a:cs typeface="Times New Roman"/>
              </a:rPr>
              <a:t>r</a:t>
            </a:r>
            <a:r>
              <a:rPr sz="2000" spc="30" dirty="0" smtClean="0">
                <a:latin typeface="Times New Roman"/>
                <a:cs typeface="Times New Roman"/>
              </a:rPr>
              <a:t>imes</a:t>
            </a:r>
            <a:r>
              <a:rPr sz="2000" spc="-70" dirty="0" smtClean="0">
                <a:latin typeface="Times New Roman"/>
                <a:cs typeface="Times New Roman"/>
              </a:rPr>
              <a:t> </a:t>
            </a:r>
            <a:r>
              <a:rPr sz="2000" spc="5" dirty="0" smtClean="0">
                <a:latin typeface="Times New Roman"/>
                <a:cs typeface="Times New Roman"/>
              </a:rPr>
              <a:t>in</a:t>
            </a:r>
            <a:r>
              <a:rPr sz="2000" spc="-70" dirty="0" smtClean="0">
                <a:latin typeface="Times New Roman"/>
                <a:cs typeface="Times New Roman"/>
              </a:rPr>
              <a:t> </a:t>
            </a:r>
            <a:r>
              <a:rPr sz="2000" spc="15" dirty="0" smtClean="0">
                <a:latin typeface="Times New Roman"/>
                <a:cs typeface="Times New Roman"/>
              </a:rPr>
              <a:t>2008</a:t>
            </a:r>
            <a:endParaRPr sz="2000" dirty="0">
              <a:latin typeface="Times New Roman"/>
              <a:cs typeface="Times New Roman"/>
            </a:endParaRPr>
          </a:p>
        </p:txBody>
      </p:sp>
      <p:sp>
        <p:nvSpPr>
          <p:cNvPr id="3" name="object 3"/>
          <p:cNvSpPr txBox="1"/>
          <p:nvPr/>
        </p:nvSpPr>
        <p:spPr>
          <a:xfrm>
            <a:off x="5533233" y="3928509"/>
            <a:ext cx="2925175" cy="1577975"/>
          </a:xfrm>
          <a:prstGeom prst="rect">
            <a:avLst/>
          </a:prstGeom>
        </p:spPr>
        <p:txBody>
          <a:bodyPr vert="horz" wrap="square" lIns="0" tIns="0" rIns="0" bIns="0" rtlCol="0">
            <a:noAutofit/>
          </a:bodyPr>
          <a:lstStyle/>
          <a:p>
            <a:pPr marR="0" algn="ctr">
              <a:lnSpc>
                <a:spcPct val="100000"/>
              </a:lnSpc>
            </a:pPr>
            <a:r>
              <a:rPr lang="en-US" sz="6450" b="1" spc="-420" dirty="0" smtClean="0">
                <a:solidFill>
                  <a:srgbClr val="28AAE2"/>
                </a:solidFill>
                <a:latin typeface="Times New Roman"/>
                <a:cs typeface="Times New Roman"/>
              </a:rPr>
              <a:t>847</a:t>
            </a:r>
            <a:r>
              <a:rPr sz="6450" b="1" spc="-420" dirty="0" smtClean="0">
                <a:solidFill>
                  <a:srgbClr val="28AAE2"/>
                </a:solidFill>
                <a:latin typeface="Times New Roman"/>
                <a:cs typeface="Times New Roman"/>
              </a:rPr>
              <a:t>,000</a:t>
            </a:r>
            <a:endParaRPr sz="6450" dirty="0">
              <a:latin typeface="Times New Roman"/>
              <a:cs typeface="Times New Roman"/>
            </a:endParaRPr>
          </a:p>
          <a:p>
            <a:pPr>
              <a:lnSpc>
                <a:spcPts val="600"/>
              </a:lnSpc>
              <a:spcBef>
                <a:spcPts val="8"/>
              </a:spcBef>
            </a:pPr>
            <a:endParaRPr sz="600" dirty="0"/>
          </a:p>
          <a:p>
            <a:pPr marL="313690" marR="313690" indent="0" algn="ctr">
              <a:lnSpc>
                <a:spcPts val="2000"/>
              </a:lnSpc>
            </a:pPr>
            <a:r>
              <a:rPr sz="2000" spc="-150" dirty="0" smtClean="0">
                <a:latin typeface="Times New Roman"/>
                <a:cs typeface="Times New Roman"/>
              </a:rPr>
              <a:t>M</a:t>
            </a:r>
            <a:r>
              <a:rPr sz="2000" spc="30" dirty="0" smtClean="0">
                <a:latin typeface="Times New Roman"/>
                <a:cs typeface="Times New Roman"/>
              </a:rPr>
              <a:t>a</a:t>
            </a:r>
            <a:r>
              <a:rPr sz="2000" spc="25" dirty="0" smtClean="0">
                <a:latin typeface="Times New Roman"/>
                <a:cs typeface="Times New Roman"/>
              </a:rPr>
              <a:t>r</a:t>
            </a:r>
            <a:r>
              <a:rPr sz="2000" spc="10" dirty="0" smtClean="0">
                <a:latin typeface="Times New Roman"/>
                <a:cs typeface="Times New Roman"/>
              </a:rPr>
              <a:t>ijuana-</a:t>
            </a:r>
            <a:r>
              <a:rPr sz="2000" spc="-10" dirty="0" smtClean="0">
                <a:latin typeface="Times New Roman"/>
                <a:cs typeface="Times New Roman"/>
              </a:rPr>
              <a:t>r</a:t>
            </a:r>
            <a:r>
              <a:rPr sz="2000" spc="25" dirty="0" smtClean="0">
                <a:latin typeface="Times New Roman"/>
                <a:cs typeface="Times New Roman"/>
              </a:rPr>
              <a:t>el</a:t>
            </a:r>
            <a:r>
              <a:rPr sz="2000" spc="20" dirty="0" smtClean="0">
                <a:latin typeface="Times New Roman"/>
                <a:cs typeface="Times New Roman"/>
              </a:rPr>
              <a:t>a</a:t>
            </a:r>
            <a:r>
              <a:rPr sz="2000" spc="75" dirty="0" smtClean="0">
                <a:latin typeface="Times New Roman"/>
                <a:cs typeface="Times New Roman"/>
              </a:rPr>
              <a:t>t</a:t>
            </a:r>
            <a:r>
              <a:rPr sz="2000" spc="100" dirty="0" smtClean="0">
                <a:latin typeface="Times New Roman"/>
                <a:cs typeface="Times New Roman"/>
              </a:rPr>
              <a:t>ed</a:t>
            </a:r>
            <a:r>
              <a:rPr sz="2000" spc="50" dirty="0" smtClean="0">
                <a:latin typeface="Times New Roman"/>
                <a:cs typeface="Times New Roman"/>
              </a:rPr>
              <a:t> </a:t>
            </a:r>
            <a:r>
              <a:rPr sz="2000" spc="30" dirty="0" smtClean="0">
                <a:latin typeface="Times New Roman"/>
                <a:cs typeface="Times New Roman"/>
              </a:rPr>
              <a:t>a</a:t>
            </a:r>
            <a:r>
              <a:rPr sz="2000" spc="25" dirty="0" smtClean="0">
                <a:latin typeface="Times New Roman"/>
                <a:cs typeface="Times New Roman"/>
              </a:rPr>
              <a:t>r</a:t>
            </a:r>
            <a:r>
              <a:rPr sz="2000" spc="-35" dirty="0" smtClean="0">
                <a:latin typeface="Times New Roman"/>
                <a:cs typeface="Times New Roman"/>
              </a:rPr>
              <a:t>r</a:t>
            </a:r>
            <a:r>
              <a:rPr sz="2000" spc="50" dirty="0" smtClean="0">
                <a:latin typeface="Times New Roman"/>
                <a:cs typeface="Times New Roman"/>
              </a:rPr>
              <a:t>ests</a:t>
            </a:r>
            <a:r>
              <a:rPr sz="2000" spc="-70" dirty="0" smtClean="0">
                <a:latin typeface="Times New Roman"/>
                <a:cs typeface="Times New Roman"/>
              </a:rPr>
              <a:t> </a:t>
            </a:r>
            <a:r>
              <a:rPr sz="2000" spc="5" dirty="0" smtClean="0">
                <a:latin typeface="Times New Roman"/>
                <a:cs typeface="Times New Roman"/>
              </a:rPr>
              <a:t>in</a:t>
            </a:r>
            <a:r>
              <a:rPr sz="2000" spc="-70" dirty="0" smtClean="0">
                <a:latin typeface="Times New Roman"/>
                <a:cs typeface="Times New Roman"/>
              </a:rPr>
              <a:t> </a:t>
            </a:r>
            <a:r>
              <a:rPr sz="2000" spc="15" dirty="0" smtClean="0">
                <a:latin typeface="Times New Roman"/>
                <a:cs typeface="Times New Roman"/>
              </a:rPr>
              <a:t>2008</a:t>
            </a:r>
            <a:endParaRPr sz="2000" dirty="0">
              <a:latin typeface="Times New Roman"/>
              <a:cs typeface="Times New Roman"/>
            </a:endParaRPr>
          </a:p>
        </p:txBody>
      </p:sp>
      <p:sp>
        <p:nvSpPr>
          <p:cNvPr id="5" name="object 5"/>
          <p:cNvSpPr/>
          <p:nvPr/>
        </p:nvSpPr>
        <p:spPr>
          <a:xfrm>
            <a:off x="464233" y="2507518"/>
            <a:ext cx="5069000" cy="1460499"/>
          </a:xfrm>
          <a:custGeom>
            <a:avLst/>
            <a:gdLst/>
            <a:ahLst/>
            <a:cxnLst/>
            <a:rect l="l" t="t" r="r" b="b"/>
            <a:pathLst>
              <a:path w="5069000" h="1460500">
                <a:moveTo>
                  <a:pt x="1404564" y="1435099"/>
                </a:moveTo>
                <a:lnTo>
                  <a:pt x="1149037" y="1435099"/>
                </a:lnTo>
                <a:lnTo>
                  <a:pt x="1168936" y="1447799"/>
                </a:lnTo>
                <a:lnTo>
                  <a:pt x="1189481" y="1460499"/>
                </a:lnTo>
                <a:lnTo>
                  <a:pt x="1352300" y="1460499"/>
                </a:lnTo>
                <a:lnTo>
                  <a:pt x="1370175" y="1447799"/>
                </a:lnTo>
                <a:lnTo>
                  <a:pt x="1387607" y="1447799"/>
                </a:lnTo>
                <a:lnTo>
                  <a:pt x="1404564" y="1435099"/>
                </a:lnTo>
                <a:close/>
              </a:path>
              <a:path w="5069000" h="1460500">
                <a:moveTo>
                  <a:pt x="4363550" y="1231899"/>
                </a:moveTo>
                <a:lnTo>
                  <a:pt x="3753789" y="1231899"/>
                </a:lnTo>
                <a:lnTo>
                  <a:pt x="3759502" y="1244599"/>
                </a:lnTo>
                <a:lnTo>
                  <a:pt x="3766526" y="1269999"/>
                </a:lnTo>
                <a:lnTo>
                  <a:pt x="3774811" y="1282699"/>
                </a:lnTo>
                <a:lnTo>
                  <a:pt x="3784307" y="1308099"/>
                </a:lnTo>
                <a:lnTo>
                  <a:pt x="3794963" y="1320799"/>
                </a:lnTo>
                <a:lnTo>
                  <a:pt x="3806730" y="1333499"/>
                </a:lnTo>
                <a:lnTo>
                  <a:pt x="3819558" y="1358899"/>
                </a:lnTo>
                <a:lnTo>
                  <a:pt x="3833397" y="1371599"/>
                </a:lnTo>
                <a:lnTo>
                  <a:pt x="3863905" y="1396999"/>
                </a:lnTo>
                <a:lnTo>
                  <a:pt x="3897854" y="1422399"/>
                </a:lnTo>
                <a:lnTo>
                  <a:pt x="3915994" y="1435099"/>
                </a:lnTo>
                <a:lnTo>
                  <a:pt x="3934844" y="1435099"/>
                </a:lnTo>
                <a:lnTo>
                  <a:pt x="3954354" y="1447799"/>
                </a:lnTo>
                <a:lnTo>
                  <a:pt x="3974473" y="1460499"/>
                </a:lnTo>
                <a:lnTo>
                  <a:pt x="4132188" y="1460499"/>
                </a:lnTo>
                <a:lnTo>
                  <a:pt x="4155014" y="1447799"/>
                </a:lnTo>
                <a:lnTo>
                  <a:pt x="4177114" y="1447799"/>
                </a:lnTo>
                <a:lnTo>
                  <a:pt x="4218858" y="1422399"/>
                </a:lnTo>
                <a:lnTo>
                  <a:pt x="4256864" y="1396999"/>
                </a:lnTo>
                <a:lnTo>
                  <a:pt x="4290575" y="1371599"/>
                </a:lnTo>
                <a:lnTo>
                  <a:pt x="4305647" y="1346199"/>
                </a:lnTo>
                <a:lnTo>
                  <a:pt x="4319436" y="1333499"/>
                </a:lnTo>
                <a:lnTo>
                  <a:pt x="4331874" y="1308099"/>
                </a:lnTo>
                <a:lnTo>
                  <a:pt x="4342891" y="1295399"/>
                </a:lnTo>
                <a:lnTo>
                  <a:pt x="4352416" y="1269999"/>
                </a:lnTo>
                <a:lnTo>
                  <a:pt x="4360382" y="1244599"/>
                </a:lnTo>
                <a:lnTo>
                  <a:pt x="4363550" y="1231899"/>
                </a:lnTo>
                <a:close/>
              </a:path>
              <a:path w="5069000" h="1460500">
                <a:moveTo>
                  <a:pt x="4020395" y="457199"/>
                </a:moveTo>
                <a:lnTo>
                  <a:pt x="200837" y="457199"/>
                </a:lnTo>
                <a:lnTo>
                  <a:pt x="137401" y="584199"/>
                </a:lnTo>
                <a:lnTo>
                  <a:pt x="116243" y="761999"/>
                </a:lnTo>
                <a:lnTo>
                  <a:pt x="52870" y="800099"/>
                </a:lnTo>
                <a:lnTo>
                  <a:pt x="0" y="876299"/>
                </a:lnTo>
                <a:lnTo>
                  <a:pt x="21158" y="1092199"/>
                </a:lnTo>
                <a:lnTo>
                  <a:pt x="56375" y="1117599"/>
                </a:lnTo>
                <a:lnTo>
                  <a:pt x="147967" y="1142999"/>
                </a:lnTo>
                <a:lnTo>
                  <a:pt x="197307" y="1193799"/>
                </a:lnTo>
                <a:lnTo>
                  <a:pt x="968425" y="1219199"/>
                </a:lnTo>
                <a:lnTo>
                  <a:pt x="973629" y="1231899"/>
                </a:lnTo>
                <a:lnTo>
                  <a:pt x="980232" y="1257299"/>
                </a:lnTo>
                <a:lnTo>
                  <a:pt x="988181" y="1282699"/>
                </a:lnTo>
                <a:lnTo>
                  <a:pt x="997422" y="1295399"/>
                </a:lnTo>
                <a:lnTo>
                  <a:pt x="1007900" y="1320799"/>
                </a:lnTo>
                <a:lnTo>
                  <a:pt x="1019563" y="1333499"/>
                </a:lnTo>
                <a:lnTo>
                  <a:pt x="1032356" y="1346199"/>
                </a:lnTo>
                <a:lnTo>
                  <a:pt x="1046225" y="1371599"/>
                </a:lnTo>
                <a:lnTo>
                  <a:pt x="1061117" y="1384299"/>
                </a:lnTo>
                <a:lnTo>
                  <a:pt x="1076979" y="1396999"/>
                </a:lnTo>
                <a:lnTo>
                  <a:pt x="1093755" y="1409699"/>
                </a:lnTo>
                <a:lnTo>
                  <a:pt x="1111393" y="1422399"/>
                </a:lnTo>
                <a:lnTo>
                  <a:pt x="1129838" y="1435099"/>
                </a:lnTo>
                <a:lnTo>
                  <a:pt x="1421012" y="1435099"/>
                </a:lnTo>
                <a:lnTo>
                  <a:pt x="1436917" y="1422399"/>
                </a:lnTo>
                <a:lnTo>
                  <a:pt x="1452246" y="1409699"/>
                </a:lnTo>
                <a:lnTo>
                  <a:pt x="1466966" y="1396999"/>
                </a:lnTo>
                <a:lnTo>
                  <a:pt x="1481042" y="1396999"/>
                </a:lnTo>
                <a:lnTo>
                  <a:pt x="1494443" y="1384299"/>
                </a:lnTo>
                <a:lnTo>
                  <a:pt x="1507133" y="1371599"/>
                </a:lnTo>
                <a:lnTo>
                  <a:pt x="1519080" y="1358899"/>
                </a:lnTo>
                <a:lnTo>
                  <a:pt x="1530250" y="1333499"/>
                </a:lnTo>
                <a:lnTo>
                  <a:pt x="1540610" y="1320799"/>
                </a:lnTo>
                <a:lnTo>
                  <a:pt x="1550126" y="1308099"/>
                </a:lnTo>
                <a:lnTo>
                  <a:pt x="1558765" y="1295399"/>
                </a:lnTo>
                <a:lnTo>
                  <a:pt x="1566494" y="1282699"/>
                </a:lnTo>
                <a:lnTo>
                  <a:pt x="3723627" y="1282699"/>
                </a:lnTo>
                <a:lnTo>
                  <a:pt x="3753789" y="1231899"/>
                </a:lnTo>
                <a:lnTo>
                  <a:pt x="4363550" y="1231899"/>
                </a:lnTo>
                <a:lnTo>
                  <a:pt x="4366718" y="1219199"/>
                </a:lnTo>
                <a:lnTo>
                  <a:pt x="4371355" y="1206499"/>
                </a:lnTo>
                <a:lnTo>
                  <a:pt x="4374222" y="1181099"/>
                </a:lnTo>
                <a:lnTo>
                  <a:pt x="4896739" y="1181099"/>
                </a:lnTo>
                <a:lnTo>
                  <a:pt x="4928463" y="1155699"/>
                </a:lnTo>
                <a:lnTo>
                  <a:pt x="5030622" y="1130299"/>
                </a:lnTo>
                <a:lnTo>
                  <a:pt x="5069000" y="1130299"/>
                </a:lnTo>
                <a:lnTo>
                  <a:pt x="5150370" y="1041399"/>
                </a:lnTo>
                <a:lnTo>
                  <a:pt x="5143360" y="812799"/>
                </a:lnTo>
                <a:lnTo>
                  <a:pt x="5104574" y="736599"/>
                </a:lnTo>
                <a:lnTo>
                  <a:pt x="5101251" y="736599"/>
                </a:lnTo>
                <a:lnTo>
                  <a:pt x="5097598" y="723899"/>
                </a:lnTo>
                <a:lnTo>
                  <a:pt x="5092001" y="711199"/>
                </a:lnTo>
                <a:lnTo>
                  <a:pt x="5084058" y="698499"/>
                </a:lnTo>
                <a:lnTo>
                  <a:pt x="5073366" y="673099"/>
                </a:lnTo>
                <a:lnTo>
                  <a:pt x="5059522" y="647699"/>
                </a:lnTo>
                <a:lnTo>
                  <a:pt x="5046881" y="634999"/>
                </a:lnTo>
                <a:lnTo>
                  <a:pt x="4847437" y="634999"/>
                </a:lnTo>
                <a:lnTo>
                  <a:pt x="4808819" y="609599"/>
                </a:lnTo>
                <a:lnTo>
                  <a:pt x="4758424" y="584199"/>
                </a:lnTo>
                <a:lnTo>
                  <a:pt x="4697741" y="571499"/>
                </a:lnTo>
                <a:lnTo>
                  <a:pt x="4628258" y="546099"/>
                </a:lnTo>
                <a:lnTo>
                  <a:pt x="4551460" y="533399"/>
                </a:lnTo>
                <a:lnTo>
                  <a:pt x="4020395" y="457199"/>
                </a:lnTo>
                <a:close/>
              </a:path>
              <a:path w="5069000" h="1460500">
                <a:moveTo>
                  <a:pt x="4896739" y="1181099"/>
                </a:moveTo>
                <a:lnTo>
                  <a:pt x="4442282" y="1181099"/>
                </a:lnTo>
                <a:lnTo>
                  <a:pt x="4481042" y="1219199"/>
                </a:lnTo>
                <a:lnTo>
                  <a:pt x="4896739" y="1181099"/>
                </a:lnTo>
                <a:close/>
              </a:path>
              <a:path w="5069000" h="1460500">
                <a:moveTo>
                  <a:pt x="5069000" y="1130299"/>
                </a:moveTo>
                <a:lnTo>
                  <a:pt x="5030622" y="1130299"/>
                </a:lnTo>
                <a:lnTo>
                  <a:pt x="5034127" y="1168399"/>
                </a:lnTo>
                <a:lnTo>
                  <a:pt x="5069000" y="1130299"/>
                </a:lnTo>
                <a:close/>
              </a:path>
              <a:path w="5069000" h="1460500">
                <a:moveTo>
                  <a:pt x="4905971" y="558799"/>
                </a:moveTo>
                <a:lnTo>
                  <a:pt x="4865593" y="558799"/>
                </a:lnTo>
                <a:lnTo>
                  <a:pt x="4859008" y="571499"/>
                </a:lnTo>
                <a:lnTo>
                  <a:pt x="4854824" y="584199"/>
                </a:lnTo>
                <a:lnTo>
                  <a:pt x="4852117" y="596899"/>
                </a:lnTo>
                <a:lnTo>
                  <a:pt x="4849963" y="609599"/>
                </a:lnTo>
                <a:lnTo>
                  <a:pt x="4847437" y="634999"/>
                </a:lnTo>
                <a:lnTo>
                  <a:pt x="5046881" y="634999"/>
                </a:lnTo>
                <a:lnTo>
                  <a:pt x="5033360" y="622299"/>
                </a:lnTo>
                <a:lnTo>
                  <a:pt x="5019593" y="609599"/>
                </a:lnTo>
                <a:lnTo>
                  <a:pt x="4967167" y="609599"/>
                </a:lnTo>
                <a:lnTo>
                  <a:pt x="4964584" y="596899"/>
                </a:lnTo>
                <a:lnTo>
                  <a:pt x="4958087" y="596899"/>
                </a:lnTo>
                <a:lnTo>
                  <a:pt x="4948326" y="584199"/>
                </a:lnTo>
                <a:lnTo>
                  <a:pt x="4935952" y="571499"/>
                </a:lnTo>
                <a:lnTo>
                  <a:pt x="4921617" y="571499"/>
                </a:lnTo>
                <a:lnTo>
                  <a:pt x="4905971" y="558799"/>
                </a:lnTo>
                <a:close/>
              </a:path>
              <a:path w="5069000" h="1460500">
                <a:moveTo>
                  <a:pt x="3852301" y="444499"/>
                </a:moveTo>
                <a:lnTo>
                  <a:pt x="221248" y="444499"/>
                </a:lnTo>
                <a:lnTo>
                  <a:pt x="210545" y="457199"/>
                </a:lnTo>
                <a:lnTo>
                  <a:pt x="3934055" y="457199"/>
                </a:lnTo>
                <a:lnTo>
                  <a:pt x="3852301" y="444499"/>
                </a:lnTo>
                <a:close/>
              </a:path>
              <a:path w="5069000" h="1460500">
                <a:moveTo>
                  <a:pt x="3708504" y="431799"/>
                </a:moveTo>
                <a:lnTo>
                  <a:pt x="249578" y="431799"/>
                </a:lnTo>
                <a:lnTo>
                  <a:pt x="234577" y="444499"/>
                </a:lnTo>
                <a:lnTo>
                  <a:pt x="3776621" y="444499"/>
                </a:lnTo>
                <a:lnTo>
                  <a:pt x="3708504" y="431799"/>
                </a:lnTo>
                <a:close/>
              </a:path>
              <a:path w="5069000" h="1460500">
                <a:moveTo>
                  <a:pt x="3541402" y="419099"/>
                </a:moveTo>
                <a:lnTo>
                  <a:pt x="280778" y="419099"/>
                </a:lnTo>
                <a:lnTo>
                  <a:pt x="265297" y="431799"/>
                </a:lnTo>
                <a:lnTo>
                  <a:pt x="3564397" y="431799"/>
                </a:lnTo>
                <a:lnTo>
                  <a:pt x="3541402" y="419099"/>
                </a:lnTo>
                <a:close/>
              </a:path>
              <a:path w="5069000" h="1460500">
                <a:moveTo>
                  <a:pt x="2822673" y="50799"/>
                </a:moveTo>
                <a:lnTo>
                  <a:pt x="1451406" y="50799"/>
                </a:lnTo>
                <a:lnTo>
                  <a:pt x="1423032" y="63499"/>
                </a:lnTo>
                <a:lnTo>
                  <a:pt x="1393083" y="76199"/>
                </a:lnTo>
                <a:lnTo>
                  <a:pt x="1361888" y="88899"/>
                </a:lnTo>
                <a:lnTo>
                  <a:pt x="1297066" y="114299"/>
                </a:lnTo>
                <a:lnTo>
                  <a:pt x="1231188" y="165099"/>
                </a:lnTo>
                <a:lnTo>
                  <a:pt x="1198671" y="177799"/>
                </a:lnTo>
                <a:lnTo>
                  <a:pt x="1166874" y="203199"/>
                </a:lnTo>
                <a:lnTo>
                  <a:pt x="1136122" y="228599"/>
                </a:lnTo>
                <a:lnTo>
                  <a:pt x="1106745" y="241299"/>
                </a:lnTo>
                <a:lnTo>
                  <a:pt x="1079069" y="266699"/>
                </a:lnTo>
                <a:lnTo>
                  <a:pt x="1053422" y="279399"/>
                </a:lnTo>
                <a:lnTo>
                  <a:pt x="1030132" y="304799"/>
                </a:lnTo>
                <a:lnTo>
                  <a:pt x="1009526" y="317499"/>
                </a:lnTo>
                <a:lnTo>
                  <a:pt x="991932" y="330199"/>
                </a:lnTo>
                <a:lnTo>
                  <a:pt x="977678" y="342899"/>
                </a:lnTo>
                <a:lnTo>
                  <a:pt x="967090" y="355599"/>
                </a:lnTo>
                <a:lnTo>
                  <a:pt x="958227" y="355599"/>
                </a:lnTo>
                <a:lnTo>
                  <a:pt x="857479" y="368299"/>
                </a:lnTo>
                <a:lnTo>
                  <a:pt x="730217" y="380999"/>
                </a:lnTo>
                <a:lnTo>
                  <a:pt x="633111" y="393699"/>
                </a:lnTo>
                <a:lnTo>
                  <a:pt x="583683" y="393699"/>
                </a:lnTo>
                <a:lnTo>
                  <a:pt x="534917" y="406399"/>
                </a:lnTo>
                <a:lnTo>
                  <a:pt x="443111" y="406399"/>
                </a:lnTo>
                <a:lnTo>
                  <a:pt x="401939" y="419099"/>
                </a:lnTo>
                <a:lnTo>
                  <a:pt x="3533406" y="419099"/>
                </a:lnTo>
                <a:lnTo>
                  <a:pt x="3357472" y="355599"/>
                </a:lnTo>
                <a:lnTo>
                  <a:pt x="3359786" y="342899"/>
                </a:lnTo>
                <a:lnTo>
                  <a:pt x="3363834" y="342899"/>
                </a:lnTo>
                <a:lnTo>
                  <a:pt x="3368607" y="330199"/>
                </a:lnTo>
                <a:lnTo>
                  <a:pt x="3373097" y="330199"/>
                </a:lnTo>
                <a:lnTo>
                  <a:pt x="3376296" y="317499"/>
                </a:lnTo>
                <a:lnTo>
                  <a:pt x="3377196" y="304799"/>
                </a:lnTo>
                <a:lnTo>
                  <a:pt x="3374788" y="292099"/>
                </a:lnTo>
                <a:lnTo>
                  <a:pt x="3264689" y="292099"/>
                </a:lnTo>
                <a:lnTo>
                  <a:pt x="3258372" y="279399"/>
                </a:lnTo>
                <a:lnTo>
                  <a:pt x="3250543" y="279399"/>
                </a:lnTo>
                <a:lnTo>
                  <a:pt x="3241044" y="266699"/>
                </a:lnTo>
                <a:lnTo>
                  <a:pt x="3229716" y="266699"/>
                </a:lnTo>
                <a:lnTo>
                  <a:pt x="3216404" y="253999"/>
                </a:lnTo>
                <a:lnTo>
                  <a:pt x="3200949" y="241299"/>
                </a:lnTo>
                <a:lnTo>
                  <a:pt x="3183194" y="241299"/>
                </a:lnTo>
                <a:lnTo>
                  <a:pt x="3162981" y="228599"/>
                </a:lnTo>
                <a:lnTo>
                  <a:pt x="3140154" y="203199"/>
                </a:lnTo>
                <a:lnTo>
                  <a:pt x="3114553" y="190499"/>
                </a:lnTo>
                <a:lnTo>
                  <a:pt x="3086023" y="177799"/>
                </a:lnTo>
                <a:lnTo>
                  <a:pt x="3059195" y="152399"/>
                </a:lnTo>
                <a:lnTo>
                  <a:pt x="2901415" y="76199"/>
                </a:lnTo>
                <a:lnTo>
                  <a:pt x="2875256" y="76199"/>
                </a:lnTo>
                <a:lnTo>
                  <a:pt x="2822673" y="50799"/>
                </a:lnTo>
                <a:close/>
              </a:path>
              <a:path w="5069000" h="1460500">
                <a:moveTo>
                  <a:pt x="3368065" y="279399"/>
                </a:moveTo>
                <a:lnTo>
                  <a:pt x="3291966" y="279399"/>
                </a:lnTo>
                <a:lnTo>
                  <a:pt x="3285283" y="292099"/>
                </a:lnTo>
                <a:lnTo>
                  <a:pt x="3374788" y="292099"/>
                </a:lnTo>
                <a:lnTo>
                  <a:pt x="3368065" y="279399"/>
                </a:lnTo>
                <a:close/>
              </a:path>
              <a:path w="5069000" h="1460500">
                <a:moveTo>
                  <a:pt x="3339785" y="266699"/>
                </a:moveTo>
                <a:lnTo>
                  <a:pt x="3312055" y="266699"/>
                </a:lnTo>
                <a:lnTo>
                  <a:pt x="3300956" y="279399"/>
                </a:lnTo>
                <a:lnTo>
                  <a:pt x="3356018" y="279399"/>
                </a:lnTo>
                <a:lnTo>
                  <a:pt x="3339785" y="266699"/>
                </a:lnTo>
                <a:close/>
              </a:path>
              <a:path w="5069000" h="1460500">
                <a:moveTo>
                  <a:pt x="2769457" y="38099"/>
                </a:moveTo>
                <a:lnTo>
                  <a:pt x="1521074" y="38099"/>
                </a:lnTo>
                <a:lnTo>
                  <a:pt x="1482690" y="50799"/>
                </a:lnTo>
                <a:lnTo>
                  <a:pt x="2796165" y="50799"/>
                </a:lnTo>
                <a:lnTo>
                  <a:pt x="2769457" y="38099"/>
                </a:lnTo>
                <a:close/>
              </a:path>
              <a:path w="5069000" h="1460500">
                <a:moveTo>
                  <a:pt x="2715270" y="25399"/>
                </a:moveTo>
                <a:lnTo>
                  <a:pt x="1616046" y="25399"/>
                </a:lnTo>
                <a:lnTo>
                  <a:pt x="1565784" y="38099"/>
                </a:lnTo>
                <a:lnTo>
                  <a:pt x="2742506" y="38099"/>
                </a:lnTo>
                <a:lnTo>
                  <a:pt x="2715270" y="25399"/>
                </a:lnTo>
                <a:close/>
              </a:path>
              <a:path w="5069000" h="1460500">
                <a:moveTo>
                  <a:pt x="2631426" y="12699"/>
                </a:moveTo>
                <a:lnTo>
                  <a:pt x="1792398" y="12699"/>
                </a:lnTo>
                <a:lnTo>
                  <a:pt x="1730127" y="25399"/>
                </a:lnTo>
                <a:lnTo>
                  <a:pt x="2659772" y="25399"/>
                </a:lnTo>
                <a:lnTo>
                  <a:pt x="2631426" y="12699"/>
                </a:lnTo>
                <a:close/>
              </a:path>
              <a:path w="5069000" h="1460500">
                <a:moveTo>
                  <a:pt x="2509698" y="0"/>
                </a:moveTo>
                <a:lnTo>
                  <a:pt x="2058289" y="0"/>
                </a:lnTo>
                <a:lnTo>
                  <a:pt x="1990844" y="12699"/>
                </a:lnTo>
                <a:lnTo>
                  <a:pt x="2543492" y="12699"/>
                </a:lnTo>
                <a:lnTo>
                  <a:pt x="2509698" y="0"/>
                </a:lnTo>
                <a:close/>
              </a:path>
            </a:pathLst>
          </a:custGeom>
          <a:solidFill>
            <a:srgbClr val="ED1D24"/>
          </a:solidFill>
        </p:spPr>
        <p:txBody>
          <a:bodyPr wrap="square" lIns="0" tIns="0" rIns="0" bIns="0" rtlCol="0">
            <a:noAutofit/>
          </a:bodyPr>
          <a:lstStyle/>
          <a:p>
            <a:endParaRPr/>
          </a:p>
        </p:txBody>
      </p:sp>
      <p:sp>
        <p:nvSpPr>
          <p:cNvPr id="6" name="object 6"/>
          <p:cNvSpPr/>
          <p:nvPr/>
        </p:nvSpPr>
        <p:spPr>
          <a:xfrm>
            <a:off x="1505546" y="2502885"/>
            <a:ext cx="2446197" cy="1198880"/>
          </a:xfrm>
          <a:custGeom>
            <a:avLst/>
            <a:gdLst/>
            <a:ahLst/>
            <a:cxnLst/>
            <a:rect l="l" t="t" r="r" b="b"/>
            <a:pathLst>
              <a:path w="2446197" h="1198879">
                <a:moveTo>
                  <a:pt x="1329086" y="0"/>
                </a:moveTo>
                <a:lnTo>
                  <a:pt x="1212363" y="0"/>
                </a:lnTo>
                <a:lnTo>
                  <a:pt x="1016977" y="3810"/>
                </a:lnTo>
                <a:lnTo>
                  <a:pt x="882220" y="8890"/>
                </a:lnTo>
                <a:lnTo>
                  <a:pt x="688816" y="20320"/>
                </a:lnTo>
                <a:lnTo>
                  <a:pt x="629774" y="25400"/>
                </a:lnTo>
                <a:lnTo>
                  <a:pt x="524473" y="35560"/>
                </a:lnTo>
                <a:lnTo>
                  <a:pt x="479763" y="40640"/>
                </a:lnTo>
                <a:lnTo>
                  <a:pt x="441379" y="46990"/>
                </a:lnTo>
                <a:lnTo>
                  <a:pt x="398605" y="55880"/>
                </a:lnTo>
                <a:lnTo>
                  <a:pt x="386807" y="59690"/>
                </a:lnTo>
                <a:lnTo>
                  <a:pt x="362398" y="67310"/>
                </a:lnTo>
                <a:lnTo>
                  <a:pt x="349843" y="72390"/>
                </a:lnTo>
                <a:lnTo>
                  <a:pt x="348914" y="80010"/>
                </a:lnTo>
                <a:lnTo>
                  <a:pt x="348548" y="91440"/>
                </a:lnTo>
                <a:lnTo>
                  <a:pt x="349417" y="104140"/>
                </a:lnTo>
                <a:lnTo>
                  <a:pt x="352195" y="119380"/>
                </a:lnTo>
                <a:lnTo>
                  <a:pt x="357554" y="133350"/>
                </a:lnTo>
                <a:lnTo>
                  <a:pt x="366165" y="144780"/>
                </a:lnTo>
                <a:lnTo>
                  <a:pt x="339953" y="163830"/>
                </a:lnTo>
                <a:lnTo>
                  <a:pt x="261262" y="227330"/>
                </a:lnTo>
                <a:lnTo>
                  <a:pt x="210333" y="273050"/>
                </a:lnTo>
                <a:lnTo>
                  <a:pt x="185801" y="297180"/>
                </a:lnTo>
                <a:lnTo>
                  <a:pt x="162101" y="320040"/>
                </a:lnTo>
                <a:lnTo>
                  <a:pt x="139390" y="341630"/>
                </a:lnTo>
                <a:lnTo>
                  <a:pt x="117827" y="364490"/>
                </a:lnTo>
                <a:lnTo>
                  <a:pt x="97569" y="384810"/>
                </a:lnTo>
                <a:lnTo>
                  <a:pt x="78774" y="405130"/>
                </a:lnTo>
                <a:lnTo>
                  <a:pt x="61599" y="422910"/>
                </a:lnTo>
                <a:lnTo>
                  <a:pt x="46203" y="439420"/>
                </a:lnTo>
                <a:lnTo>
                  <a:pt x="32742" y="454660"/>
                </a:lnTo>
                <a:lnTo>
                  <a:pt x="12260" y="477520"/>
                </a:lnTo>
                <a:lnTo>
                  <a:pt x="0" y="491490"/>
                </a:lnTo>
                <a:lnTo>
                  <a:pt x="22003" y="494030"/>
                </a:lnTo>
                <a:lnTo>
                  <a:pt x="47361" y="497840"/>
                </a:lnTo>
                <a:lnTo>
                  <a:pt x="63003" y="500380"/>
                </a:lnTo>
                <a:lnTo>
                  <a:pt x="80383" y="502920"/>
                </a:lnTo>
                <a:lnTo>
                  <a:pt x="119640" y="508000"/>
                </a:lnTo>
                <a:lnTo>
                  <a:pt x="211133" y="518160"/>
                </a:lnTo>
                <a:lnTo>
                  <a:pt x="235668" y="521970"/>
                </a:lnTo>
                <a:lnTo>
                  <a:pt x="359371" y="534670"/>
                </a:lnTo>
                <a:lnTo>
                  <a:pt x="362463" y="585470"/>
                </a:lnTo>
                <a:lnTo>
                  <a:pt x="362708" y="614680"/>
                </a:lnTo>
                <a:lnTo>
                  <a:pt x="362959" y="627380"/>
                </a:lnTo>
                <a:lnTo>
                  <a:pt x="366913" y="665480"/>
                </a:lnTo>
                <a:lnTo>
                  <a:pt x="388026" y="711200"/>
                </a:lnTo>
                <a:lnTo>
                  <a:pt x="423587" y="746760"/>
                </a:lnTo>
                <a:lnTo>
                  <a:pt x="460051" y="772160"/>
                </a:lnTo>
                <a:lnTo>
                  <a:pt x="508812" y="801370"/>
                </a:lnTo>
                <a:lnTo>
                  <a:pt x="535121" y="817880"/>
                </a:lnTo>
                <a:lnTo>
                  <a:pt x="579551" y="857250"/>
                </a:lnTo>
                <a:lnTo>
                  <a:pt x="614099" y="905510"/>
                </a:lnTo>
                <a:lnTo>
                  <a:pt x="640002" y="957580"/>
                </a:lnTo>
                <a:lnTo>
                  <a:pt x="658497" y="1010920"/>
                </a:lnTo>
                <a:lnTo>
                  <a:pt x="670824" y="1062990"/>
                </a:lnTo>
                <a:lnTo>
                  <a:pt x="678219" y="1111250"/>
                </a:lnTo>
                <a:lnTo>
                  <a:pt x="681921" y="1151890"/>
                </a:lnTo>
                <a:lnTo>
                  <a:pt x="683169" y="1181100"/>
                </a:lnTo>
                <a:lnTo>
                  <a:pt x="683145" y="1198880"/>
                </a:lnTo>
                <a:lnTo>
                  <a:pt x="2401608" y="1188720"/>
                </a:lnTo>
                <a:lnTo>
                  <a:pt x="2404277" y="1182370"/>
                </a:lnTo>
                <a:lnTo>
                  <a:pt x="2407361" y="1173480"/>
                </a:lnTo>
                <a:lnTo>
                  <a:pt x="2411385" y="1162050"/>
                </a:lnTo>
                <a:lnTo>
                  <a:pt x="2416182" y="1149350"/>
                </a:lnTo>
                <a:lnTo>
                  <a:pt x="2421583" y="1132840"/>
                </a:lnTo>
                <a:lnTo>
                  <a:pt x="2427418" y="1116330"/>
                </a:lnTo>
                <a:lnTo>
                  <a:pt x="2437824" y="1071880"/>
                </a:lnTo>
                <a:lnTo>
                  <a:pt x="2443554" y="1014730"/>
                </a:lnTo>
                <a:lnTo>
                  <a:pt x="2445999" y="952500"/>
                </a:lnTo>
                <a:lnTo>
                  <a:pt x="2446197" y="920750"/>
                </a:lnTo>
                <a:lnTo>
                  <a:pt x="2445821" y="887730"/>
                </a:lnTo>
                <a:lnTo>
                  <a:pt x="2443683" y="824230"/>
                </a:lnTo>
                <a:lnTo>
                  <a:pt x="2440249" y="763270"/>
                </a:lnTo>
                <a:lnTo>
                  <a:pt x="2436181" y="707390"/>
                </a:lnTo>
                <a:lnTo>
                  <a:pt x="2432142" y="662940"/>
                </a:lnTo>
                <a:lnTo>
                  <a:pt x="2428796" y="629920"/>
                </a:lnTo>
                <a:lnTo>
                  <a:pt x="2426525" y="608330"/>
                </a:lnTo>
                <a:lnTo>
                  <a:pt x="2397713" y="558800"/>
                </a:lnTo>
                <a:lnTo>
                  <a:pt x="2294902" y="558800"/>
                </a:lnTo>
                <a:lnTo>
                  <a:pt x="1408938" y="544830"/>
                </a:lnTo>
                <a:lnTo>
                  <a:pt x="1407068" y="537210"/>
                </a:lnTo>
                <a:lnTo>
                  <a:pt x="1133470" y="537210"/>
                </a:lnTo>
                <a:lnTo>
                  <a:pt x="932957" y="534670"/>
                </a:lnTo>
                <a:lnTo>
                  <a:pt x="844532" y="534670"/>
                </a:lnTo>
                <a:lnTo>
                  <a:pt x="801078" y="533400"/>
                </a:lnTo>
                <a:lnTo>
                  <a:pt x="758967" y="533400"/>
                </a:lnTo>
                <a:lnTo>
                  <a:pt x="718831" y="532130"/>
                </a:lnTo>
                <a:lnTo>
                  <a:pt x="647002" y="532130"/>
                </a:lnTo>
                <a:lnTo>
                  <a:pt x="616567" y="530860"/>
                </a:lnTo>
                <a:lnTo>
                  <a:pt x="562738" y="529590"/>
                </a:lnTo>
                <a:lnTo>
                  <a:pt x="517458" y="529590"/>
                </a:lnTo>
                <a:lnTo>
                  <a:pt x="499664" y="528320"/>
                </a:lnTo>
                <a:lnTo>
                  <a:pt x="456123" y="521970"/>
                </a:lnTo>
                <a:lnTo>
                  <a:pt x="446869" y="508000"/>
                </a:lnTo>
                <a:lnTo>
                  <a:pt x="447172" y="500380"/>
                </a:lnTo>
                <a:lnTo>
                  <a:pt x="448835" y="491490"/>
                </a:lnTo>
                <a:lnTo>
                  <a:pt x="451657" y="481330"/>
                </a:lnTo>
                <a:lnTo>
                  <a:pt x="455439" y="469900"/>
                </a:lnTo>
                <a:lnTo>
                  <a:pt x="458990" y="459740"/>
                </a:lnTo>
                <a:lnTo>
                  <a:pt x="463052" y="447040"/>
                </a:lnTo>
                <a:lnTo>
                  <a:pt x="479400" y="401320"/>
                </a:lnTo>
                <a:lnTo>
                  <a:pt x="494088" y="364490"/>
                </a:lnTo>
                <a:lnTo>
                  <a:pt x="512107" y="326390"/>
                </a:lnTo>
                <a:lnTo>
                  <a:pt x="533712" y="287020"/>
                </a:lnTo>
                <a:lnTo>
                  <a:pt x="559160" y="250190"/>
                </a:lnTo>
                <a:lnTo>
                  <a:pt x="588706" y="217170"/>
                </a:lnTo>
                <a:lnTo>
                  <a:pt x="622606" y="190500"/>
                </a:lnTo>
                <a:lnTo>
                  <a:pt x="661117" y="170180"/>
                </a:lnTo>
                <a:lnTo>
                  <a:pt x="704494" y="160020"/>
                </a:lnTo>
                <a:lnTo>
                  <a:pt x="728736" y="158750"/>
                </a:lnTo>
                <a:lnTo>
                  <a:pt x="783840" y="153670"/>
                </a:lnTo>
                <a:lnTo>
                  <a:pt x="813927" y="152400"/>
                </a:lnTo>
                <a:lnTo>
                  <a:pt x="845189" y="149860"/>
                </a:lnTo>
                <a:lnTo>
                  <a:pt x="877238" y="148590"/>
                </a:lnTo>
                <a:lnTo>
                  <a:pt x="909688" y="146050"/>
                </a:lnTo>
                <a:lnTo>
                  <a:pt x="942152" y="144780"/>
                </a:lnTo>
                <a:lnTo>
                  <a:pt x="974242" y="142240"/>
                </a:lnTo>
                <a:lnTo>
                  <a:pt x="1091129" y="137160"/>
                </a:lnTo>
                <a:lnTo>
                  <a:pt x="1191920" y="132080"/>
                </a:lnTo>
                <a:lnTo>
                  <a:pt x="1307658" y="132080"/>
                </a:lnTo>
                <a:lnTo>
                  <a:pt x="1305788" y="124460"/>
                </a:lnTo>
                <a:lnTo>
                  <a:pt x="1837699" y="124460"/>
                </a:lnTo>
                <a:lnTo>
                  <a:pt x="1842795" y="113030"/>
                </a:lnTo>
                <a:lnTo>
                  <a:pt x="1845944" y="99060"/>
                </a:lnTo>
                <a:lnTo>
                  <a:pt x="1846980" y="87630"/>
                </a:lnTo>
                <a:lnTo>
                  <a:pt x="1846871" y="78740"/>
                </a:lnTo>
                <a:lnTo>
                  <a:pt x="1778996" y="53340"/>
                </a:lnTo>
                <a:lnTo>
                  <a:pt x="1696136" y="34290"/>
                </a:lnTo>
                <a:lnTo>
                  <a:pt x="1679267" y="31750"/>
                </a:lnTo>
                <a:lnTo>
                  <a:pt x="1662275" y="27940"/>
                </a:lnTo>
                <a:lnTo>
                  <a:pt x="1575128" y="15240"/>
                </a:lnTo>
                <a:lnTo>
                  <a:pt x="1557190" y="13970"/>
                </a:lnTo>
                <a:lnTo>
                  <a:pt x="1520727" y="8890"/>
                </a:lnTo>
                <a:lnTo>
                  <a:pt x="1468387" y="5080"/>
                </a:lnTo>
                <a:lnTo>
                  <a:pt x="1427757" y="2540"/>
                </a:lnTo>
                <a:lnTo>
                  <a:pt x="1329086" y="0"/>
                </a:lnTo>
                <a:close/>
              </a:path>
              <a:path w="2446197" h="1198879">
                <a:moveTo>
                  <a:pt x="1837699" y="124460"/>
                </a:moveTo>
                <a:lnTo>
                  <a:pt x="1305788" y="124460"/>
                </a:lnTo>
                <a:lnTo>
                  <a:pt x="1316970" y="125730"/>
                </a:lnTo>
                <a:lnTo>
                  <a:pt x="1347855" y="125730"/>
                </a:lnTo>
                <a:lnTo>
                  <a:pt x="1369438" y="127000"/>
                </a:lnTo>
                <a:lnTo>
                  <a:pt x="1394451" y="127000"/>
                </a:lnTo>
                <a:lnTo>
                  <a:pt x="1422393" y="129540"/>
                </a:lnTo>
                <a:lnTo>
                  <a:pt x="1485072" y="132080"/>
                </a:lnTo>
                <a:lnTo>
                  <a:pt x="1623634" y="146050"/>
                </a:lnTo>
                <a:lnTo>
                  <a:pt x="1691535" y="156210"/>
                </a:lnTo>
                <a:lnTo>
                  <a:pt x="1753193" y="170180"/>
                </a:lnTo>
                <a:lnTo>
                  <a:pt x="1804617" y="186690"/>
                </a:lnTo>
                <a:lnTo>
                  <a:pt x="1845506" y="208280"/>
                </a:lnTo>
                <a:lnTo>
                  <a:pt x="1868653" y="222250"/>
                </a:lnTo>
                <a:lnTo>
                  <a:pt x="1951161" y="281940"/>
                </a:lnTo>
                <a:lnTo>
                  <a:pt x="2044358" y="353060"/>
                </a:lnTo>
                <a:lnTo>
                  <a:pt x="2075818" y="378460"/>
                </a:lnTo>
                <a:lnTo>
                  <a:pt x="2106769" y="402590"/>
                </a:lnTo>
                <a:lnTo>
                  <a:pt x="2136786" y="426720"/>
                </a:lnTo>
                <a:lnTo>
                  <a:pt x="2165445" y="450850"/>
                </a:lnTo>
                <a:lnTo>
                  <a:pt x="2192321" y="472440"/>
                </a:lnTo>
                <a:lnTo>
                  <a:pt x="2216991" y="494030"/>
                </a:lnTo>
                <a:lnTo>
                  <a:pt x="2239029" y="511810"/>
                </a:lnTo>
                <a:lnTo>
                  <a:pt x="2258012" y="528320"/>
                </a:lnTo>
                <a:lnTo>
                  <a:pt x="2273515" y="541020"/>
                </a:lnTo>
                <a:lnTo>
                  <a:pt x="2294902" y="558800"/>
                </a:lnTo>
                <a:lnTo>
                  <a:pt x="2397713" y="558800"/>
                </a:lnTo>
                <a:lnTo>
                  <a:pt x="2387371" y="541020"/>
                </a:lnTo>
                <a:lnTo>
                  <a:pt x="2344686" y="527050"/>
                </a:lnTo>
                <a:lnTo>
                  <a:pt x="2333010" y="516890"/>
                </a:lnTo>
                <a:lnTo>
                  <a:pt x="2319207" y="505460"/>
                </a:lnTo>
                <a:lnTo>
                  <a:pt x="2300799" y="491490"/>
                </a:lnTo>
                <a:lnTo>
                  <a:pt x="2278313" y="472440"/>
                </a:lnTo>
                <a:lnTo>
                  <a:pt x="2252279" y="452120"/>
                </a:lnTo>
                <a:lnTo>
                  <a:pt x="2223224" y="427990"/>
                </a:lnTo>
                <a:lnTo>
                  <a:pt x="2191677" y="403860"/>
                </a:lnTo>
                <a:lnTo>
                  <a:pt x="2158166" y="377190"/>
                </a:lnTo>
                <a:lnTo>
                  <a:pt x="2123219" y="350520"/>
                </a:lnTo>
                <a:lnTo>
                  <a:pt x="2087364" y="323850"/>
                </a:lnTo>
                <a:lnTo>
                  <a:pt x="2051131" y="295910"/>
                </a:lnTo>
                <a:lnTo>
                  <a:pt x="2015046" y="270510"/>
                </a:lnTo>
                <a:lnTo>
                  <a:pt x="1979639" y="245110"/>
                </a:lnTo>
                <a:lnTo>
                  <a:pt x="1945438" y="222250"/>
                </a:lnTo>
                <a:lnTo>
                  <a:pt x="1882766" y="182880"/>
                </a:lnTo>
                <a:lnTo>
                  <a:pt x="1855351" y="167640"/>
                </a:lnTo>
                <a:lnTo>
                  <a:pt x="1831255" y="157480"/>
                </a:lnTo>
                <a:lnTo>
                  <a:pt x="1811007" y="149860"/>
                </a:lnTo>
                <a:lnTo>
                  <a:pt x="1826293" y="139700"/>
                </a:lnTo>
                <a:lnTo>
                  <a:pt x="1836567" y="127000"/>
                </a:lnTo>
                <a:lnTo>
                  <a:pt x="1837699" y="124460"/>
                </a:lnTo>
                <a:close/>
              </a:path>
              <a:path w="2446197" h="1198879">
                <a:moveTo>
                  <a:pt x="1307658" y="132080"/>
                </a:moveTo>
                <a:lnTo>
                  <a:pt x="1191920" y="132080"/>
                </a:lnTo>
                <a:lnTo>
                  <a:pt x="1245285" y="537210"/>
                </a:lnTo>
                <a:lnTo>
                  <a:pt x="1407068" y="537210"/>
                </a:lnTo>
                <a:lnTo>
                  <a:pt x="1307658" y="132080"/>
                </a:lnTo>
                <a:close/>
              </a:path>
            </a:pathLst>
          </a:custGeom>
          <a:solidFill>
            <a:srgbClr val="FFFFFF"/>
          </a:solidFill>
        </p:spPr>
        <p:txBody>
          <a:bodyPr wrap="square" lIns="0" tIns="0" rIns="0" bIns="0" rtlCol="0">
            <a:noAutofit/>
          </a:bodyPr>
          <a:lstStyle/>
          <a:p>
            <a:endParaRPr/>
          </a:p>
        </p:txBody>
      </p:sp>
      <p:sp>
        <p:nvSpPr>
          <p:cNvPr id="7" name="object 7"/>
          <p:cNvSpPr/>
          <p:nvPr/>
        </p:nvSpPr>
        <p:spPr>
          <a:xfrm>
            <a:off x="2487427" y="2369089"/>
            <a:ext cx="341381" cy="133845"/>
          </a:xfrm>
          <a:custGeom>
            <a:avLst/>
            <a:gdLst/>
            <a:ahLst/>
            <a:cxnLst/>
            <a:rect l="l" t="t" r="r" b="b"/>
            <a:pathLst>
              <a:path w="341381" h="133845">
                <a:moveTo>
                  <a:pt x="66916" y="0"/>
                </a:moveTo>
                <a:lnTo>
                  <a:pt x="27186" y="13066"/>
                </a:lnTo>
                <a:lnTo>
                  <a:pt x="3245" y="46283"/>
                </a:lnTo>
                <a:lnTo>
                  <a:pt x="0" y="66941"/>
                </a:lnTo>
                <a:lnTo>
                  <a:pt x="1563" y="81380"/>
                </a:lnTo>
                <a:lnTo>
                  <a:pt x="22351" y="116844"/>
                </a:lnTo>
                <a:lnTo>
                  <a:pt x="60290" y="133521"/>
                </a:lnTo>
                <a:lnTo>
                  <a:pt x="274777" y="133845"/>
                </a:lnTo>
                <a:lnTo>
                  <a:pt x="289227" y="132281"/>
                </a:lnTo>
                <a:lnTo>
                  <a:pt x="324703" y="111494"/>
                </a:lnTo>
                <a:lnTo>
                  <a:pt x="341381" y="73573"/>
                </a:lnTo>
                <a:lnTo>
                  <a:pt x="340078" y="57601"/>
                </a:lnTo>
                <a:lnTo>
                  <a:pt x="321362" y="19689"/>
                </a:lnTo>
                <a:lnTo>
                  <a:pt x="286496" y="1030"/>
                </a:lnTo>
                <a:lnTo>
                  <a:pt x="66916" y="0"/>
                </a:lnTo>
                <a:close/>
              </a:path>
            </a:pathLst>
          </a:custGeom>
          <a:solidFill>
            <a:srgbClr val="ED1D24"/>
          </a:solidFill>
        </p:spPr>
        <p:txBody>
          <a:bodyPr wrap="square" lIns="0" tIns="0" rIns="0" bIns="0" rtlCol="0">
            <a:noAutofit/>
          </a:bodyPr>
          <a:lstStyle/>
          <a:p>
            <a:endParaRPr/>
          </a:p>
        </p:txBody>
      </p:sp>
      <p:sp>
        <p:nvSpPr>
          <p:cNvPr id="8" name="object 8"/>
          <p:cNvSpPr/>
          <p:nvPr/>
        </p:nvSpPr>
        <p:spPr>
          <a:xfrm>
            <a:off x="2543162" y="2383067"/>
            <a:ext cx="341356" cy="133858"/>
          </a:xfrm>
          <a:custGeom>
            <a:avLst/>
            <a:gdLst/>
            <a:ahLst/>
            <a:cxnLst/>
            <a:rect l="l" t="t" r="r" b="b"/>
            <a:pathLst>
              <a:path w="341356" h="133858">
                <a:moveTo>
                  <a:pt x="66916" y="0"/>
                </a:moveTo>
                <a:lnTo>
                  <a:pt x="27181" y="13066"/>
                </a:lnTo>
                <a:lnTo>
                  <a:pt x="3244" y="46283"/>
                </a:lnTo>
                <a:lnTo>
                  <a:pt x="0" y="66941"/>
                </a:lnTo>
                <a:lnTo>
                  <a:pt x="1562" y="81383"/>
                </a:lnTo>
                <a:lnTo>
                  <a:pt x="22342" y="116852"/>
                </a:lnTo>
                <a:lnTo>
                  <a:pt x="60278" y="133533"/>
                </a:lnTo>
                <a:lnTo>
                  <a:pt x="274777" y="133858"/>
                </a:lnTo>
                <a:lnTo>
                  <a:pt x="289215" y="132293"/>
                </a:lnTo>
                <a:lnTo>
                  <a:pt x="324679" y="111501"/>
                </a:lnTo>
                <a:lnTo>
                  <a:pt x="341356" y="73565"/>
                </a:lnTo>
                <a:lnTo>
                  <a:pt x="340052" y="57593"/>
                </a:lnTo>
                <a:lnTo>
                  <a:pt x="321326" y="19679"/>
                </a:lnTo>
                <a:lnTo>
                  <a:pt x="286463" y="1026"/>
                </a:lnTo>
                <a:lnTo>
                  <a:pt x="66916" y="0"/>
                </a:lnTo>
                <a:close/>
              </a:path>
            </a:pathLst>
          </a:custGeom>
          <a:solidFill>
            <a:srgbClr val="28AAE2"/>
          </a:solidFill>
        </p:spPr>
        <p:txBody>
          <a:bodyPr wrap="square" lIns="0" tIns="0" rIns="0" bIns="0" rtlCol="0">
            <a:noAutofit/>
          </a:bodyPr>
          <a:lstStyle/>
          <a:p>
            <a:endParaRPr/>
          </a:p>
        </p:txBody>
      </p:sp>
      <p:sp>
        <p:nvSpPr>
          <p:cNvPr id="9" name="object 9"/>
          <p:cNvSpPr/>
          <p:nvPr/>
        </p:nvSpPr>
        <p:spPr>
          <a:xfrm>
            <a:off x="2588102" y="2392876"/>
            <a:ext cx="341390" cy="133883"/>
          </a:xfrm>
          <a:custGeom>
            <a:avLst/>
            <a:gdLst/>
            <a:ahLst/>
            <a:cxnLst/>
            <a:rect l="l" t="t" r="r" b="b"/>
            <a:pathLst>
              <a:path w="341390" h="133883">
                <a:moveTo>
                  <a:pt x="66941" y="0"/>
                </a:moveTo>
                <a:lnTo>
                  <a:pt x="27203" y="13065"/>
                </a:lnTo>
                <a:lnTo>
                  <a:pt x="3251" y="46273"/>
                </a:lnTo>
                <a:lnTo>
                  <a:pt x="0" y="66941"/>
                </a:lnTo>
                <a:lnTo>
                  <a:pt x="1562" y="81390"/>
                </a:lnTo>
                <a:lnTo>
                  <a:pt x="22340" y="116865"/>
                </a:lnTo>
                <a:lnTo>
                  <a:pt x="60265" y="133554"/>
                </a:lnTo>
                <a:lnTo>
                  <a:pt x="274777" y="133883"/>
                </a:lnTo>
                <a:lnTo>
                  <a:pt x="289222" y="132321"/>
                </a:lnTo>
                <a:lnTo>
                  <a:pt x="324696" y="111547"/>
                </a:lnTo>
                <a:lnTo>
                  <a:pt x="341390" y="73620"/>
                </a:lnTo>
                <a:lnTo>
                  <a:pt x="340089" y="57643"/>
                </a:lnTo>
                <a:lnTo>
                  <a:pt x="321385" y="19717"/>
                </a:lnTo>
                <a:lnTo>
                  <a:pt x="286539" y="1038"/>
                </a:lnTo>
                <a:lnTo>
                  <a:pt x="66941" y="0"/>
                </a:lnTo>
                <a:close/>
              </a:path>
            </a:pathLst>
          </a:custGeom>
          <a:solidFill>
            <a:srgbClr val="FFFFFF"/>
          </a:solidFill>
        </p:spPr>
        <p:txBody>
          <a:bodyPr wrap="square" lIns="0" tIns="0" rIns="0" bIns="0" rtlCol="0">
            <a:noAutofit/>
          </a:bodyPr>
          <a:lstStyle/>
          <a:p>
            <a:endParaRPr/>
          </a:p>
        </p:txBody>
      </p:sp>
      <p:sp>
        <p:nvSpPr>
          <p:cNvPr id="10" name="object 10"/>
          <p:cNvSpPr/>
          <p:nvPr/>
        </p:nvSpPr>
        <p:spPr>
          <a:xfrm>
            <a:off x="2543162" y="2414593"/>
            <a:ext cx="341354" cy="133883"/>
          </a:xfrm>
          <a:custGeom>
            <a:avLst/>
            <a:gdLst/>
            <a:ahLst/>
            <a:cxnLst/>
            <a:rect l="l" t="t" r="r" b="b"/>
            <a:pathLst>
              <a:path w="341354" h="133883">
                <a:moveTo>
                  <a:pt x="66916" y="0"/>
                </a:moveTo>
                <a:lnTo>
                  <a:pt x="27181" y="13066"/>
                </a:lnTo>
                <a:lnTo>
                  <a:pt x="3244" y="46283"/>
                </a:lnTo>
                <a:lnTo>
                  <a:pt x="0" y="66941"/>
                </a:lnTo>
                <a:lnTo>
                  <a:pt x="1562" y="81389"/>
                </a:lnTo>
                <a:lnTo>
                  <a:pt x="22334" y="116868"/>
                </a:lnTo>
                <a:lnTo>
                  <a:pt x="60259" y="133556"/>
                </a:lnTo>
                <a:lnTo>
                  <a:pt x="274777" y="133883"/>
                </a:lnTo>
                <a:lnTo>
                  <a:pt x="289213" y="132319"/>
                </a:lnTo>
                <a:lnTo>
                  <a:pt x="324672" y="111530"/>
                </a:lnTo>
                <a:lnTo>
                  <a:pt x="341354" y="73589"/>
                </a:lnTo>
                <a:lnTo>
                  <a:pt x="340052" y="57611"/>
                </a:lnTo>
                <a:lnTo>
                  <a:pt x="321333" y="19689"/>
                </a:lnTo>
                <a:lnTo>
                  <a:pt x="286481" y="1029"/>
                </a:lnTo>
                <a:lnTo>
                  <a:pt x="66916" y="0"/>
                </a:lnTo>
                <a:close/>
              </a:path>
            </a:pathLst>
          </a:custGeom>
          <a:solidFill>
            <a:srgbClr val="28AAE2"/>
          </a:solidFill>
        </p:spPr>
        <p:txBody>
          <a:bodyPr wrap="square" lIns="0" tIns="0" rIns="0" bIns="0" rtlCol="0">
            <a:noAutofit/>
          </a:bodyPr>
          <a:lstStyle/>
          <a:p>
            <a:endParaRPr/>
          </a:p>
        </p:txBody>
      </p:sp>
      <p:sp>
        <p:nvSpPr>
          <p:cNvPr id="11" name="object 11"/>
          <p:cNvSpPr/>
          <p:nvPr/>
        </p:nvSpPr>
        <p:spPr>
          <a:xfrm>
            <a:off x="2487427" y="2435826"/>
            <a:ext cx="341378" cy="133858"/>
          </a:xfrm>
          <a:custGeom>
            <a:avLst/>
            <a:gdLst/>
            <a:ahLst/>
            <a:cxnLst/>
            <a:rect l="l" t="t" r="r" b="b"/>
            <a:pathLst>
              <a:path w="341378" h="133858">
                <a:moveTo>
                  <a:pt x="66916" y="0"/>
                </a:moveTo>
                <a:lnTo>
                  <a:pt x="27180" y="13073"/>
                </a:lnTo>
                <a:lnTo>
                  <a:pt x="3240" y="46290"/>
                </a:lnTo>
                <a:lnTo>
                  <a:pt x="0" y="66916"/>
                </a:lnTo>
                <a:lnTo>
                  <a:pt x="1562" y="81364"/>
                </a:lnTo>
                <a:lnTo>
                  <a:pt x="22339" y="116842"/>
                </a:lnTo>
                <a:lnTo>
                  <a:pt x="60261" y="133531"/>
                </a:lnTo>
                <a:lnTo>
                  <a:pt x="274777" y="133858"/>
                </a:lnTo>
                <a:lnTo>
                  <a:pt x="289223" y="132295"/>
                </a:lnTo>
                <a:lnTo>
                  <a:pt x="324693" y="111513"/>
                </a:lnTo>
                <a:lnTo>
                  <a:pt x="341378" y="73583"/>
                </a:lnTo>
                <a:lnTo>
                  <a:pt x="340077" y="57613"/>
                </a:lnTo>
                <a:lnTo>
                  <a:pt x="321365" y="19699"/>
                </a:lnTo>
                <a:lnTo>
                  <a:pt x="286504" y="1032"/>
                </a:lnTo>
                <a:lnTo>
                  <a:pt x="66916" y="0"/>
                </a:lnTo>
                <a:close/>
              </a:path>
            </a:pathLst>
          </a:custGeom>
          <a:solidFill>
            <a:srgbClr val="ED1D24"/>
          </a:solidFill>
        </p:spPr>
        <p:txBody>
          <a:bodyPr wrap="square" lIns="0" tIns="0" rIns="0" bIns="0" rtlCol="0">
            <a:noAutofit/>
          </a:bodyPr>
          <a:lstStyle/>
          <a:p>
            <a:endParaRPr/>
          </a:p>
        </p:txBody>
      </p:sp>
      <p:sp>
        <p:nvSpPr>
          <p:cNvPr id="12" name="object 12"/>
          <p:cNvSpPr/>
          <p:nvPr/>
        </p:nvSpPr>
        <p:spPr>
          <a:xfrm>
            <a:off x="5936910" y="3187544"/>
            <a:ext cx="2723248" cy="775119"/>
          </a:xfrm>
          <a:custGeom>
            <a:avLst/>
            <a:gdLst/>
            <a:ahLst/>
            <a:cxnLst/>
            <a:rect l="l" t="t" r="r" b="b"/>
            <a:pathLst>
              <a:path w="2723248" h="775119">
                <a:moveTo>
                  <a:pt x="1223471" y="0"/>
                </a:moveTo>
                <a:lnTo>
                  <a:pt x="1123637" y="1331"/>
                </a:lnTo>
                <a:lnTo>
                  <a:pt x="1052655" y="3607"/>
                </a:lnTo>
                <a:lnTo>
                  <a:pt x="981953" y="6891"/>
                </a:lnTo>
                <a:lnTo>
                  <a:pt x="914805" y="11091"/>
                </a:lnTo>
                <a:lnTo>
                  <a:pt x="854486" y="16119"/>
                </a:lnTo>
                <a:lnTo>
                  <a:pt x="804271" y="21885"/>
                </a:lnTo>
                <a:lnTo>
                  <a:pt x="752432" y="32498"/>
                </a:lnTo>
                <a:lnTo>
                  <a:pt x="703118" y="53730"/>
                </a:lnTo>
                <a:lnTo>
                  <a:pt x="668390" y="73152"/>
                </a:lnTo>
                <a:lnTo>
                  <a:pt x="633795" y="94988"/>
                </a:lnTo>
                <a:lnTo>
                  <a:pt x="600721" y="117696"/>
                </a:lnTo>
                <a:lnTo>
                  <a:pt x="556990" y="150020"/>
                </a:lnTo>
                <a:lnTo>
                  <a:pt x="524476" y="175631"/>
                </a:lnTo>
                <a:lnTo>
                  <a:pt x="506653" y="190339"/>
                </a:lnTo>
                <a:lnTo>
                  <a:pt x="137561" y="225950"/>
                </a:lnTo>
                <a:lnTo>
                  <a:pt x="72656" y="305807"/>
                </a:lnTo>
                <a:lnTo>
                  <a:pt x="61468" y="404537"/>
                </a:lnTo>
                <a:lnTo>
                  <a:pt x="27952" y="419447"/>
                </a:lnTo>
                <a:lnTo>
                  <a:pt x="0" y="466018"/>
                </a:lnTo>
                <a:lnTo>
                  <a:pt x="11188" y="577790"/>
                </a:lnTo>
                <a:lnTo>
                  <a:pt x="29806" y="592687"/>
                </a:lnTo>
                <a:lnTo>
                  <a:pt x="78244" y="603851"/>
                </a:lnTo>
                <a:lnTo>
                  <a:pt x="104330" y="628070"/>
                </a:lnTo>
                <a:lnTo>
                  <a:pt x="515090" y="654957"/>
                </a:lnTo>
                <a:lnTo>
                  <a:pt x="519378" y="667759"/>
                </a:lnTo>
                <a:lnTo>
                  <a:pt x="524664" y="680075"/>
                </a:lnTo>
                <a:lnTo>
                  <a:pt x="546109" y="713638"/>
                </a:lnTo>
                <a:lnTo>
                  <a:pt x="575104" y="741133"/>
                </a:lnTo>
                <a:lnTo>
                  <a:pt x="610581" y="761290"/>
                </a:lnTo>
                <a:lnTo>
                  <a:pt x="651470" y="772835"/>
                </a:lnTo>
                <a:lnTo>
                  <a:pt x="681208" y="775119"/>
                </a:lnTo>
                <a:lnTo>
                  <a:pt x="695195" y="774041"/>
                </a:lnTo>
                <a:lnTo>
                  <a:pt x="734885" y="764228"/>
                </a:lnTo>
                <a:lnTo>
                  <a:pt x="770177" y="745544"/>
                </a:lnTo>
                <a:lnTo>
                  <a:pt x="799800" y="719269"/>
                </a:lnTo>
                <a:lnTo>
                  <a:pt x="822482" y="686684"/>
                </a:lnTo>
                <a:lnTo>
                  <a:pt x="828281" y="674641"/>
                </a:lnTo>
                <a:lnTo>
                  <a:pt x="1968855" y="674641"/>
                </a:lnTo>
                <a:lnTo>
                  <a:pt x="1988265" y="660219"/>
                </a:lnTo>
                <a:lnTo>
                  <a:pt x="2305114" y="660219"/>
                </a:lnTo>
                <a:lnTo>
                  <a:pt x="2308142" y="650235"/>
                </a:lnTo>
                <a:lnTo>
                  <a:pt x="2311089" y="636361"/>
                </a:lnTo>
                <a:lnTo>
                  <a:pt x="2312860" y="622088"/>
                </a:lnTo>
                <a:lnTo>
                  <a:pt x="2591387" y="622088"/>
                </a:lnTo>
                <a:lnTo>
                  <a:pt x="2605913" y="607585"/>
                </a:lnTo>
                <a:lnTo>
                  <a:pt x="2659926" y="598263"/>
                </a:lnTo>
                <a:lnTo>
                  <a:pt x="2678389" y="598263"/>
                </a:lnTo>
                <a:lnTo>
                  <a:pt x="2723248" y="547983"/>
                </a:lnTo>
                <a:lnTo>
                  <a:pt x="2719539" y="426902"/>
                </a:lnTo>
                <a:lnTo>
                  <a:pt x="2698472" y="389658"/>
                </a:lnTo>
                <a:lnTo>
                  <a:pt x="2695714" y="382638"/>
                </a:lnTo>
                <a:lnTo>
                  <a:pt x="2689155" y="368764"/>
                </a:lnTo>
                <a:lnTo>
                  <a:pt x="2677205" y="346357"/>
                </a:lnTo>
                <a:lnTo>
                  <a:pt x="2666535" y="333773"/>
                </a:lnTo>
                <a:lnTo>
                  <a:pt x="2563075" y="333773"/>
                </a:lnTo>
                <a:lnTo>
                  <a:pt x="2542652" y="322132"/>
                </a:lnTo>
                <a:lnTo>
                  <a:pt x="2483916" y="301054"/>
                </a:lnTo>
                <a:lnTo>
                  <a:pt x="2406567" y="282808"/>
                </a:lnTo>
                <a:lnTo>
                  <a:pt x="2362880" y="274709"/>
                </a:lnTo>
                <a:lnTo>
                  <a:pt x="2316899" y="267273"/>
                </a:lnTo>
                <a:lnTo>
                  <a:pt x="2269411" y="260483"/>
                </a:lnTo>
                <a:lnTo>
                  <a:pt x="2221203" y="254325"/>
                </a:lnTo>
                <a:lnTo>
                  <a:pt x="2173060" y="248783"/>
                </a:lnTo>
                <a:lnTo>
                  <a:pt x="2080119" y="239485"/>
                </a:lnTo>
                <a:lnTo>
                  <a:pt x="1960863" y="229776"/>
                </a:lnTo>
                <a:lnTo>
                  <a:pt x="1903972" y="225948"/>
                </a:lnTo>
                <a:lnTo>
                  <a:pt x="1868284" y="223867"/>
                </a:lnTo>
                <a:lnTo>
                  <a:pt x="1775319" y="184539"/>
                </a:lnTo>
                <a:lnTo>
                  <a:pt x="1778294" y="180692"/>
                </a:lnTo>
                <a:lnTo>
                  <a:pt x="1782464" y="173160"/>
                </a:lnTo>
                <a:lnTo>
                  <a:pt x="1784682" y="163455"/>
                </a:lnTo>
                <a:lnTo>
                  <a:pt x="1782311" y="154922"/>
                </a:lnTo>
                <a:lnTo>
                  <a:pt x="1734103" y="154922"/>
                </a:lnTo>
                <a:lnTo>
                  <a:pt x="1733317" y="154587"/>
                </a:lnTo>
                <a:lnTo>
                  <a:pt x="1698123" y="133888"/>
                </a:lnTo>
                <a:lnTo>
                  <a:pt x="1658942" y="109146"/>
                </a:lnTo>
                <a:lnTo>
                  <a:pt x="1631721" y="91622"/>
                </a:lnTo>
                <a:lnTo>
                  <a:pt x="1617536" y="82745"/>
                </a:lnTo>
                <a:lnTo>
                  <a:pt x="1575597" y="59985"/>
                </a:lnTo>
                <a:lnTo>
                  <a:pt x="1534113" y="42355"/>
                </a:lnTo>
                <a:lnTo>
                  <a:pt x="1492480" y="28987"/>
                </a:lnTo>
                <a:lnTo>
                  <a:pt x="1450093" y="19014"/>
                </a:lnTo>
                <a:lnTo>
                  <a:pt x="1406348" y="11571"/>
                </a:lnTo>
                <a:lnTo>
                  <a:pt x="1360642" y="5789"/>
                </a:lnTo>
                <a:lnTo>
                  <a:pt x="1305513" y="1436"/>
                </a:lnTo>
                <a:lnTo>
                  <a:pt x="1253341" y="156"/>
                </a:lnTo>
                <a:lnTo>
                  <a:pt x="1223471" y="0"/>
                </a:lnTo>
                <a:close/>
              </a:path>
              <a:path w="2723248" h="775119">
                <a:moveTo>
                  <a:pt x="2305114" y="660219"/>
                </a:moveTo>
                <a:lnTo>
                  <a:pt x="1988265" y="660219"/>
                </a:lnTo>
                <a:lnTo>
                  <a:pt x="1992834" y="672512"/>
                </a:lnTo>
                <a:lnTo>
                  <a:pt x="2012090" y="706345"/>
                </a:lnTo>
                <a:lnTo>
                  <a:pt x="2039053" y="734681"/>
                </a:lnTo>
                <a:lnTo>
                  <a:pt x="2072936" y="756333"/>
                </a:lnTo>
                <a:lnTo>
                  <a:pt x="2112948" y="770112"/>
                </a:lnTo>
                <a:lnTo>
                  <a:pt x="2158300" y="774829"/>
                </a:lnTo>
                <a:lnTo>
                  <a:pt x="2172624" y="773226"/>
                </a:lnTo>
                <a:lnTo>
                  <a:pt x="2213028" y="761519"/>
                </a:lnTo>
                <a:lnTo>
                  <a:pt x="2248488" y="740566"/>
                </a:lnTo>
                <a:lnTo>
                  <a:pt x="2277591" y="711781"/>
                </a:lnTo>
                <a:lnTo>
                  <a:pt x="2298929" y="676575"/>
                </a:lnTo>
                <a:lnTo>
                  <a:pt x="2305114" y="660219"/>
                </a:lnTo>
                <a:close/>
              </a:path>
              <a:path w="2723248" h="775119">
                <a:moveTo>
                  <a:pt x="2591387" y="622088"/>
                </a:moveTo>
                <a:lnTo>
                  <a:pt x="2312860" y="622088"/>
                </a:lnTo>
                <a:lnTo>
                  <a:pt x="2348839" y="626215"/>
                </a:lnTo>
                <a:lnTo>
                  <a:pt x="2369324" y="646701"/>
                </a:lnTo>
                <a:lnTo>
                  <a:pt x="2589136" y="624336"/>
                </a:lnTo>
                <a:lnTo>
                  <a:pt x="2591387" y="622088"/>
                </a:lnTo>
                <a:close/>
              </a:path>
              <a:path w="2723248" h="775119">
                <a:moveTo>
                  <a:pt x="2678389" y="598263"/>
                </a:moveTo>
                <a:lnTo>
                  <a:pt x="2659926" y="598263"/>
                </a:lnTo>
                <a:lnTo>
                  <a:pt x="2661767" y="616894"/>
                </a:lnTo>
                <a:lnTo>
                  <a:pt x="2678389" y="598263"/>
                </a:lnTo>
                <a:close/>
              </a:path>
              <a:path w="2723248" h="775119">
                <a:moveTo>
                  <a:pt x="2575965" y="296219"/>
                </a:moveTo>
                <a:lnTo>
                  <a:pt x="2568610" y="303562"/>
                </a:lnTo>
                <a:lnTo>
                  <a:pt x="2565415" y="316300"/>
                </a:lnTo>
                <a:lnTo>
                  <a:pt x="2563075" y="333773"/>
                </a:lnTo>
                <a:lnTo>
                  <a:pt x="2666535" y="333773"/>
                </a:lnTo>
                <a:lnTo>
                  <a:pt x="2629526" y="318381"/>
                </a:lnTo>
                <a:lnTo>
                  <a:pt x="2625744" y="318157"/>
                </a:lnTo>
                <a:lnTo>
                  <a:pt x="2620190" y="312841"/>
                </a:lnTo>
                <a:lnTo>
                  <a:pt x="2609546" y="305157"/>
                </a:lnTo>
                <a:lnTo>
                  <a:pt x="2594556" y="298488"/>
                </a:lnTo>
                <a:lnTo>
                  <a:pt x="2575965" y="296219"/>
                </a:lnTo>
                <a:close/>
              </a:path>
              <a:path w="2723248" h="775119">
                <a:moveTo>
                  <a:pt x="1755780" y="141862"/>
                </a:moveTo>
                <a:lnTo>
                  <a:pt x="1744245" y="146154"/>
                </a:lnTo>
                <a:lnTo>
                  <a:pt x="1736781" y="151994"/>
                </a:lnTo>
                <a:lnTo>
                  <a:pt x="1734103" y="154922"/>
                </a:lnTo>
                <a:lnTo>
                  <a:pt x="1782311" y="154922"/>
                </a:lnTo>
                <a:lnTo>
                  <a:pt x="1781802" y="153091"/>
                </a:lnTo>
                <a:lnTo>
                  <a:pt x="1770675" y="143578"/>
                </a:lnTo>
                <a:lnTo>
                  <a:pt x="1755780" y="141862"/>
                </a:lnTo>
                <a:close/>
              </a:path>
            </a:pathLst>
          </a:custGeom>
          <a:solidFill>
            <a:srgbClr val="28AAE2"/>
          </a:solidFill>
        </p:spPr>
        <p:txBody>
          <a:bodyPr wrap="square" lIns="0" tIns="0" rIns="0" bIns="0" rtlCol="0">
            <a:noAutofit/>
          </a:bodyPr>
          <a:lstStyle/>
          <a:p>
            <a:endParaRPr/>
          </a:p>
        </p:txBody>
      </p:sp>
      <p:sp>
        <p:nvSpPr>
          <p:cNvPr id="13" name="object 13"/>
          <p:cNvSpPr/>
          <p:nvPr/>
        </p:nvSpPr>
        <p:spPr>
          <a:xfrm>
            <a:off x="6487509" y="3187853"/>
            <a:ext cx="1292827" cy="633203"/>
          </a:xfrm>
          <a:custGeom>
            <a:avLst/>
            <a:gdLst/>
            <a:ahLst/>
            <a:cxnLst/>
            <a:rect l="l" t="t" r="r" b="b"/>
            <a:pathLst>
              <a:path w="1292827" h="633203">
                <a:moveTo>
                  <a:pt x="675750" y="0"/>
                </a:moveTo>
                <a:lnTo>
                  <a:pt x="574512" y="1181"/>
                </a:lnTo>
                <a:lnTo>
                  <a:pt x="502909" y="3391"/>
                </a:lnTo>
                <a:lnTo>
                  <a:pt x="431790" y="6628"/>
                </a:lnTo>
                <a:lnTo>
                  <a:pt x="364388" y="10800"/>
                </a:lnTo>
                <a:lnTo>
                  <a:pt x="303938" y="15812"/>
                </a:lnTo>
                <a:lnTo>
                  <a:pt x="253673" y="21570"/>
                </a:lnTo>
                <a:lnTo>
                  <a:pt x="205204" y="31135"/>
                </a:lnTo>
                <a:lnTo>
                  <a:pt x="186088" y="57098"/>
                </a:lnTo>
                <a:lnTo>
                  <a:pt x="189002" y="69741"/>
                </a:lnTo>
                <a:lnTo>
                  <a:pt x="197319" y="79020"/>
                </a:lnTo>
                <a:lnTo>
                  <a:pt x="182930" y="88755"/>
                </a:lnTo>
                <a:lnTo>
                  <a:pt x="140042" y="121715"/>
                </a:lnTo>
                <a:lnTo>
                  <a:pt x="99261" y="157554"/>
                </a:lnTo>
                <a:lnTo>
                  <a:pt x="62764" y="192731"/>
                </a:lnTo>
                <a:lnTo>
                  <a:pt x="32729" y="223708"/>
                </a:lnTo>
                <a:lnTo>
                  <a:pt x="6495" y="252358"/>
                </a:lnTo>
                <a:lnTo>
                  <a:pt x="0" y="259768"/>
                </a:lnTo>
                <a:lnTo>
                  <a:pt x="55581" y="267251"/>
                </a:lnTo>
                <a:lnTo>
                  <a:pt x="136807" y="277007"/>
                </a:lnTo>
                <a:lnTo>
                  <a:pt x="188886" y="282249"/>
                </a:lnTo>
                <a:lnTo>
                  <a:pt x="190182" y="294666"/>
                </a:lnTo>
                <a:lnTo>
                  <a:pt x="190845" y="306092"/>
                </a:lnTo>
                <a:lnTo>
                  <a:pt x="191144" y="316650"/>
                </a:lnTo>
                <a:lnTo>
                  <a:pt x="191347" y="326464"/>
                </a:lnTo>
                <a:lnTo>
                  <a:pt x="191722" y="335658"/>
                </a:lnTo>
                <a:lnTo>
                  <a:pt x="205588" y="376660"/>
                </a:lnTo>
                <a:lnTo>
                  <a:pt x="247181" y="410924"/>
                </a:lnTo>
                <a:lnTo>
                  <a:pt x="264054" y="420725"/>
                </a:lnTo>
                <a:lnTo>
                  <a:pt x="279515" y="430368"/>
                </a:lnTo>
                <a:lnTo>
                  <a:pt x="315936" y="467365"/>
                </a:lnTo>
                <a:lnTo>
                  <a:pt x="339556" y="511554"/>
                </a:lnTo>
                <a:lnTo>
                  <a:pt x="353135" y="556630"/>
                </a:lnTo>
                <a:lnTo>
                  <a:pt x="359431" y="596285"/>
                </a:lnTo>
                <a:lnTo>
                  <a:pt x="361237" y="633203"/>
                </a:lnTo>
                <a:lnTo>
                  <a:pt x="1269834" y="628487"/>
                </a:lnTo>
                <a:lnTo>
                  <a:pt x="1285298" y="584464"/>
                </a:lnTo>
                <a:lnTo>
                  <a:pt x="1291148" y="539401"/>
                </a:lnTo>
                <a:lnTo>
                  <a:pt x="1292827" y="496415"/>
                </a:lnTo>
                <a:lnTo>
                  <a:pt x="1292754" y="467365"/>
                </a:lnTo>
                <a:lnTo>
                  <a:pt x="1291065" y="419575"/>
                </a:lnTo>
                <a:lnTo>
                  <a:pt x="1288060" y="374443"/>
                </a:lnTo>
                <a:lnTo>
                  <a:pt x="1284212" y="332651"/>
                </a:lnTo>
                <a:lnTo>
                  <a:pt x="1267760" y="295493"/>
                </a:lnTo>
                <a:lnTo>
                  <a:pt x="1213408" y="295493"/>
                </a:lnTo>
                <a:lnTo>
                  <a:pt x="744969" y="287988"/>
                </a:lnTo>
                <a:lnTo>
                  <a:pt x="744039" y="284203"/>
                </a:lnTo>
                <a:lnTo>
                  <a:pt x="658431" y="284203"/>
                </a:lnTo>
                <a:lnTo>
                  <a:pt x="285987" y="279937"/>
                </a:lnTo>
                <a:lnTo>
                  <a:pt x="242662" y="276264"/>
                </a:lnTo>
                <a:lnTo>
                  <a:pt x="236237" y="267008"/>
                </a:lnTo>
                <a:lnTo>
                  <a:pt x="237613" y="258825"/>
                </a:lnTo>
                <a:lnTo>
                  <a:pt x="252542" y="214437"/>
                </a:lnTo>
                <a:lnTo>
                  <a:pt x="267977" y="177946"/>
                </a:lnTo>
                <a:lnTo>
                  <a:pt x="289866" y="140142"/>
                </a:lnTo>
                <a:lnTo>
                  <a:pt x="319082" y="107813"/>
                </a:lnTo>
                <a:lnTo>
                  <a:pt x="356501" y="87747"/>
                </a:lnTo>
                <a:lnTo>
                  <a:pt x="398306" y="82662"/>
                </a:lnTo>
                <a:lnTo>
                  <a:pt x="514872" y="75362"/>
                </a:lnTo>
                <a:lnTo>
                  <a:pt x="630224" y="69764"/>
                </a:lnTo>
                <a:lnTo>
                  <a:pt x="691346" y="69764"/>
                </a:lnTo>
                <a:lnTo>
                  <a:pt x="690422" y="66004"/>
                </a:lnTo>
                <a:lnTo>
                  <a:pt x="971381" y="66004"/>
                </a:lnTo>
                <a:lnTo>
                  <a:pt x="975785" y="54064"/>
                </a:lnTo>
                <a:lnTo>
                  <a:pt x="976582" y="42776"/>
                </a:lnTo>
                <a:lnTo>
                  <a:pt x="976375" y="39652"/>
                </a:lnTo>
                <a:lnTo>
                  <a:pt x="939442" y="28039"/>
                </a:lnTo>
                <a:lnTo>
                  <a:pt x="890998" y="17084"/>
                </a:lnTo>
                <a:lnTo>
                  <a:pt x="840641" y="9186"/>
                </a:lnTo>
                <a:lnTo>
                  <a:pt x="801085" y="4500"/>
                </a:lnTo>
                <a:lnTo>
                  <a:pt x="759885" y="1659"/>
                </a:lnTo>
                <a:lnTo>
                  <a:pt x="706234" y="221"/>
                </a:lnTo>
                <a:lnTo>
                  <a:pt x="675750" y="0"/>
                </a:lnTo>
                <a:close/>
              </a:path>
              <a:path w="1292827" h="633203">
                <a:moveTo>
                  <a:pt x="971381" y="66004"/>
                </a:moveTo>
                <a:lnTo>
                  <a:pt x="690422" y="66004"/>
                </a:lnTo>
                <a:lnTo>
                  <a:pt x="696335" y="66092"/>
                </a:lnTo>
                <a:lnTo>
                  <a:pt x="724078" y="66855"/>
                </a:lnTo>
                <a:lnTo>
                  <a:pt x="785221" y="70056"/>
                </a:lnTo>
                <a:lnTo>
                  <a:pt x="839957" y="74936"/>
                </a:lnTo>
                <a:lnTo>
                  <a:pt x="894413" y="82667"/>
                </a:lnTo>
                <a:lnTo>
                  <a:pt x="941393" y="93881"/>
                </a:lnTo>
                <a:lnTo>
                  <a:pt x="988037" y="117679"/>
                </a:lnTo>
                <a:lnTo>
                  <a:pt x="1031661" y="148679"/>
                </a:lnTo>
                <a:lnTo>
                  <a:pt x="1064257" y="173536"/>
                </a:lnTo>
                <a:lnTo>
                  <a:pt x="1113936" y="212959"/>
                </a:lnTo>
                <a:lnTo>
                  <a:pt x="1144960" y="238247"/>
                </a:lnTo>
                <a:lnTo>
                  <a:pt x="1193903" y="278970"/>
                </a:lnTo>
                <a:lnTo>
                  <a:pt x="1213408" y="295493"/>
                </a:lnTo>
                <a:lnTo>
                  <a:pt x="1267760" y="295493"/>
                </a:lnTo>
                <a:lnTo>
                  <a:pt x="1262316" y="286095"/>
                </a:lnTo>
                <a:lnTo>
                  <a:pt x="1239735" y="278564"/>
                </a:lnTo>
                <a:lnTo>
                  <a:pt x="1216530" y="259452"/>
                </a:lnTo>
                <a:lnTo>
                  <a:pt x="1158831" y="213249"/>
                </a:lnTo>
                <a:lnTo>
                  <a:pt x="1122633" y="185210"/>
                </a:lnTo>
                <a:lnTo>
                  <a:pt x="1084517" y="156662"/>
                </a:lnTo>
                <a:lnTo>
                  <a:pt x="1046716" y="129694"/>
                </a:lnTo>
                <a:lnTo>
                  <a:pt x="1011465" y="106394"/>
                </a:lnTo>
                <a:lnTo>
                  <a:pt x="968260" y="82888"/>
                </a:lnTo>
                <a:lnTo>
                  <a:pt x="957554" y="79149"/>
                </a:lnTo>
                <a:lnTo>
                  <a:pt x="970594" y="68136"/>
                </a:lnTo>
                <a:lnTo>
                  <a:pt x="971381" y="66004"/>
                </a:lnTo>
                <a:close/>
              </a:path>
              <a:path w="1292827" h="633203">
                <a:moveTo>
                  <a:pt x="691346" y="69764"/>
                </a:moveTo>
                <a:lnTo>
                  <a:pt x="630224" y="69764"/>
                </a:lnTo>
                <a:lnTo>
                  <a:pt x="658431" y="284203"/>
                </a:lnTo>
                <a:lnTo>
                  <a:pt x="744039" y="284203"/>
                </a:lnTo>
                <a:lnTo>
                  <a:pt x="691346" y="69764"/>
                </a:lnTo>
                <a:close/>
              </a:path>
            </a:pathLst>
          </a:custGeom>
          <a:solidFill>
            <a:srgbClr val="FFFFFF"/>
          </a:solidFill>
        </p:spPr>
        <p:txBody>
          <a:bodyPr wrap="square" lIns="0" tIns="0" rIns="0" bIns="0" rtlCol="0">
            <a:noAutofit/>
          </a:bodyPr>
          <a:lstStyle/>
          <a:p>
            <a:endParaRPr/>
          </a:p>
        </p:txBody>
      </p:sp>
      <p:sp>
        <p:nvSpPr>
          <p:cNvPr id="14" name="object 14"/>
          <p:cNvSpPr/>
          <p:nvPr/>
        </p:nvSpPr>
        <p:spPr>
          <a:xfrm>
            <a:off x="7006667" y="3117336"/>
            <a:ext cx="178138" cy="70777"/>
          </a:xfrm>
          <a:custGeom>
            <a:avLst/>
            <a:gdLst/>
            <a:ahLst/>
            <a:cxnLst/>
            <a:rect l="l" t="t" r="r" b="b"/>
            <a:pathLst>
              <a:path w="178138" h="70777">
                <a:moveTo>
                  <a:pt x="35382" y="0"/>
                </a:moveTo>
                <a:lnTo>
                  <a:pt x="21422" y="2863"/>
                </a:lnTo>
                <a:lnTo>
                  <a:pt x="10078" y="10658"/>
                </a:lnTo>
                <a:lnTo>
                  <a:pt x="2544" y="22194"/>
                </a:lnTo>
                <a:lnTo>
                  <a:pt x="0" y="35394"/>
                </a:lnTo>
                <a:lnTo>
                  <a:pt x="2864" y="49362"/>
                </a:lnTo>
                <a:lnTo>
                  <a:pt x="10660" y="60706"/>
                </a:lnTo>
                <a:lnTo>
                  <a:pt x="22196" y="68237"/>
                </a:lnTo>
                <a:lnTo>
                  <a:pt x="145288" y="70777"/>
                </a:lnTo>
                <a:lnTo>
                  <a:pt x="159254" y="67915"/>
                </a:lnTo>
                <a:lnTo>
                  <a:pt x="170602" y="60124"/>
                </a:lnTo>
                <a:lnTo>
                  <a:pt x="178138" y="48593"/>
                </a:lnTo>
                <a:lnTo>
                  <a:pt x="177497" y="30499"/>
                </a:lnTo>
                <a:lnTo>
                  <a:pt x="172944" y="16651"/>
                </a:lnTo>
                <a:lnTo>
                  <a:pt x="165249" y="6996"/>
                </a:lnTo>
                <a:lnTo>
                  <a:pt x="155183" y="1478"/>
                </a:lnTo>
                <a:lnTo>
                  <a:pt x="35382" y="0"/>
                </a:lnTo>
                <a:close/>
              </a:path>
            </a:pathLst>
          </a:custGeom>
          <a:solidFill>
            <a:srgbClr val="ED1D24"/>
          </a:solidFill>
        </p:spPr>
        <p:txBody>
          <a:bodyPr wrap="square" lIns="0" tIns="0" rIns="0" bIns="0" rtlCol="0">
            <a:noAutofit/>
          </a:bodyPr>
          <a:lstStyle/>
          <a:p>
            <a:endParaRPr/>
          </a:p>
        </p:txBody>
      </p:sp>
      <p:sp>
        <p:nvSpPr>
          <p:cNvPr id="15" name="object 15"/>
          <p:cNvSpPr/>
          <p:nvPr/>
        </p:nvSpPr>
        <p:spPr>
          <a:xfrm>
            <a:off x="7036135" y="3124728"/>
            <a:ext cx="178128" cy="70777"/>
          </a:xfrm>
          <a:custGeom>
            <a:avLst/>
            <a:gdLst/>
            <a:ahLst/>
            <a:cxnLst/>
            <a:rect l="l" t="t" r="r" b="b"/>
            <a:pathLst>
              <a:path w="178128" h="70777">
                <a:moveTo>
                  <a:pt x="35382" y="0"/>
                </a:moveTo>
                <a:lnTo>
                  <a:pt x="21417" y="2863"/>
                </a:lnTo>
                <a:lnTo>
                  <a:pt x="10074" y="10658"/>
                </a:lnTo>
                <a:lnTo>
                  <a:pt x="2542" y="22194"/>
                </a:lnTo>
                <a:lnTo>
                  <a:pt x="0" y="35394"/>
                </a:lnTo>
                <a:lnTo>
                  <a:pt x="2862" y="49362"/>
                </a:lnTo>
                <a:lnTo>
                  <a:pt x="10655" y="60706"/>
                </a:lnTo>
                <a:lnTo>
                  <a:pt x="22190" y="68237"/>
                </a:lnTo>
                <a:lnTo>
                  <a:pt x="145288" y="70777"/>
                </a:lnTo>
                <a:lnTo>
                  <a:pt x="159249" y="67914"/>
                </a:lnTo>
                <a:lnTo>
                  <a:pt x="170594" y="60121"/>
                </a:lnTo>
                <a:lnTo>
                  <a:pt x="178128" y="48586"/>
                </a:lnTo>
                <a:lnTo>
                  <a:pt x="177486" y="30491"/>
                </a:lnTo>
                <a:lnTo>
                  <a:pt x="172930" y="16644"/>
                </a:lnTo>
                <a:lnTo>
                  <a:pt x="165233" y="6990"/>
                </a:lnTo>
                <a:lnTo>
                  <a:pt x="155167" y="1474"/>
                </a:lnTo>
                <a:lnTo>
                  <a:pt x="35382" y="0"/>
                </a:lnTo>
                <a:close/>
              </a:path>
            </a:pathLst>
          </a:custGeom>
          <a:solidFill>
            <a:srgbClr val="28AAE2"/>
          </a:solidFill>
        </p:spPr>
        <p:txBody>
          <a:bodyPr wrap="square" lIns="0" tIns="0" rIns="0" bIns="0" rtlCol="0">
            <a:noAutofit/>
          </a:bodyPr>
          <a:lstStyle/>
          <a:p>
            <a:endParaRPr/>
          </a:p>
        </p:txBody>
      </p:sp>
      <p:sp>
        <p:nvSpPr>
          <p:cNvPr id="16" name="object 16"/>
          <p:cNvSpPr/>
          <p:nvPr/>
        </p:nvSpPr>
        <p:spPr>
          <a:xfrm>
            <a:off x="7059898" y="3129918"/>
            <a:ext cx="178133" cy="70802"/>
          </a:xfrm>
          <a:custGeom>
            <a:avLst/>
            <a:gdLst/>
            <a:ahLst/>
            <a:cxnLst/>
            <a:rect l="l" t="t" r="r" b="b"/>
            <a:pathLst>
              <a:path w="178133" h="70802">
                <a:moveTo>
                  <a:pt x="35407" y="0"/>
                </a:moveTo>
                <a:lnTo>
                  <a:pt x="21437" y="2861"/>
                </a:lnTo>
                <a:lnTo>
                  <a:pt x="10088" y="10651"/>
                </a:lnTo>
                <a:lnTo>
                  <a:pt x="2550" y="22180"/>
                </a:lnTo>
                <a:lnTo>
                  <a:pt x="0" y="35394"/>
                </a:lnTo>
                <a:lnTo>
                  <a:pt x="2860" y="49362"/>
                </a:lnTo>
                <a:lnTo>
                  <a:pt x="10649" y="60710"/>
                </a:lnTo>
                <a:lnTo>
                  <a:pt x="22179" y="68249"/>
                </a:lnTo>
                <a:lnTo>
                  <a:pt x="145288" y="70802"/>
                </a:lnTo>
                <a:lnTo>
                  <a:pt x="159250" y="67940"/>
                </a:lnTo>
                <a:lnTo>
                  <a:pt x="170595" y="60149"/>
                </a:lnTo>
                <a:lnTo>
                  <a:pt x="178133" y="48616"/>
                </a:lnTo>
                <a:lnTo>
                  <a:pt x="177495" y="30516"/>
                </a:lnTo>
                <a:lnTo>
                  <a:pt x="172947" y="16664"/>
                </a:lnTo>
                <a:lnTo>
                  <a:pt x="165258" y="7005"/>
                </a:lnTo>
                <a:lnTo>
                  <a:pt x="155199" y="1483"/>
                </a:lnTo>
                <a:lnTo>
                  <a:pt x="35407" y="0"/>
                </a:lnTo>
                <a:close/>
              </a:path>
            </a:pathLst>
          </a:custGeom>
          <a:solidFill>
            <a:srgbClr val="FFFFFF"/>
          </a:solidFill>
        </p:spPr>
        <p:txBody>
          <a:bodyPr wrap="square" lIns="0" tIns="0" rIns="0" bIns="0" rtlCol="0">
            <a:noAutofit/>
          </a:bodyPr>
          <a:lstStyle/>
          <a:p>
            <a:endParaRPr/>
          </a:p>
        </p:txBody>
      </p:sp>
      <p:sp>
        <p:nvSpPr>
          <p:cNvPr id="17" name="object 17"/>
          <p:cNvSpPr/>
          <p:nvPr/>
        </p:nvSpPr>
        <p:spPr>
          <a:xfrm>
            <a:off x="7036135" y="3141390"/>
            <a:ext cx="178126" cy="70802"/>
          </a:xfrm>
          <a:custGeom>
            <a:avLst/>
            <a:gdLst/>
            <a:ahLst/>
            <a:cxnLst/>
            <a:rect l="l" t="t" r="r" b="b"/>
            <a:pathLst>
              <a:path w="178126" h="70802">
                <a:moveTo>
                  <a:pt x="35382" y="0"/>
                </a:moveTo>
                <a:lnTo>
                  <a:pt x="21419" y="2862"/>
                </a:lnTo>
                <a:lnTo>
                  <a:pt x="10077" y="10656"/>
                </a:lnTo>
                <a:lnTo>
                  <a:pt x="2545" y="22193"/>
                </a:lnTo>
                <a:lnTo>
                  <a:pt x="0" y="35407"/>
                </a:lnTo>
                <a:lnTo>
                  <a:pt x="2861" y="49374"/>
                </a:lnTo>
                <a:lnTo>
                  <a:pt x="10652" y="60722"/>
                </a:lnTo>
                <a:lnTo>
                  <a:pt x="22183" y="68258"/>
                </a:lnTo>
                <a:lnTo>
                  <a:pt x="145288" y="70802"/>
                </a:lnTo>
                <a:lnTo>
                  <a:pt x="159247" y="67939"/>
                </a:lnTo>
                <a:lnTo>
                  <a:pt x="170591" y="60143"/>
                </a:lnTo>
                <a:lnTo>
                  <a:pt x="178126" y="48607"/>
                </a:lnTo>
                <a:lnTo>
                  <a:pt x="177485" y="30507"/>
                </a:lnTo>
                <a:lnTo>
                  <a:pt x="172933" y="16656"/>
                </a:lnTo>
                <a:lnTo>
                  <a:pt x="165241" y="6998"/>
                </a:lnTo>
                <a:lnTo>
                  <a:pt x="155180" y="1479"/>
                </a:lnTo>
                <a:lnTo>
                  <a:pt x="35382" y="0"/>
                </a:lnTo>
                <a:close/>
              </a:path>
            </a:pathLst>
          </a:custGeom>
          <a:solidFill>
            <a:srgbClr val="28AAE2"/>
          </a:solidFill>
        </p:spPr>
        <p:txBody>
          <a:bodyPr wrap="square" lIns="0" tIns="0" rIns="0" bIns="0" rtlCol="0">
            <a:noAutofit/>
          </a:bodyPr>
          <a:lstStyle/>
          <a:p>
            <a:endParaRPr/>
          </a:p>
        </p:txBody>
      </p:sp>
      <p:sp>
        <p:nvSpPr>
          <p:cNvPr id="18" name="object 18"/>
          <p:cNvSpPr/>
          <p:nvPr/>
        </p:nvSpPr>
        <p:spPr>
          <a:xfrm>
            <a:off x="7006667" y="3152627"/>
            <a:ext cx="178135" cy="70777"/>
          </a:xfrm>
          <a:custGeom>
            <a:avLst/>
            <a:gdLst/>
            <a:ahLst/>
            <a:cxnLst/>
            <a:rect l="l" t="t" r="r" b="b"/>
            <a:pathLst>
              <a:path w="178135" h="70777">
                <a:moveTo>
                  <a:pt x="35382" y="0"/>
                </a:moveTo>
                <a:lnTo>
                  <a:pt x="21420" y="2864"/>
                </a:lnTo>
                <a:lnTo>
                  <a:pt x="10075" y="10660"/>
                </a:lnTo>
                <a:lnTo>
                  <a:pt x="2541" y="22196"/>
                </a:lnTo>
                <a:lnTo>
                  <a:pt x="0" y="35382"/>
                </a:lnTo>
                <a:lnTo>
                  <a:pt x="2863" y="49349"/>
                </a:lnTo>
                <a:lnTo>
                  <a:pt x="10657" y="60696"/>
                </a:lnTo>
                <a:lnTo>
                  <a:pt x="22189" y="68232"/>
                </a:lnTo>
                <a:lnTo>
                  <a:pt x="145288" y="70777"/>
                </a:lnTo>
                <a:lnTo>
                  <a:pt x="159252" y="67914"/>
                </a:lnTo>
                <a:lnTo>
                  <a:pt x="170598" y="60121"/>
                </a:lnTo>
                <a:lnTo>
                  <a:pt x="178135" y="48589"/>
                </a:lnTo>
                <a:lnTo>
                  <a:pt x="177496" y="30496"/>
                </a:lnTo>
                <a:lnTo>
                  <a:pt x="172943" y="16650"/>
                </a:lnTo>
                <a:lnTo>
                  <a:pt x="165248" y="6995"/>
                </a:lnTo>
                <a:lnTo>
                  <a:pt x="155182" y="1478"/>
                </a:lnTo>
                <a:lnTo>
                  <a:pt x="35382" y="0"/>
                </a:lnTo>
                <a:close/>
              </a:path>
            </a:pathLst>
          </a:custGeom>
          <a:solidFill>
            <a:srgbClr val="ED1D24"/>
          </a:solidFill>
        </p:spPr>
        <p:txBody>
          <a:bodyPr wrap="square" lIns="0" tIns="0" rIns="0" bIns="0" rtlCol="0">
            <a:noAutofit/>
          </a:bodyPr>
          <a:lstStyle/>
          <a:p>
            <a:endParaRPr/>
          </a:p>
        </p:txBody>
      </p:sp>
      <p:sp>
        <p:nvSpPr>
          <p:cNvPr id="19" name="Rectangle 18"/>
          <p:cNvSpPr/>
          <p:nvPr/>
        </p:nvSpPr>
        <p:spPr>
          <a:xfrm>
            <a:off x="228600" y="5562600"/>
            <a:ext cx="4572000" cy="756190"/>
          </a:xfrm>
          <a:prstGeom prst="rect">
            <a:avLst/>
          </a:prstGeom>
        </p:spPr>
        <p:txBody>
          <a:bodyPr>
            <a:spAutoFit/>
          </a:bodyPr>
          <a:lstStyle/>
          <a:p>
            <a:pPr algn="ctr">
              <a:lnSpc>
                <a:spcPts val="1700"/>
              </a:lnSpc>
              <a:tabLst>
                <a:tab pos="355600" algn="l"/>
              </a:tabLst>
            </a:pPr>
            <a:r>
              <a:rPr lang="en-CA" sz="2000" dirty="0"/>
              <a:t>(</a:t>
            </a:r>
            <a:r>
              <a:rPr lang="en-CA" sz="2000" u="sng" dirty="0"/>
              <a:t>Does </a:t>
            </a:r>
            <a:r>
              <a:rPr lang="en-CA" sz="2000" b="1" i="1" u="sng" dirty="0"/>
              <a:t>NOT </a:t>
            </a:r>
            <a:r>
              <a:rPr lang="en-CA" sz="2000" dirty="0"/>
              <a:t>include violence;</a:t>
            </a:r>
          </a:p>
          <a:p>
            <a:pPr algn="ctr">
              <a:lnSpc>
                <a:spcPts val="1700"/>
              </a:lnSpc>
              <a:tabLst>
                <a:tab pos="355600" algn="l"/>
              </a:tabLst>
            </a:pPr>
            <a:r>
              <a:rPr lang="en-CA" sz="2000" dirty="0"/>
              <a:t>Includes violations of liquor laws and</a:t>
            </a:r>
            <a:r>
              <a:rPr lang="en-CA" sz="2000" dirty="0">
                <a:latin typeface="Times New Roman"/>
              </a:rPr>
              <a:t/>
            </a:r>
            <a:br>
              <a:rPr lang="en-CA" sz="2000" dirty="0">
                <a:latin typeface="Times New Roman"/>
              </a:rPr>
            </a:br>
            <a:r>
              <a:rPr lang="en-CA" sz="2000" dirty="0"/>
              <a:t>	driving under the influence)</a:t>
            </a:r>
          </a:p>
        </p:txBody>
      </p:sp>
      <p:sp>
        <p:nvSpPr>
          <p:cNvPr id="21" name="Rectangle 20"/>
          <p:cNvSpPr/>
          <p:nvPr/>
        </p:nvSpPr>
        <p:spPr>
          <a:xfrm>
            <a:off x="-90147" y="467911"/>
            <a:ext cx="9234147" cy="553357"/>
          </a:xfrm>
          <a:prstGeom prst="rect">
            <a:avLst/>
          </a:prstGeom>
        </p:spPr>
        <p:txBody>
          <a:bodyPr wrap="square">
            <a:spAutoFit/>
          </a:bodyPr>
          <a:lstStyle/>
          <a:p>
            <a:pPr algn="ctr">
              <a:lnSpc>
                <a:spcPts val="3450"/>
              </a:lnSpc>
            </a:pPr>
            <a:r>
              <a:rPr lang="en-CA" sz="3600" b="1" dirty="0">
                <a:latin typeface="Georgia"/>
                <a:cs typeface="Georgia"/>
              </a:rPr>
              <a:t>“If Only We Treated It Like Alcohol…”</a:t>
            </a:r>
          </a:p>
        </p:txBody>
      </p:sp>
      <p:sp>
        <p:nvSpPr>
          <p:cNvPr id="22" name="Slide Number Placeholder 21"/>
          <p:cNvSpPr>
            <a:spLocks noGrp="1"/>
          </p:cNvSpPr>
          <p:nvPr>
            <p:ph type="sldNum" sz="quarter" idx="12"/>
          </p:nvPr>
        </p:nvSpPr>
        <p:spPr/>
        <p:txBody>
          <a:bodyPr/>
          <a:lstStyle/>
          <a:p>
            <a:fld id="{4226F133-244D-4A4C-B618-CB5A3EE004CC}" type="slidenum">
              <a:rPr lang="en-US" smtClean="0"/>
              <a:pPr/>
              <a:t>67</a:t>
            </a:fld>
            <a:endParaRPr lang="en-US" dirty="0"/>
          </a:p>
        </p:txBody>
      </p:sp>
      <p:sp>
        <p:nvSpPr>
          <p:cNvPr id="4" name="Rectangle 3"/>
          <p:cNvSpPr/>
          <p:nvPr/>
        </p:nvSpPr>
        <p:spPr>
          <a:xfrm>
            <a:off x="0" y="6544312"/>
            <a:ext cx="8929511" cy="276999"/>
          </a:xfrm>
          <a:prstGeom prst="rect">
            <a:avLst/>
          </a:prstGeom>
        </p:spPr>
        <p:txBody>
          <a:bodyPr wrap="square">
            <a:spAutoFit/>
          </a:bodyPr>
          <a:lstStyle/>
          <a:p>
            <a:r>
              <a:rPr lang="en-US" sz="1200" dirty="0"/>
              <a:t>Federal Bureau of Investigation (2008) </a:t>
            </a:r>
            <a:r>
              <a:rPr lang="en-US" sz="1200" dirty="0" err="1"/>
              <a:t>UniformCrime</a:t>
            </a:r>
            <a:r>
              <a:rPr lang="en-US" sz="1200" dirty="0"/>
              <a:t> Reports, </a:t>
            </a:r>
            <a:r>
              <a:rPr lang="en-US" sz="1200" dirty="0" err="1"/>
              <a:t>Washington,DC</a:t>
            </a:r>
            <a:r>
              <a:rPr lang="en-US" sz="1200" dirty="0"/>
              <a:t>. http://</a:t>
            </a:r>
            <a:r>
              <a:rPr lang="en-US" sz="1200" dirty="0" err="1"/>
              <a:t>www.fbi.gov</a:t>
            </a:r>
            <a:r>
              <a:rPr lang="en-US" sz="1200" dirty="0"/>
              <a:t>/</a:t>
            </a:r>
            <a:r>
              <a:rPr lang="en-US" sz="1200" dirty="0" err="1"/>
              <a:t>ucr</a:t>
            </a:r>
            <a:r>
              <a:rPr lang="en-US" sz="1200" dirty="0"/>
              <a:t>/</a:t>
            </a:r>
            <a:r>
              <a:rPr lang="en-US" sz="1200" dirty="0" err="1"/>
              <a:t>ucr.htm</a:t>
            </a:r>
            <a:endParaRPr lang="en-US" sz="1200" dirty="0"/>
          </a:p>
        </p:txBody>
      </p:sp>
    </p:spTree>
    <p:extLst>
      <p:ext uri="{BB962C8B-B14F-4D97-AF65-F5344CB8AC3E}">
        <p14:creationId xmlns:p14="http://schemas.microsoft.com/office/powerpoint/2010/main" val="40565882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838200"/>
          </a:xfrm>
        </p:spPr>
        <p:txBody>
          <a:bodyPr>
            <a:normAutofit fontScale="90000"/>
          </a:bodyPr>
          <a:lstStyle/>
          <a:p>
            <a:r>
              <a:rPr lang="en-US" sz="4000" b="1" dirty="0" smtClean="0">
                <a:latin typeface="Georgia"/>
                <a:cs typeface="Georgia"/>
              </a:rPr>
              <a:t/>
            </a:r>
            <a:br>
              <a:rPr lang="en-US" sz="4000" b="1" dirty="0" smtClean="0">
                <a:latin typeface="Georgia"/>
                <a:cs typeface="Georgia"/>
              </a:rPr>
            </a:br>
            <a:r>
              <a:rPr lang="en-US" sz="4000" b="1" dirty="0" smtClean="0">
                <a:latin typeface="Georgia"/>
                <a:cs typeface="Georgia"/>
              </a:rPr>
              <a:t/>
            </a:r>
            <a:br>
              <a:rPr lang="en-US" sz="4000" b="1" dirty="0" smtClean="0">
                <a:latin typeface="Georgia"/>
                <a:cs typeface="Georgia"/>
              </a:rPr>
            </a:br>
            <a:r>
              <a:rPr lang="en-US" sz="3500" b="1" dirty="0" smtClean="0">
                <a:latin typeface="Georgia"/>
                <a:cs typeface="Georgia"/>
              </a:rPr>
              <a:t>Heavy Marijuana Use Lowers IQ</a:t>
            </a:r>
            <a:r>
              <a:rPr lang="en-US" sz="3500" b="1" baseline="30000" dirty="0" smtClean="0">
                <a:latin typeface="Georgia"/>
                <a:cs typeface="Georgia"/>
              </a:rPr>
              <a:t>1</a:t>
            </a:r>
            <a:endParaRPr lang="en-US" sz="3500" b="1" baseline="30000" dirty="0">
              <a:latin typeface="Georgia"/>
              <a:cs typeface="Georgia"/>
            </a:endParaRPr>
          </a:p>
        </p:txBody>
      </p:sp>
      <p:sp>
        <p:nvSpPr>
          <p:cNvPr id="3" name="Content Placeholder 2"/>
          <p:cNvSpPr>
            <a:spLocks noGrp="1"/>
          </p:cNvSpPr>
          <p:nvPr>
            <p:ph idx="1"/>
          </p:nvPr>
        </p:nvSpPr>
        <p:spPr>
          <a:xfrm>
            <a:off x="304800" y="2362200"/>
            <a:ext cx="8229600" cy="3657600"/>
          </a:xfrm>
        </p:spPr>
        <p:txBody>
          <a:bodyPr>
            <a:normAutofit/>
          </a:bodyPr>
          <a:lstStyle/>
          <a:p>
            <a:r>
              <a:rPr lang="en-US" sz="2500" dirty="0" smtClean="0">
                <a:latin typeface="Georgia"/>
                <a:cs typeface="Georgia"/>
              </a:rPr>
              <a:t>A recent study found that those who used </a:t>
            </a:r>
            <a:r>
              <a:rPr lang="en-US" sz="2500" dirty="0">
                <a:latin typeface="Georgia"/>
                <a:cs typeface="Georgia"/>
              </a:rPr>
              <a:t>cannabis heavily in their teens and continued through adulthood showed a </a:t>
            </a:r>
            <a:r>
              <a:rPr lang="en-US" sz="2500" dirty="0" smtClean="0">
                <a:latin typeface="Georgia"/>
                <a:cs typeface="Georgia"/>
              </a:rPr>
              <a:t>permanent drop </a:t>
            </a:r>
            <a:r>
              <a:rPr lang="en-US" sz="2500" dirty="0">
                <a:latin typeface="Georgia"/>
                <a:cs typeface="Georgia"/>
              </a:rPr>
              <a:t>in IQ </a:t>
            </a:r>
            <a:r>
              <a:rPr lang="en-US" sz="2500" dirty="0" smtClean="0">
                <a:latin typeface="Georgia"/>
                <a:cs typeface="Georgia"/>
              </a:rPr>
              <a:t>of </a:t>
            </a:r>
            <a:r>
              <a:rPr lang="en-US" sz="2500" dirty="0">
                <a:latin typeface="Georgia"/>
                <a:cs typeface="Georgia"/>
              </a:rPr>
              <a:t>8 </a:t>
            </a:r>
            <a:r>
              <a:rPr lang="en-US" sz="2500" dirty="0" smtClean="0">
                <a:latin typeface="Georgia"/>
                <a:cs typeface="Georgia"/>
              </a:rPr>
              <a:t>points. </a:t>
            </a:r>
          </a:p>
          <a:p>
            <a:endParaRPr lang="en-US" sz="1800" dirty="0" smtClean="0">
              <a:latin typeface="Georgia"/>
              <a:cs typeface="Georgia"/>
            </a:endParaRPr>
          </a:p>
          <a:p>
            <a:r>
              <a:rPr lang="en-US" sz="2500" b="1" dirty="0" smtClean="0">
                <a:latin typeface="Georgia"/>
                <a:cs typeface="Georgia"/>
              </a:rPr>
              <a:t>A </a:t>
            </a:r>
            <a:r>
              <a:rPr lang="en-US" sz="2500" b="1" dirty="0">
                <a:latin typeface="Georgia"/>
                <a:cs typeface="Georgia"/>
              </a:rPr>
              <a:t>loss of 8 IQ points could drop a person of average intelligence into the lowest third of the intelligence range</a:t>
            </a:r>
            <a:r>
              <a:rPr lang="en-US" sz="2500" b="1" dirty="0" smtClean="0">
                <a:latin typeface="Georgia"/>
                <a:cs typeface="Georgia"/>
              </a:rPr>
              <a:t>. </a:t>
            </a:r>
          </a:p>
          <a:p>
            <a:endParaRPr lang="en-US" sz="2000" dirty="0">
              <a:latin typeface="Georgia"/>
              <a:cs typeface="Georgia"/>
            </a:endParaRPr>
          </a:p>
          <a:p>
            <a:endParaRPr lang="en-US" sz="2500" dirty="0">
              <a:latin typeface="Georgia"/>
              <a:cs typeface="Georgia"/>
            </a:endParaRPr>
          </a:p>
        </p:txBody>
      </p:sp>
      <p:sp>
        <p:nvSpPr>
          <p:cNvPr id="4" name="Slide Number Placeholder 3"/>
          <p:cNvSpPr>
            <a:spLocks noGrp="1"/>
          </p:cNvSpPr>
          <p:nvPr>
            <p:ph type="sldNum" sz="quarter" idx="12"/>
          </p:nvPr>
        </p:nvSpPr>
        <p:spPr/>
        <p:txBody>
          <a:bodyPr/>
          <a:lstStyle/>
          <a:p>
            <a:pPr>
              <a:defRPr/>
            </a:pPr>
            <a:fld id="{29FB5F00-8EF6-495F-B089-92CE365BB271}" type="slidenum">
              <a:rPr lang="en-US" smtClean="0">
                <a:latin typeface="Georgia"/>
                <a:cs typeface="Georgia"/>
              </a:rPr>
              <a:pPr>
                <a:defRPr/>
              </a:pPr>
              <a:t>68</a:t>
            </a:fld>
            <a:endParaRPr lang="en-US">
              <a:latin typeface="Georgia"/>
              <a:cs typeface="Georgia"/>
            </a:endParaRPr>
          </a:p>
        </p:txBody>
      </p:sp>
      <p:sp>
        <p:nvSpPr>
          <p:cNvPr id="5" name="TextBox 4"/>
          <p:cNvSpPr txBox="1"/>
          <p:nvPr/>
        </p:nvSpPr>
        <p:spPr>
          <a:xfrm>
            <a:off x="304800" y="6324600"/>
            <a:ext cx="8001000" cy="461665"/>
          </a:xfrm>
          <a:prstGeom prst="rect">
            <a:avLst/>
          </a:prstGeom>
          <a:noFill/>
        </p:spPr>
        <p:txBody>
          <a:bodyPr wrap="square" rtlCol="0">
            <a:spAutoFit/>
          </a:bodyPr>
          <a:lstStyle/>
          <a:p>
            <a:r>
              <a:rPr lang="en-US" sz="1200" baseline="30000" dirty="0" smtClean="0">
                <a:latin typeface="Georgia"/>
                <a:cs typeface="Georgia"/>
              </a:rPr>
              <a:t>1</a:t>
            </a:r>
            <a:r>
              <a:rPr lang="en-US" sz="1200" dirty="0" smtClean="0">
                <a:latin typeface="Georgia"/>
                <a:cs typeface="Georgia"/>
              </a:rPr>
              <a:t>M.H</a:t>
            </a:r>
            <a:r>
              <a:rPr lang="en-US" sz="1200" dirty="0">
                <a:latin typeface="Georgia"/>
                <a:cs typeface="Georgia"/>
              </a:rPr>
              <a:t>. Meier, </a:t>
            </a:r>
            <a:r>
              <a:rPr lang="en-US" sz="1200" dirty="0" err="1">
                <a:latin typeface="Georgia"/>
                <a:cs typeface="Georgia"/>
              </a:rPr>
              <a:t>Avshalom</a:t>
            </a:r>
            <a:r>
              <a:rPr lang="en-US" sz="1200" dirty="0">
                <a:latin typeface="Georgia"/>
                <a:cs typeface="Georgia"/>
              </a:rPr>
              <a:t> </a:t>
            </a:r>
            <a:r>
              <a:rPr lang="en-US" sz="1200" dirty="0" err="1">
                <a:latin typeface="Georgia"/>
                <a:cs typeface="Georgia"/>
              </a:rPr>
              <a:t>Caspi</a:t>
            </a:r>
            <a:r>
              <a:rPr lang="en-US" sz="1200" dirty="0">
                <a:latin typeface="Georgia"/>
                <a:cs typeface="Georgia"/>
              </a:rPr>
              <a:t>, et al. 2012. “Persistent cannabis users show neuropsychological decline from childhood to midlife.” Proceedings of the National Academy of Sciences</a:t>
            </a:r>
          </a:p>
        </p:txBody>
      </p:sp>
      <p:sp>
        <p:nvSpPr>
          <p:cNvPr id="7" name="AutoShape 2"/>
          <p:cNvSpPr>
            <a:spLocks noChangeArrowheads="1"/>
          </p:cNvSpPr>
          <p:nvPr/>
        </p:nvSpPr>
        <p:spPr bwMode="auto">
          <a:xfrm>
            <a:off x="0" y="609600"/>
            <a:ext cx="9144000" cy="990600"/>
          </a:xfrm>
          <a:prstGeom prst="rect">
            <a:avLst/>
          </a:prstGeom>
          <a:noFill/>
          <a:ln w="9525">
            <a:noFill/>
            <a:miter lim="800000"/>
            <a:headEnd/>
            <a:tailEnd/>
          </a:ln>
        </p:spPr>
        <p:txBody>
          <a:bodyPr anchor="b"/>
          <a:lstStyle/>
          <a:p>
            <a:pPr algn="ctr" eaLnBrk="1" hangingPunct="1"/>
            <a:endParaRPr lang="en-US" sz="3600" b="1" i="1" dirty="0">
              <a:latin typeface="Georgia"/>
              <a:cs typeface="Georgia"/>
            </a:endParaRPr>
          </a:p>
          <a:p>
            <a:pPr algn="ctr" eaLnBrk="1" hangingPunct="1"/>
            <a:endParaRPr lang="en-US" sz="3600" b="1" i="1" dirty="0">
              <a:latin typeface="Georgia"/>
              <a:cs typeface="Georgia"/>
            </a:endParaRPr>
          </a:p>
          <a:p>
            <a:pPr algn="ctr"/>
            <a:endParaRPr lang="en-US" sz="3600" b="1" dirty="0" smtClean="0">
              <a:latin typeface="Georgia"/>
              <a:cs typeface="Georgia"/>
            </a:endParaRPr>
          </a:p>
          <a:p>
            <a:pPr algn="ctr"/>
            <a:endParaRPr lang="en-US" sz="3600" b="1" dirty="0">
              <a:latin typeface="Georgia"/>
              <a:cs typeface="Georgia"/>
            </a:endParaRPr>
          </a:p>
          <a:p>
            <a:pPr algn="ctr"/>
            <a:r>
              <a:rPr lang="en-US" sz="3600" b="1" dirty="0" smtClean="0">
                <a:solidFill>
                  <a:srgbClr val="FF0000"/>
                </a:solidFill>
                <a:latin typeface="Georgia"/>
                <a:cs typeface="Georgia"/>
              </a:rPr>
              <a:t>FACTS:</a:t>
            </a:r>
          </a:p>
          <a:p>
            <a:pPr algn="ctr"/>
            <a:r>
              <a:rPr lang="en-US" sz="3600" b="1" dirty="0" smtClean="0">
                <a:solidFill>
                  <a:srgbClr val="FF0000"/>
                </a:solidFill>
                <a:latin typeface="Georgia"/>
                <a:cs typeface="Georgia"/>
              </a:rPr>
              <a:t>More Drug Use = More Problems</a:t>
            </a:r>
            <a:endParaRPr lang="en-US" sz="3600" b="1" dirty="0">
              <a:solidFill>
                <a:srgbClr val="FF0000"/>
              </a:solidFill>
              <a:latin typeface="Georgia"/>
              <a:cs typeface="Georgia"/>
            </a:endParaRPr>
          </a:p>
        </p:txBody>
      </p:sp>
    </p:spTree>
    <p:extLst>
      <p:ext uri="{BB962C8B-B14F-4D97-AF65-F5344CB8AC3E}">
        <p14:creationId xmlns:p14="http://schemas.microsoft.com/office/powerpoint/2010/main" val="346169527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930900"/>
            <a:ext cx="8229600" cy="914400"/>
          </a:xfrm>
        </p:spPr>
        <p:txBody>
          <a:bodyPr>
            <a:normAutofit/>
          </a:bodyPr>
          <a:lstStyle/>
          <a:p>
            <a:pPr algn="l"/>
            <a:r>
              <a:rPr lang="en-US" sz="1200" dirty="0">
                <a:solidFill>
                  <a:srgbClr val="000000"/>
                </a:solidFill>
                <a:latin typeface="Georgia"/>
                <a:cs typeface="Georgia"/>
              </a:rPr>
              <a:t>Kilmer, Beau, Jonathan P. </a:t>
            </a:r>
            <a:r>
              <a:rPr lang="en-US" sz="1200" dirty="0" err="1">
                <a:solidFill>
                  <a:srgbClr val="000000"/>
                </a:solidFill>
                <a:latin typeface="Georgia"/>
                <a:cs typeface="Georgia"/>
              </a:rPr>
              <a:t>Caulkins</a:t>
            </a:r>
            <a:r>
              <a:rPr lang="en-US" sz="1200" dirty="0">
                <a:solidFill>
                  <a:srgbClr val="000000"/>
                </a:solidFill>
                <a:latin typeface="Georgia"/>
                <a:cs typeface="Georgia"/>
              </a:rPr>
              <a:t>, Rosalie </a:t>
            </a:r>
            <a:r>
              <a:rPr lang="en-US" sz="1200" dirty="0" err="1">
                <a:solidFill>
                  <a:srgbClr val="000000"/>
                </a:solidFill>
                <a:latin typeface="Georgia"/>
                <a:cs typeface="Georgia"/>
              </a:rPr>
              <a:t>Liccardo</a:t>
            </a:r>
            <a:r>
              <a:rPr lang="en-US" sz="1200" dirty="0">
                <a:solidFill>
                  <a:srgbClr val="000000"/>
                </a:solidFill>
                <a:latin typeface="Georgia"/>
                <a:cs typeface="Georgia"/>
              </a:rPr>
              <a:t> </a:t>
            </a:r>
            <a:r>
              <a:rPr lang="en-US" sz="1200" dirty="0" err="1">
                <a:solidFill>
                  <a:srgbClr val="000000"/>
                </a:solidFill>
                <a:latin typeface="Georgia"/>
                <a:cs typeface="Georgia"/>
              </a:rPr>
              <a:t>Pacula</a:t>
            </a:r>
            <a:r>
              <a:rPr lang="en-US" sz="1200" dirty="0">
                <a:solidFill>
                  <a:srgbClr val="000000"/>
                </a:solidFill>
                <a:latin typeface="Georgia"/>
                <a:cs typeface="Georgia"/>
              </a:rPr>
              <a:t>, Robert J. </a:t>
            </a:r>
            <a:r>
              <a:rPr lang="en-US" sz="1200" dirty="0" err="1">
                <a:solidFill>
                  <a:srgbClr val="000000"/>
                </a:solidFill>
                <a:latin typeface="Georgia"/>
                <a:cs typeface="Georgia"/>
              </a:rPr>
              <a:t>MacCoun</a:t>
            </a:r>
            <a:r>
              <a:rPr lang="en-US" sz="1200" dirty="0">
                <a:solidFill>
                  <a:srgbClr val="000000"/>
                </a:solidFill>
                <a:latin typeface="Georgia"/>
                <a:cs typeface="Georgia"/>
              </a:rPr>
              <a:t> and Peter H. Reuter. 2010. “Altered State? Assessing How  Marijuana Legalization in California Could Influence Marijuana Consumption and Public Budgets.” Santa Monica, CA: RAND Corporation, http://www.rand.org/pubs/occasional_papers/OP315. </a:t>
            </a:r>
            <a:br>
              <a:rPr lang="en-US" sz="1200" dirty="0">
                <a:solidFill>
                  <a:srgbClr val="000000"/>
                </a:solidFill>
                <a:latin typeface="Georgia"/>
                <a:cs typeface="Georgia"/>
              </a:rPr>
            </a:br>
            <a:endParaRPr lang="en-US" sz="1200" dirty="0">
              <a:solidFill>
                <a:srgbClr val="000000"/>
              </a:solidFill>
              <a:latin typeface="Georgia"/>
              <a:cs typeface="Georgia"/>
            </a:endParaRPr>
          </a:p>
        </p:txBody>
      </p:sp>
      <p:sp>
        <p:nvSpPr>
          <p:cNvPr id="4" name="Slide Number Placeholder 3"/>
          <p:cNvSpPr>
            <a:spLocks noGrp="1"/>
          </p:cNvSpPr>
          <p:nvPr>
            <p:ph type="sldNum" sz="quarter" idx="12"/>
          </p:nvPr>
        </p:nvSpPr>
        <p:spPr/>
        <p:txBody>
          <a:bodyPr/>
          <a:lstStyle/>
          <a:p>
            <a:pPr>
              <a:defRPr/>
            </a:pPr>
            <a:fld id="{29FB5F00-8EF6-495F-B089-92CE365BB271}" type="slidenum">
              <a:rPr lang="en-US" smtClean="0"/>
              <a:pPr>
                <a:defRPr/>
              </a:pPr>
              <a:t>69</a:t>
            </a:fld>
            <a:endParaRPr lang="en-US" dirty="0"/>
          </a:p>
        </p:txBody>
      </p:sp>
      <p:sp>
        <p:nvSpPr>
          <p:cNvPr id="5" name="AutoShape 2"/>
          <p:cNvSpPr>
            <a:spLocks noChangeArrowheads="1"/>
          </p:cNvSpPr>
          <p:nvPr/>
        </p:nvSpPr>
        <p:spPr bwMode="auto">
          <a:xfrm>
            <a:off x="0" y="533400"/>
            <a:ext cx="9144000" cy="1600200"/>
          </a:xfrm>
          <a:prstGeom prst="rect">
            <a:avLst/>
          </a:prstGeom>
          <a:noFill/>
          <a:ln w="9525">
            <a:noFill/>
            <a:miter lim="800000"/>
            <a:headEnd/>
            <a:tailEnd/>
          </a:ln>
        </p:spPr>
        <p:txBody>
          <a:bodyPr anchor="b"/>
          <a:lstStyle/>
          <a:p>
            <a:pPr algn="ctr" eaLnBrk="1" hangingPunct="1"/>
            <a:endParaRPr lang="en-US" sz="3300" b="1" i="1" u="sng" dirty="0">
              <a:latin typeface="Georgia"/>
              <a:cs typeface="Georgia"/>
            </a:endParaRPr>
          </a:p>
          <a:p>
            <a:pPr algn="ctr" eaLnBrk="1" hangingPunct="1"/>
            <a:endParaRPr lang="en-US" sz="3300" b="1" i="1" u="sng" dirty="0">
              <a:latin typeface="Georgia"/>
              <a:cs typeface="Georgia"/>
            </a:endParaRPr>
          </a:p>
          <a:p>
            <a:pPr algn="ctr"/>
            <a:endParaRPr lang="en-US" sz="3300" b="1" u="sng" dirty="0" smtClean="0">
              <a:latin typeface="Georgia"/>
              <a:cs typeface="Georgia"/>
            </a:endParaRPr>
          </a:p>
          <a:p>
            <a:pPr algn="ctr"/>
            <a:endParaRPr lang="en-US" sz="3300" b="1" u="sng" dirty="0">
              <a:latin typeface="Georgia"/>
              <a:cs typeface="Georgia"/>
            </a:endParaRPr>
          </a:p>
          <a:p>
            <a:pPr algn="ctr"/>
            <a:r>
              <a:rPr lang="en-US" sz="3200" b="1" dirty="0" smtClean="0">
                <a:solidFill>
                  <a:srgbClr val="FF0000"/>
                </a:solidFill>
                <a:latin typeface="Georgia"/>
                <a:cs typeface="Georgia"/>
              </a:rPr>
              <a:t>Legalization</a:t>
            </a:r>
            <a:r>
              <a:rPr lang="en-US" sz="3200" b="1" dirty="0" smtClean="0">
                <a:latin typeface="Georgia"/>
                <a:cs typeface="Georgia"/>
              </a:rPr>
              <a:t> = </a:t>
            </a:r>
            <a:r>
              <a:rPr lang="en-US" sz="3200" b="1" dirty="0" smtClean="0">
                <a:solidFill>
                  <a:srgbClr val="FF0000"/>
                </a:solidFill>
                <a:latin typeface="Georgia"/>
                <a:cs typeface="Georgia"/>
              </a:rPr>
              <a:t>Cheaper</a:t>
            </a:r>
            <a:r>
              <a:rPr lang="en-US" sz="3200" b="1" dirty="0" smtClean="0">
                <a:latin typeface="Georgia"/>
                <a:cs typeface="Georgia"/>
              </a:rPr>
              <a:t> </a:t>
            </a:r>
            <a:r>
              <a:rPr lang="en-US" sz="3200" b="1" dirty="0" smtClean="0">
                <a:solidFill>
                  <a:srgbClr val="FF0000"/>
                </a:solidFill>
                <a:latin typeface="Georgia"/>
                <a:cs typeface="Georgia"/>
              </a:rPr>
              <a:t>Drugs</a:t>
            </a:r>
            <a:r>
              <a:rPr lang="en-US" sz="3200" b="1" dirty="0" smtClean="0">
                <a:latin typeface="Georgia"/>
                <a:cs typeface="Georgia"/>
              </a:rPr>
              <a:t> = </a:t>
            </a:r>
            <a:r>
              <a:rPr lang="en-US" sz="3200" b="1" dirty="0" smtClean="0">
                <a:solidFill>
                  <a:srgbClr val="FF0000"/>
                </a:solidFill>
                <a:latin typeface="Georgia"/>
                <a:cs typeface="Georgia"/>
              </a:rPr>
              <a:t>More</a:t>
            </a:r>
            <a:r>
              <a:rPr lang="en-US" sz="3200" b="1" dirty="0" smtClean="0">
                <a:latin typeface="Georgia"/>
                <a:cs typeface="Georgia"/>
              </a:rPr>
              <a:t> </a:t>
            </a:r>
            <a:r>
              <a:rPr lang="en-US" sz="3200" b="1" dirty="0" smtClean="0">
                <a:solidFill>
                  <a:srgbClr val="FF0000"/>
                </a:solidFill>
                <a:latin typeface="Georgia"/>
                <a:cs typeface="Georgia"/>
              </a:rPr>
              <a:t>Use</a:t>
            </a:r>
          </a:p>
          <a:p>
            <a:pPr algn="ctr"/>
            <a:endParaRPr lang="en-US" sz="3300" b="1" u="sng" dirty="0">
              <a:latin typeface="Georgia"/>
              <a:cs typeface="Georgia"/>
            </a:endParaRPr>
          </a:p>
        </p:txBody>
      </p:sp>
      <p:sp>
        <p:nvSpPr>
          <p:cNvPr id="6" name="Content Placeholder 5"/>
          <p:cNvSpPr>
            <a:spLocks noGrp="1"/>
          </p:cNvSpPr>
          <p:nvPr>
            <p:ph idx="1"/>
          </p:nvPr>
        </p:nvSpPr>
        <p:spPr>
          <a:xfrm>
            <a:off x="457200" y="1905000"/>
            <a:ext cx="8229600" cy="4221163"/>
          </a:xfrm>
        </p:spPr>
        <p:txBody>
          <a:bodyPr>
            <a:normAutofit/>
          </a:bodyPr>
          <a:lstStyle/>
          <a:p>
            <a:pPr algn="ctr">
              <a:buNone/>
            </a:pPr>
            <a:r>
              <a:rPr lang="en-US" sz="3000" dirty="0" smtClean="0">
                <a:solidFill>
                  <a:srgbClr val="000000"/>
                </a:solidFill>
                <a:latin typeface="Georgia" pitchFamily="18" charset="0"/>
              </a:rPr>
              <a:t>RAND Study: </a:t>
            </a:r>
          </a:p>
          <a:p>
            <a:pPr algn="ctr">
              <a:buNone/>
            </a:pPr>
            <a:endParaRPr lang="en-US" sz="3000" dirty="0" smtClean="0">
              <a:solidFill>
                <a:srgbClr val="000000"/>
              </a:solidFill>
              <a:latin typeface="Georgia" pitchFamily="18" charset="0"/>
            </a:endParaRPr>
          </a:p>
          <a:p>
            <a:pPr algn="ctr"/>
            <a:r>
              <a:rPr lang="en-US" sz="3000" dirty="0" smtClean="0">
                <a:solidFill>
                  <a:srgbClr val="000000"/>
                </a:solidFill>
                <a:latin typeface="Georgia" pitchFamily="18" charset="0"/>
              </a:rPr>
              <a:t>Pre-Tax Price Could Drop </a:t>
            </a:r>
            <a:r>
              <a:rPr lang="en-US" sz="3000" b="1" u="sng" dirty="0" smtClean="0">
                <a:solidFill>
                  <a:srgbClr val="000000"/>
                </a:solidFill>
                <a:latin typeface="Georgia" pitchFamily="18" charset="0"/>
              </a:rPr>
              <a:t>More Than 80%</a:t>
            </a:r>
          </a:p>
          <a:p>
            <a:pPr algn="ctr"/>
            <a:r>
              <a:rPr lang="en-US" sz="3000" dirty="0" smtClean="0">
                <a:solidFill>
                  <a:srgbClr val="000000"/>
                </a:solidFill>
                <a:latin typeface="Georgia" pitchFamily="18" charset="0"/>
              </a:rPr>
              <a:t>Consumption Will Increase</a:t>
            </a:r>
          </a:p>
          <a:p>
            <a:pPr algn="ctr"/>
            <a:r>
              <a:rPr lang="en-US" sz="3000" dirty="0" smtClean="0">
                <a:solidFill>
                  <a:srgbClr val="000000"/>
                </a:solidFill>
                <a:latin typeface="Georgia" pitchFamily="18" charset="0"/>
              </a:rPr>
              <a:t>Tax evasion a major concern</a:t>
            </a:r>
          </a:p>
          <a:p>
            <a:endParaRPr lang="en-US" dirty="0">
              <a:solidFill>
                <a:srgbClr val="000000"/>
              </a:solidFill>
            </a:endParaRPr>
          </a:p>
        </p:txBody>
      </p:sp>
    </p:spTree>
    <p:extLst>
      <p:ext uri="{BB962C8B-B14F-4D97-AF65-F5344CB8AC3E}">
        <p14:creationId xmlns:p14="http://schemas.microsoft.com/office/powerpoint/2010/main" val="23897386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26F133-244D-4A4C-B618-CB5A3EE004CC}" type="slidenum">
              <a:rPr lang="en-US" smtClean="0"/>
              <a:pPr/>
              <a:t>7</a:t>
            </a:fld>
            <a:endParaRPr lang="en-US" dirty="0"/>
          </a:p>
        </p:txBody>
      </p:sp>
      <p:pic>
        <p:nvPicPr>
          <p:cNvPr id="3" name="Picture 2"/>
          <p:cNvPicPr>
            <a:picLocks noChangeAspect="1"/>
          </p:cNvPicPr>
          <p:nvPr/>
        </p:nvPicPr>
        <p:blipFill>
          <a:blip r:embed="rId2"/>
          <a:stretch>
            <a:fillRect/>
          </a:stretch>
        </p:blipFill>
        <p:spPr>
          <a:xfrm>
            <a:off x="533400" y="685801"/>
            <a:ext cx="7857067" cy="5257800"/>
          </a:xfrm>
          <a:prstGeom prst="rect">
            <a:avLst/>
          </a:prstGeom>
        </p:spPr>
      </p:pic>
    </p:spTree>
    <p:extLst>
      <p:ext uri="{BB962C8B-B14F-4D97-AF65-F5344CB8AC3E}">
        <p14:creationId xmlns:p14="http://schemas.microsoft.com/office/powerpoint/2010/main" val="18933514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10D8E01-2FB9-4765-A6BD-0BC0611430AD}" type="slidenum">
              <a:rPr lang="en-US" smtClean="0"/>
              <a:pPr>
                <a:defRPr/>
              </a:pPr>
              <a:t>70</a:t>
            </a:fld>
            <a:endParaRPr lang="en-US"/>
          </a:p>
        </p:txBody>
      </p:sp>
      <p:sp>
        <p:nvSpPr>
          <p:cNvPr id="4" name="Rectangle 3"/>
          <p:cNvSpPr/>
          <p:nvPr/>
        </p:nvSpPr>
        <p:spPr>
          <a:xfrm>
            <a:off x="914400" y="2133600"/>
            <a:ext cx="7696200" cy="4708981"/>
          </a:xfrm>
          <a:prstGeom prst="rect">
            <a:avLst/>
          </a:prstGeom>
        </p:spPr>
        <p:txBody>
          <a:bodyPr wrap="square">
            <a:spAutoFit/>
          </a:bodyPr>
          <a:lstStyle/>
          <a:p>
            <a:pPr>
              <a:buFont typeface="Arial" pitchFamily="34" charset="0"/>
              <a:buChar char="•"/>
            </a:pPr>
            <a:r>
              <a:rPr lang="en-US" sz="3000" dirty="0" smtClean="0">
                <a:latin typeface="Georgia"/>
                <a:cs typeface="Georgia"/>
              </a:rPr>
              <a:t>People should not be stigmatized for their past use </a:t>
            </a:r>
          </a:p>
          <a:p>
            <a:pPr>
              <a:buFont typeface="Arial" pitchFamily="34" charset="0"/>
              <a:buChar char="•"/>
            </a:pPr>
            <a:endParaRPr lang="en-US" sz="3000" dirty="0">
              <a:latin typeface="Georgia"/>
              <a:cs typeface="Georgia"/>
            </a:endParaRPr>
          </a:p>
          <a:p>
            <a:pPr>
              <a:buFont typeface="Arial" pitchFamily="34" charset="0"/>
              <a:buChar char="•"/>
            </a:pPr>
            <a:r>
              <a:rPr lang="en-US" sz="3000" dirty="0" smtClean="0">
                <a:latin typeface="Georgia"/>
                <a:cs typeface="Georgia"/>
              </a:rPr>
              <a:t>No sense in incarcerating users</a:t>
            </a:r>
          </a:p>
          <a:p>
            <a:pPr>
              <a:buFont typeface="Arial" pitchFamily="34" charset="0"/>
              <a:buChar char="•"/>
            </a:pPr>
            <a:endParaRPr lang="en-US" sz="3000" dirty="0">
              <a:latin typeface="Georgia"/>
              <a:cs typeface="Georgia"/>
            </a:endParaRPr>
          </a:p>
          <a:p>
            <a:pPr>
              <a:buFont typeface="Arial" pitchFamily="34" charset="0"/>
              <a:buChar char="•"/>
            </a:pPr>
            <a:r>
              <a:rPr lang="en-US" sz="3000" dirty="0" smtClean="0">
                <a:latin typeface="Georgia"/>
                <a:cs typeface="Georgia"/>
              </a:rPr>
              <a:t>People need job and economic opportunities; by being blocked from them they will re-enter the illicit market</a:t>
            </a:r>
          </a:p>
          <a:p>
            <a:pPr>
              <a:buFont typeface="Arial" pitchFamily="34" charset="0"/>
              <a:buChar char="•"/>
            </a:pPr>
            <a:endParaRPr lang="en-US" sz="3000" dirty="0">
              <a:latin typeface="Georgia"/>
              <a:cs typeface="Georgia"/>
            </a:endParaRPr>
          </a:p>
          <a:p>
            <a:endParaRPr lang="en-US" sz="3000" dirty="0">
              <a:latin typeface="Georgia"/>
              <a:cs typeface="Georgia"/>
            </a:endParaRPr>
          </a:p>
        </p:txBody>
      </p:sp>
      <p:sp>
        <p:nvSpPr>
          <p:cNvPr id="5" name="AutoShape 2"/>
          <p:cNvSpPr>
            <a:spLocks noChangeArrowheads="1"/>
          </p:cNvSpPr>
          <p:nvPr/>
        </p:nvSpPr>
        <p:spPr bwMode="auto">
          <a:xfrm>
            <a:off x="0" y="0"/>
            <a:ext cx="9144000" cy="1600200"/>
          </a:xfrm>
          <a:prstGeom prst="rect">
            <a:avLst/>
          </a:prstGeom>
          <a:noFill/>
          <a:ln w="9525">
            <a:noFill/>
            <a:miter lim="800000"/>
            <a:headEnd/>
            <a:tailEnd/>
          </a:ln>
        </p:spPr>
        <p:txBody>
          <a:bodyPr anchor="b"/>
          <a:lstStyle/>
          <a:p>
            <a:pPr algn="ctr" eaLnBrk="1" hangingPunct="1"/>
            <a:endParaRPr lang="en-US" sz="4000" b="1" i="1" dirty="0">
              <a:latin typeface="Georgia"/>
              <a:cs typeface="Georgia"/>
            </a:endParaRPr>
          </a:p>
          <a:p>
            <a:pPr algn="ctr" eaLnBrk="1" hangingPunct="1"/>
            <a:endParaRPr lang="en-US" sz="4000" b="1" i="1" dirty="0">
              <a:latin typeface="Georgia"/>
              <a:cs typeface="Georgia"/>
            </a:endParaRPr>
          </a:p>
          <a:p>
            <a:pPr algn="ctr"/>
            <a:endParaRPr lang="en-US" sz="4000" b="1" dirty="0" smtClean="0">
              <a:latin typeface="Georgia"/>
              <a:cs typeface="Georgia"/>
            </a:endParaRPr>
          </a:p>
          <a:p>
            <a:pPr algn="ctr"/>
            <a:endParaRPr lang="en-US" sz="4000" b="1" dirty="0">
              <a:latin typeface="Georgia"/>
              <a:cs typeface="Georgia"/>
            </a:endParaRPr>
          </a:p>
          <a:p>
            <a:pPr algn="ctr"/>
            <a:r>
              <a:rPr lang="en-US" sz="4000" b="1" dirty="0" smtClean="0">
                <a:latin typeface="Georgia"/>
                <a:cs typeface="Georgia"/>
              </a:rPr>
              <a:t>Fixing Current Policy</a:t>
            </a:r>
          </a:p>
          <a:p>
            <a:pPr algn="ctr"/>
            <a:endParaRPr lang="en-US" sz="4000" b="1" dirty="0">
              <a:latin typeface="Georgia"/>
              <a:cs typeface="Georgia"/>
            </a:endParaRPr>
          </a:p>
        </p:txBody>
      </p:sp>
    </p:spTree>
    <p:extLst>
      <p:ext uri="{BB962C8B-B14F-4D97-AF65-F5344CB8AC3E}">
        <p14:creationId xmlns:p14="http://schemas.microsoft.com/office/powerpoint/2010/main" val="390318574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893920691"/>
              </p:ext>
            </p:extLst>
          </p:nvPr>
        </p:nvGraphicFramePr>
        <p:xfrm>
          <a:off x="323528" y="188640"/>
          <a:ext cx="8461364" cy="6336704"/>
        </p:xfrm>
        <a:graphic>
          <a:graphicData uri="http://schemas.openxmlformats.org/presentationml/2006/ole">
            <mc:AlternateContent xmlns:mc="http://schemas.openxmlformats.org/markup-compatibility/2006">
              <mc:Choice xmlns:v="urn:schemas-microsoft-com:vml" Requires="v">
                <p:oleObj spid="_x0000_s20491" name="Slide" r:id="rId4" imgW="4570388" imgH="3427437" progId="PowerPoint.Slide.12">
                  <p:embed/>
                </p:oleObj>
              </mc:Choice>
              <mc:Fallback>
                <p:oleObj name="Slide" r:id="rId4" imgW="4570388" imgH="3427437" progId="PowerPoint.Slide.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88640"/>
                        <a:ext cx="8461364" cy="6336704"/>
                      </a:xfrm>
                      <a:prstGeom prst="rect">
                        <a:avLst/>
                      </a:prstGeom>
                      <a:noFill/>
                    </p:spPr>
                  </p:pic>
                </p:oleObj>
              </mc:Fallback>
            </mc:AlternateContent>
          </a:graphicData>
        </a:graphic>
      </p:graphicFrame>
      <p:sp>
        <p:nvSpPr>
          <p:cNvPr id="4" name="Footer Placeholder 3"/>
          <p:cNvSpPr>
            <a:spLocks noGrp="1"/>
          </p:cNvSpPr>
          <p:nvPr>
            <p:ph type="ftr" sz="quarter" idx="11"/>
          </p:nvPr>
        </p:nvSpPr>
        <p:spPr/>
        <p:txBody>
          <a:bodyPr/>
          <a:lstStyle/>
          <a:p>
            <a:r>
              <a:rPr lang="fi-FI" smtClean="0"/>
              <a:t>Kevin A. Sabet, Ph.D., www.kevinsabet.com</a:t>
            </a:r>
            <a:endParaRPr lang="en-CA"/>
          </a:p>
        </p:txBody>
      </p:sp>
    </p:spTree>
    <p:extLst>
      <p:ext uri="{BB962C8B-B14F-4D97-AF65-F5344CB8AC3E}">
        <p14:creationId xmlns:p14="http://schemas.microsoft.com/office/powerpoint/2010/main" val="132626991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39551" y="332656"/>
            <a:ext cx="8056437"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226F133-244D-4A4C-B618-CB5A3EE004CC}" type="slidenum">
              <a:rPr lang="en-US" smtClean="0"/>
              <a:pPr/>
              <a:t>72</a:t>
            </a:fld>
            <a:endParaRPr lang="en-US" dirty="0"/>
          </a:p>
        </p:txBody>
      </p:sp>
    </p:spTree>
    <p:extLst>
      <p:ext uri="{BB962C8B-B14F-4D97-AF65-F5344CB8AC3E}">
        <p14:creationId xmlns:p14="http://schemas.microsoft.com/office/powerpoint/2010/main" val="1954662183"/>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0"/>
            <a:ext cx="8042276" cy="834932"/>
          </a:xfrm>
        </p:spPr>
        <p:txBody>
          <a:bodyPr/>
          <a:lstStyle/>
          <a:p>
            <a:r>
              <a:rPr lang="en-US" b="1" dirty="0" smtClean="0">
                <a:latin typeface="Georgia"/>
                <a:cs typeface="Georgia"/>
              </a:rPr>
              <a:t>Is marijuana medicine?</a:t>
            </a:r>
            <a:endParaRPr lang="en-US" b="1" dirty="0">
              <a:latin typeface="Georgia"/>
              <a:cs typeface="Georgia"/>
            </a:endParaRPr>
          </a:p>
        </p:txBody>
      </p:sp>
      <p:sp>
        <p:nvSpPr>
          <p:cNvPr id="4" name="Rectangle 3"/>
          <p:cNvSpPr/>
          <p:nvPr/>
        </p:nvSpPr>
        <p:spPr>
          <a:xfrm>
            <a:off x="0" y="6119336"/>
            <a:ext cx="8836378" cy="307777"/>
          </a:xfrm>
          <a:prstGeom prst="rect">
            <a:avLst/>
          </a:prstGeom>
        </p:spPr>
        <p:txBody>
          <a:bodyPr wrap="square">
            <a:spAutoFit/>
          </a:bodyPr>
          <a:lstStyle/>
          <a:p>
            <a:endParaRPr lang="en-US" sz="1400" dirty="0">
              <a:latin typeface="Georgia"/>
              <a:cs typeface="Georgia"/>
            </a:endParaRPr>
          </a:p>
        </p:txBody>
      </p:sp>
      <p:sp>
        <p:nvSpPr>
          <p:cNvPr id="5" name="TextBox 4"/>
          <p:cNvSpPr txBox="1"/>
          <p:nvPr/>
        </p:nvSpPr>
        <p:spPr>
          <a:xfrm>
            <a:off x="1862667" y="81844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2347389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2276" cy="834932"/>
          </a:xfrm>
        </p:spPr>
        <p:txBody>
          <a:bodyPr/>
          <a:lstStyle/>
          <a:p>
            <a:r>
              <a:rPr lang="en-US" b="1" dirty="0" smtClean="0">
                <a:latin typeface="Georgia"/>
                <a:cs typeface="Georgia"/>
              </a:rPr>
              <a:t>Current Situation</a:t>
            </a:r>
            <a:endParaRPr lang="en-US" b="1" dirty="0">
              <a:latin typeface="Georgia"/>
              <a:cs typeface="Georgia"/>
            </a:endParaRPr>
          </a:p>
        </p:txBody>
      </p:sp>
      <p:sp>
        <p:nvSpPr>
          <p:cNvPr id="3" name="Content Placeholder 2"/>
          <p:cNvSpPr>
            <a:spLocks noGrp="1"/>
          </p:cNvSpPr>
          <p:nvPr>
            <p:ph idx="1"/>
          </p:nvPr>
        </p:nvSpPr>
        <p:spPr>
          <a:xfrm>
            <a:off x="533400" y="1143000"/>
            <a:ext cx="8042276" cy="4876799"/>
          </a:xfrm>
        </p:spPr>
        <p:txBody>
          <a:bodyPr>
            <a:normAutofit/>
          </a:bodyPr>
          <a:lstStyle/>
          <a:p>
            <a:r>
              <a:rPr lang="en-US" dirty="0" smtClean="0">
                <a:solidFill>
                  <a:srgbClr val="000000"/>
                </a:solidFill>
                <a:latin typeface="Georgia"/>
                <a:cs typeface="Georgia"/>
              </a:rPr>
              <a:t>Less than </a:t>
            </a:r>
            <a:r>
              <a:rPr lang="en-US" dirty="0">
                <a:solidFill>
                  <a:srgbClr val="000000"/>
                </a:solidFill>
                <a:latin typeface="Georgia"/>
                <a:cs typeface="Georgia"/>
              </a:rPr>
              <a:t>3</a:t>
            </a:r>
            <a:r>
              <a:rPr lang="en-US" dirty="0" smtClean="0">
                <a:solidFill>
                  <a:srgbClr val="000000"/>
                </a:solidFill>
                <a:latin typeface="Georgia"/>
                <a:cs typeface="Georgia"/>
              </a:rPr>
              <a:t>% of state “medical marijuana” users have cancer, HIV, or glaucoma.</a:t>
            </a:r>
          </a:p>
          <a:p>
            <a:pPr lvl="1"/>
            <a:r>
              <a:rPr lang="en-US" dirty="0" smtClean="0">
                <a:solidFill>
                  <a:srgbClr val="000000"/>
                </a:solidFill>
                <a:latin typeface="Georgia"/>
                <a:cs typeface="Georgia"/>
              </a:rPr>
              <a:t>Could exacerbate symptoms (American Glaucoma Society)</a:t>
            </a:r>
          </a:p>
          <a:p>
            <a:pPr marL="0" indent="0">
              <a:buNone/>
            </a:pPr>
            <a:endParaRPr lang="en-US" dirty="0" smtClean="0">
              <a:solidFill>
                <a:srgbClr val="000000"/>
              </a:solidFill>
              <a:latin typeface="Georgia"/>
              <a:cs typeface="Georgia"/>
            </a:endParaRPr>
          </a:p>
          <a:p>
            <a:r>
              <a:rPr lang="en-US" dirty="0" smtClean="0">
                <a:solidFill>
                  <a:srgbClr val="000000"/>
                </a:solidFill>
                <a:latin typeface="Georgia"/>
                <a:cs typeface="Georgia"/>
              </a:rPr>
              <a:t>Vast majority are white males in 30s and 40s with self-diagnosed pain. </a:t>
            </a:r>
          </a:p>
          <a:p>
            <a:endParaRPr lang="en-US" dirty="0" smtClean="0">
              <a:solidFill>
                <a:srgbClr val="000000"/>
              </a:solidFill>
              <a:latin typeface="Georgia"/>
              <a:cs typeface="Georgia"/>
            </a:endParaRPr>
          </a:p>
          <a:p>
            <a:r>
              <a:rPr lang="en-US" dirty="0" smtClean="0">
                <a:solidFill>
                  <a:srgbClr val="000000"/>
                </a:solidFill>
                <a:latin typeface="Georgia"/>
                <a:cs typeface="Georgia"/>
              </a:rPr>
              <a:t>Vast majority of cancer doctors and other physicians do not recommend smoking or ingesting marijuana.</a:t>
            </a:r>
          </a:p>
          <a:p>
            <a:endParaRPr lang="en-US" dirty="0" smtClean="0">
              <a:solidFill>
                <a:srgbClr val="000000"/>
              </a:solidFill>
              <a:latin typeface="Georgia"/>
              <a:cs typeface="Georgia"/>
            </a:endParaRPr>
          </a:p>
          <a:p>
            <a:endParaRPr lang="en-US" dirty="0">
              <a:solidFill>
                <a:srgbClr val="000000"/>
              </a:solidFill>
              <a:latin typeface="Georgia"/>
              <a:cs typeface="Georgia"/>
            </a:endParaRPr>
          </a:p>
        </p:txBody>
      </p:sp>
      <p:sp>
        <p:nvSpPr>
          <p:cNvPr id="4" name="Rectangle 3"/>
          <p:cNvSpPr/>
          <p:nvPr/>
        </p:nvSpPr>
        <p:spPr>
          <a:xfrm>
            <a:off x="0" y="6119336"/>
            <a:ext cx="8836378" cy="738664"/>
          </a:xfrm>
          <a:prstGeom prst="rect">
            <a:avLst/>
          </a:prstGeom>
        </p:spPr>
        <p:txBody>
          <a:bodyPr wrap="square">
            <a:spAutoFit/>
          </a:bodyPr>
          <a:lstStyle/>
          <a:p>
            <a:r>
              <a:rPr lang="en-US" sz="1400" dirty="0">
                <a:latin typeface="Georgia"/>
                <a:cs typeface="Georgia"/>
              </a:rPr>
              <a:t>California average medical marijuana patient statistics, found at: O'Connell, T and </a:t>
            </a:r>
            <a:r>
              <a:rPr lang="en-US" sz="1400" dirty="0" err="1">
                <a:latin typeface="Georgia"/>
                <a:cs typeface="Georgia"/>
              </a:rPr>
              <a:t>Bou-Matar</a:t>
            </a:r>
            <a:r>
              <a:rPr lang="en-US" sz="1400" dirty="0">
                <a:latin typeface="Georgia"/>
                <a:cs typeface="Georgia"/>
              </a:rPr>
              <a:t> , C.B. (2007). Long term cannabis users seeking medical cannabis in California (2001–2007): demographics, social characteristics, patterns of cannabis and other drug use of 4117 applicants. </a:t>
            </a:r>
            <a:r>
              <a:rPr lang="en-US" sz="1400" i="1" dirty="0">
                <a:latin typeface="Georgia"/>
                <a:cs typeface="Georgia"/>
              </a:rPr>
              <a:t>Harm Reduction Journal</a:t>
            </a:r>
            <a:r>
              <a:rPr lang="en-US" sz="1400" dirty="0">
                <a:latin typeface="Georgia"/>
                <a:cs typeface="Georgia"/>
              </a:rPr>
              <a:t>,</a:t>
            </a:r>
          </a:p>
        </p:txBody>
      </p:sp>
      <p:sp>
        <p:nvSpPr>
          <p:cNvPr id="5" name="TextBox 4"/>
          <p:cNvSpPr txBox="1"/>
          <p:nvPr/>
        </p:nvSpPr>
        <p:spPr>
          <a:xfrm>
            <a:off x="1862667" y="81844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52202435"/>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Georgia"/>
                <a:cs typeface="Georgia"/>
              </a:rPr>
              <a:t>Current Situation</a:t>
            </a:r>
            <a:endParaRPr lang="en-US" b="1" dirty="0">
              <a:latin typeface="Georgia"/>
              <a:cs typeface="Georgia"/>
            </a:endParaRPr>
          </a:p>
        </p:txBody>
      </p:sp>
      <p:sp>
        <p:nvSpPr>
          <p:cNvPr id="3" name="Content Placeholder 2"/>
          <p:cNvSpPr>
            <a:spLocks noGrp="1"/>
          </p:cNvSpPr>
          <p:nvPr>
            <p:ph idx="1"/>
          </p:nvPr>
        </p:nvSpPr>
        <p:spPr>
          <a:xfrm>
            <a:off x="457200" y="1600200"/>
            <a:ext cx="8458200" cy="4724400"/>
          </a:xfrm>
        </p:spPr>
        <p:txBody>
          <a:bodyPr>
            <a:normAutofit/>
          </a:bodyPr>
          <a:lstStyle/>
          <a:p>
            <a:r>
              <a:rPr lang="en-US" dirty="0" smtClean="0">
                <a:solidFill>
                  <a:srgbClr val="000000"/>
                </a:solidFill>
                <a:latin typeface="Georgia"/>
                <a:cs typeface="Georgia"/>
              </a:rPr>
              <a:t>Relative to areas without them, areas with medical marijuana “dispensaries” connected to crime, youth access, and increased abuse.</a:t>
            </a:r>
          </a:p>
          <a:p>
            <a:endParaRPr lang="en-US" dirty="0">
              <a:solidFill>
                <a:srgbClr val="000000"/>
              </a:solidFill>
              <a:latin typeface="Georgia"/>
              <a:cs typeface="Georgia"/>
            </a:endParaRPr>
          </a:p>
          <a:p>
            <a:r>
              <a:rPr lang="en-US" dirty="0" smtClean="0">
                <a:solidFill>
                  <a:srgbClr val="000000"/>
                </a:solidFill>
                <a:latin typeface="Georgia"/>
                <a:cs typeface="Georgia"/>
              </a:rPr>
              <a:t>Voting on medicine? Bypassing scientific, FDA process, in favor of larger political and legalization agendas.</a:t>
            </a:r>
          </a:p>
          <a:p>
            <a:endParaRPr lang="en-US" dirty="0">
              <a:solidFill>
                <a:srgbClr val="000000"/>
              </a:solidFill>
              <a:latin typeface="Georgia"/>
              <a:cs typeface="Georgia"/>
            </a:endParaRPr>
          </a:p>
          <a:p>
            <a:r>
              <a:rPr lang="en-US" dirty="0" smtClean="0">
                <a:solidFill>
                  <a:srgbClr val="000000"/>
                </a:solidFill>
                <a:latin typeface="Georgia"/>
                <a:cs typeface="Georgia"/>
              </a:rPr>
              <a:t>Most major medical groups oppose state-based smoked marijuana as medicine (</a:t>
            </a:r>
            <a:r>
              <a:rPr lang="en-US" dirty="0" err="1" smtClean="0">
                <a:solidFill>
                  <a:srgbClr val="000000"/>
                </a:solidFill>
                <a:latin typeface="Georgia"/>
                <a:cs typeface="Georgia"/>
              </a:rPr>
              <a:t>eg</a:t>
            </a:r>
            <a:r>
              <a:rPr lang="en-US" dirty="0" smtClean="0">
                <a:solidFill>
                  <a:srgbClr val="000000"/>
                </a:solidFill>
                <a:latin typeface="Georgia"/>
                <a:cs typeface="Georgia"/>
              </a:rPr>
              <a:t> AMA, ACS)</a:t>
            </a:r>
            <a:r>
              <a:rPr lang="en-US" sz="2200" dirty="0" smtClean="0">
                <a:solidFill>
                  <a:srgbClr val="000000"/>
                </a:solidFill>
                <a:latin typeface="Georgia"/>
                <a:cs typeface="Georgia"/>
              </a:rPr>
              <a:t>.</a:t>
            </a:r>
          </a:p>
          <a:p>
            <a:endParaRPr lang="en-US" dirty="0" smtClean="0">
              <a:solidFill>
                <a:srgbClr val="000000"/>
              </a:solidFill>
              <a:latin typeface="Georgia"/>
              <a:cs typeface="Georgia"/>
            </a:endParaRPr>
          </a:p>
          <a:p>
            <a:pPr marL="0" indent="0">
              <a:buNone/>
            </a:pPr>
            <a:endParaRPr lang="en-US" dirty="0" smtClean="0">
              <a:solidFill>
                <a:srgbClr val="000000"/>
              </a:solidFill>
              <a:latin typeface="Georgia"/>
              <a:cs typeface="Georgia"/>
            </a:endParaRPr>
          </a:p>
          <a:p>
            <a:endParaRPr lang="en-US" dirty="0" smtClean="0">
              <a:solidFill>
                <a:srgbClr val="000000"/>
              </a:solidFill>
              <a:latin typeface="Georgia"/>
              <a:cs typeface="Georgia"/>
            </a:endParaRPr>
          </a:p>
          <a:p>
            <a:endParaRPr lang="en-US" dirty="0" smtClean="0">
              <a:solidFill>
                <a:srgbClr val="000000"/>
              </a:solidFill>
              <a:latin typeface="Georgia"/>
              <a:cs typeface="Georgia"/>
            </a:endParaRPr>
          </a:p>
          <a:p>
            <a:endParaRPr lang="en-US" dirty="0">
              <a:solidFill>
                <a:srgbClr val="000000"/>
              </a:solidFill>
              <a:latin typeface="Georgia"/>
              <a:cs typeface="Georgia"/>
            </a:endParaRPr>
          </a:p>
        </p:txBody>
      </p:sp>
    </p:spTree>
    <p:extLst>
      <p:ext uri="{BB962C8B-B14F-4D97-AF65-F5344CB8AC3E}">
        <p14:creationId xmlns:p14="http://schemas.microsoft.com/office/powerpoint/2010/main" val="3381371180"/>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458200" cy="6026266"/>
          </a:xfrm>
          <a:prstGeom prst="rect">
            <a:avLst/>
          </a:prstGeom>
        </p:spPr>
        <p:txBody>
          <a:bodyPr wrap="square">
            <a:spAutoFit/>
          </a:bodyPr>
          <a:lstStyle/>
          <a:p>
            <a:pPr>
              <a:lnSpc>
                <a:spcPct val="80000"/>
              </a:lnSpc>
            </a:pPr>
            <a:r>
              <a:rPr lang="en-US" sz="4800" b="1" dirty="0" smtClean="0">
                <a:latin typeface="Georgia" pitchFamily="18" charset="0"/>
              </a:rPr>
              <a:t>This </a:t>
            </a:r>
            <a:r>
              <a:rPr lang="en-US" sz="4800" b="1" dirty="0">
                <a:latin typeface="Georgia" pitchFamily="18" charset="0"/>
              </a:rPr>
              <a:t>doesn’t mean that components </a:t>
            </a:r>
            <a:endParaRPr lang="en-US" sz="4800" b="1" dirty="0" smtClean="0">
              <a:latin typeface="Georgia" pitchFamily="18" charset="0"/>
            </a:endParaRPr>
          </a:p>
          <a:p>
            <a:pPr>
              <a:lnSpc>
                <a:spcPct val="80000"/>
              </a:lnSpc>
            </a:pPr>
            <a:r>
              <a:rPr lang="en-US" sz="4800" b="1" dirty="0" smtClean="0">
                <a:latin typeface="Georgia" pitchFamily="18" charset="0"/>
              </a:rPr>
              <a:t>in </a:t>
            </a:r>
            <a:r>
              <a:rPr lang="en-US" sz="4800" b="1" dirty="0">
                <a:latin typeface="Georgia" pitchFamily="18" charset="0"/>
              </a:rPr>
              <a:t>marijuana </a:t>
            </a:r>
            <a:r>
              <a:rPr lang="en-US" sz="4800" b="1" dirty="0" smtClean="0">
                <a:latin typeface="Georgia" pitchFamily="18" charset="0"/>
              </a:rPr>
              <a:t>do </a:t>
            </a:r>
            <a:r>
              <a:rPr lang="en-US" sz="4800" b="1" dirty="0">
                <a:latin typeface="Georgia" pitchFamily="18" charset="0"/>
              </a:rPr>
              <a:t>not have medical properties</a:t>
            </a:r>
            <a:r>
              <a:rPr lang="en-US" sz="4800" b="1" dirty="0" smtClean="0">
                <a:latin typeface="Georgia" pitchFamily="18" charset="0"/>
              </a:rPr>
              <a:t>.</a:t>
            </a:r>
            <a:endParaRPr lang="en-US" sz="4800" b="1" dirty="0">
              <a:latin typeface="Georgia" pitchFamily="18" charset="0"/>
            </a:endParaRPr>
          </a:p>
          <a:p>
            <a:pPr>
              <a:lnSpc>
                <a:spcPct val="80000"/>
              </a:lnSpc>
            </a:pPr>
            <a:endParaRPr lang="en-US" sz="4800" b="1" dirty="0">
              <a:latin typeface="Georgia" pitchFamily="18" charset="0"/>
            </a:endParaRPr>
          </a:p>
          <a:p>
            <a:pPr>
              <a:lnSpc>
                <a:spcPct val="80000"/>
              </a:lnSpc>
            </a:pPr>
            <a:r>
              <a:rPr lang="en-US" sz="4800" b="1" dirty="0">
                <a:solidFill>
                  <a:schemeClr val="accent6"/>
                </a:solidFill>
                <a:latin typeface="Georgia" pitchFamily="18" charset="0"/>
              </a:rPr>
              <a:t>These are being </a:t>
            </a:r>
            <a:r>
              <a:rPr lang="en-US" sz="4800" b="1" dirty="0" smtClean="0">
                <a:solidFill>
                  <a:schemeClr val="accent6"/>
                </a:solidFill>
                <a:latin typeface="Georgia" pitchFamily="18" charset="0"/>
              </a:rPr>
              <a:t>scientifically developed.</a:t>
            </a:r>
          </a:p>
          <a:p>
            <a:pPr>
              <a:lnSpc>
                <a:spcPct val="80000"/>
              </a:lnSpc>
            </a:pPr>
            <a:endParaRPr lang="en-US" sz="4800" b="1" dirty="0">
              <a:solidFill>
                <a:schemeClr val="accent6"/>
              </a:solidFill>
              <a:latin typeface="Georgia" pitchFamily="18" charset="0"/>
            </a:endParaRPr>
          </a:p>
          <a:p>
            <a:pPr>
              <a:lnSpc>
                <a:spcPct val="80000"/>
              </a:lnSpc>
            </a:pPr>
            <a:r>
              <a:rPr lang="en-US" sz="4800" b="1" i="1" dirty="0" smtClean="0">
                <a:solidFill>
                  <a:srgbClr val="800000"/>
                </a:solidFill>
                <a:latin typeface="Georgia" pitchFamily="18" charset="0"/>
              </a:rPr>
              <a:t>However, the process should be improved.</a:t>
            </a:r>
            <a:endParaRPr lang="en-US" sz="4800" b="1" i="1" dirty="0">
              <a:solidFill>
                <a:srgbClr val="800000"/>
              </a:solidFill>
              <a:latin typeface="Georgia" pitchFamily="18" charset="0"/>
            </a:endParaRPr>
          </a:p>
        </p:txBody>
      </p:sp>
      <p:sp>
        <p:nvSpPr>
          <p:cNvPr id="3" name="Slide Number Placeholder 2"/>
          <p:cNvSpPr>
            <a:spLocks noGrp="1"/>
          </p:cNvSpPr>
          <p:nvPr>
            <p:ph type="sldNum" sz="quarter" idx="12"/>
          </p:nvPr>
        </p:nvSpPr>
        <p:spPr/>
        <p:txBody>
          <a:bodyPr/>
          <a:lstStyle/>
          <a:p>
            <a:fld id="{4226F133-244D-4A4C-B618-CB5A3EE004CC}" type="slidenum">
              <a:rPr lang="en-US" smtClean="0"/>
              <a:pPr/>
              <a:t>76</a:t>
            </a:fld>
            <a:endParaRPr lang="en-US" dirty="0"/>
          </a:p>
        </p:txBody>
      </p:sp>
    </p:spTree>
    <p:extLst>
      <p:ext uri="{BB962C8B-B14F-4D97-AF65-F5344CB8AC3E}">
        <p14:creationId xmlns:p14="http://schemas.microsoft.com/office/powerpoint/2010/main" val="9179413"/>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640960" cy="1200329"/>
          </a:xfrm>
          <a:prstGeom prst="rect">
            <a:avLst/>
          </a:prstGeom>
          <a:noFill/>
        </p:spPr>
        <p:txBody>
          <a:bodyPr wrap="square" rtlCol="0">
            <a:spAutoFit/>
          </a:bodyPr>
          <a:lstStyle/>
          <a:p>
            <a:pPr algn="ctr"/>
            <a:r>
              <a:rPr lang="en-US" sz="3600" b="1" dirty="0" smtClean="0">
                <a:latin typeface="Georgia" pitchFamily="18" charset="0"/>
              </a:rPr>
              <a:t>Cannabis-Based Medicines</a:t>
            </a:r>
          </a:p>
          <a:p>
            <a:endParaRPr lang="en-US" sz="3600" b="1" dirty="0" smtClean="0">
              <a:solidFill>
                <a:srgbClr val="FFFF00"/>
              </a:solidFill>
              <a:latin typeface="Georgia"/>
              <a:cs typeface="Georgia"/>
            </a:endParaRPr>
          </a:p>
        </p:txBody>
      </p:sp>
      <p:sp>
        <p:nvSpPr>
          <p:cNvPr id="5" name="Rectangle 4"/>
          <p:cNvSpPr/>
          <p:nvPr/>
        </p:nvSpPr>
        <p:spPr>
          <a:xfrm>
            <a:off x="228600" y="1082060"/>
            <a:ext cx="4724400" cy="5406608"/>
          </a:xfrm>
          <a:prstGeom prst="rect">
            <a:avLst/>
          </a:prstGeom>
        </p:spPr>
        <p:txBody>
          <a:bodyPr wrap="square">
            <a:spAutoFit/>
          </a:bodyPr>
          <a:lstStyle/>
          <a:p>
            <a:pPr>
              <a:lnSpc>
                <a:spcPts val="2000"/>
              </a:lnSpc>
              <a:tabLst>
                <a:tab pos="241300" algn="l"/>
                <a:tab pos="241300" algn="l"/>
                <a:tab pos="241300" algn="l"/>
                <a:tab pos="241300" algn="l"/>
                <a:tab pos="241300" algn="l"/>
              </a:tabLst>
            </a:pPr>
            <a:endParaRPr lang="en-CA" sz="2400" dirty="0" smtClean="0">
              <a:latin typeface="Georgia" pitchFamily="18" charset="0"/>
              <a:cs typeface="Arial Unicode MS"/>
            </a:endParaRPr>
          </a:p>
          <a:p>
            <a:pPr marL="342900" indent="-342900">
              <a:buFont typeface="Arial" pitchFamily="34" charset="0"/>
              <a:buChar char="•"/>
              <a:tabLst>
                <a:tab pos="241300" algn="l"/>
                <a:tab pos="241300" algn="l"/>
                <a:tab pos="241300" algn="l"/>
                <a:tab pos="241300" algn="l"/>
                <a:tab pos="241300" algn="l"/>
              </a:tabLst>
            </a:pPr>
            <a:r>
              <a:rPr lang="en-CA" sz="2400" dirty="0" smtClean="0">
                <a:latin typeface="Georgia" pitchFamily="18" charset="0"/>
                <a:cs typeface="Arial Unicode MS"/>
              </a:rPr>
              <a:t>Research on the efficacy of cannabinoids is not focused on raw/crude marijuana, but in the individual components that may have medical use.</a:t>
            </a:r>
          </a:p>
          <a:p>
            <a:pPr marL="342900" indent="-342900">
              <a:lnSpc>
                <a:spcPts val="2000"/>
              </a:lnSpc>
              <a:buFont typeface="Wingdings" charset="2"/>
              <a:buChar char="q"/>
              <a:tabLst>
                <a:tab pos="241300" algn="l"/>
                <a:tab pos="241300" algn="l"/>
                <a:tab pos="241300" algn="l"/>
                <a:tab pos="241300" algn="l"/>
                <a:tab pos="241300" algn="l"/>
              </a:tabLst>
            </a:pPr>
            <a:endParaRPr lang="en-CA" sz="2400" dirty="0" smtClean="0">
              <a:latin typeface="Georgia" pitchFamily="18" charset="0"/>
              <a:cs typeface="Arial Unicode MS"/>
            </a:endParaRPr>
          </a:p>
          <a:p>
            <a:pPr marL="342900" indent="-342900">
              <a:buFont typeface="Arial" pitchFamily="34" charset="0"/>
              <a:buChar char="•"/>
              <a:tabLst>
                <a:tab pos="241300" algn="l"/>
                <a:tab pos="241300" algn="l"/>
                <a:tab pos="241300" algn="l"/>
                <a:tab pos="241300" algn="l"/>
                <a:tab pos="241300" algn="l"/>
              </a:tabLst>
            </a:pPr>
            <a:r>
              <a:rPr lang="en-CA" sz="2400" i="1" dirty="0" err="1" smtClean="0">
                <a:latin typeface="Georgia" pitchFamily="18" charset="0"/>
                <a:cs typeface="Arial Unicode MS"/>
              </a:rPr>
              <a:t>Sativex</a:t>
            </a:r>
            <a:r>
              <a:rPr lang="en-CA" sz="2400" dirty="0" smtClean="0">
                <a:latin typeface="Georgia" pitchFamily="18" charset="0"/>
                <a:cs typeface="Arial Unicode MS"/>
              </a:rPr>
              <a:t> is in the process of being studied</a:t>
            </a:r>
          </a:p>
          <a:p>
            <a:pPr marL="342900" indent="-342900">
              <a:buFont typeface="Arial" pitchFamily="34" charset="0"/>
              <a:buChar char="•"/>
              <a:tabLst>
                <a:tab pos="241300" algn="l"/>
                <a:tab pos="241300" algn="l"/>
                <a:tab pos="241300" algn="l"/>
                <a:tab pos="241300" algn="l"/>
                <a:tab pos="241300" algn="l"/>
              </a:tabLst>
            </a:pPr>
            <a:endParaRPr lang="en-CA" sz="2400" dirty="0">
              <a:latin typeface="Georgia" pitchFamily="18" charset="0"/>
              <a:cs typeface="Arial Unicode MS"/>
            </a:endParaRPr>
          </a:p>
          <a:p>
            <a:pPr marL="342900" indent="-342900">
              <a:buFont typeface="Arial" pitchFamily="34" charset="0"/>
              <a:buChar char="•"/>
              <a:tabLst>
                <a:tab pos="241300" algn="l"/>
                <a:tab pos="241300" algn="l"/>
                <a:tab pos="241300" algn="l"/>
                <a:tab pos="241300" algn="l"/>
                <a:tab pos="241300" algn="l"/>
              </a:tabLst>
            </a:pPr>
            <a:r>
              <a:rPr lang="en-CA" sz="2400" dirty="0" smtClean="0">
                <a:latin typeface="Georgia" pitchFamily="18" charset="0"/>
                <a:cs typeface="Arial Unicode MS"/>
              </a:rPr>
              <a:t>Approved in Canada and across Europe</a:t>
            </a:r>
          </a:p>
          <a:p>
            <a:pPr marL="342900" indent="-342900">
              <a:buFont typeface="Arial" pitchFamily="34" charset="0"/>
              <a:buChar char="•"/>
              <a:tabLst>
                <a:tab pos="241300" algn="l"/>
                <a:tab pos="241300" algn="l"/>
                <a:tab pos="241300" algn="l"/>
                <a:tab pos="241300" algn="l"/>
                <a:tab pos="241300" algn="l"/>
              </a:tabLst>
            </a:pPr>
            <a:endParaRPr lang="en-CA" sz="2400" dirty="0">
              <a:latin typeface="Georgia" pitchFamily="18" charset="0"/>
              <a:cs typeface="Arial Unicode MS"/>
            </a:endParaRPr>
          </a:p>
          <a:p>
            <a:pPr marL="342900" indent="-342900">
              <a:buFont typeface="Arial" pitchFamily="34" charset="0"/>
              <a:buChar char="•"/>
              <a:tabLst>
                <a:tab pos="241300" algn="l"/>
                <a:tab pos="241300" algn="l"/>
                <a:tab pos="241300" algn="l"/>
                <a:tab pos="241300" algn="l"/>
                <a:tab pos="241300" algn="l"/>
              </a:tabLst>
            </a:pPr>
            <a:r>
              <a:rPr lang="en-CA" sz="2400" dirty="0" smtClean="0">
                <a:latin typeface="Georgia" pitchFamily="18" charset="0"/>
                <a:cs typeface="Arial Unicode MS"/>
              </a:rPr>
              <a:t>Administered via an oral mouth spray, THC:CBD - 1:1</a:t>
            </a:r>
          </a:p>
        </p:txBody>
      </p:sp>
      <p:pic>
        <p:nvPicPr>
          <p:cNvPr id="6" name="Picture 5"/>
          <p:cNvPicPr>
            <a:picLocks noChangeAspect="1"/>
          </p:cNvPicPr>
          <p:nvPr/>
        </p:nvPicPr>
        <p:blipFill>
          <a:blip r:embed="rId2" cstate="print"/>
          <a:stretch>
            <a:fillRect/>
          </a:stretch>
        </p:blipFill>
        <p:spPr>
          <a:xfrm>
            <a:off x="5333999" y="1532986"/>
            <a:ext cx="3335751" cy="3711610"/>
          </a:xfrm>
          <a:prstGeom prst="rect">
            <a:avLst/>
          </a:prstGeom>
        </p:spPr>
      </p:pic>
      <p:sp>
        <p:nvSpPr>
          <p:cNvPr id="7" name="Slide Number Placeholder 6"/>
          <p:cNvSpPr>
            <a:spLocks noGrp="1"/>
          </p:cNvSpPr>
          <p:nvPr>
            <p:ph type="sldNum" sz="quarter" idx="12"/>
          </p:nvPr>
        </p:nvSpPr>
        <p:spPr/>
        <p:txBody>
          <a:bodyPr/>
          <a:lstStyle/>
          <a:p>
            <a:fld id="{4226F133-244D-4A4C-B618-CB5A3EE004CC}" type="slidenum">
              <a:rPr lang="en-US" smtClean="0"/>
              <a:pPr/>
              <a:t>77</a:t>
            </a:fld>
            <a:endParaRPr lang="en-US" dirty="0"/>
          </a:p>
        </p:txBody>
      </p:sp>
      <p:sp>
        <p:nvSpPr>
          <p:cNvPr id="3" name="Rectangle 2"/>
          <p:cNvSpPr/>
          <p:nvPr/>
        </p:nvSpPr>
        <p:spPr>
          <a:xfrm>
            <a:off x="-16933" y="6400800"/>
            <a:ext cx="7332133" cy="461665"/>
          </a:xfrm>
          <a:prstGeom prst="rect">
            <a:avLst/>
          </a:prstGeom>
        </p:spPr>
        <p:txBody>
          <a:bodyPr wrap="square">
            <a:spAutoFit/>
          </a:bodyPr>
          <a:lstStyle/>
          <a:p>
            <a:r>
              <a:rPr lang="en-US" sz="1200" dirty="0">
                <a:latin typeface="Georgia"/>
                <a:cs typeface="Georgia"/>
              </a:rPr>
              <a:t>Bayer Health. Fact Sheet – </a:t>
            </a:r>
            <a:r>
              <a:rPr lang="en-US" sz="1200" dirty="0" err="1">
                <a:latin typeface="Georgia"/>
                <a:cs typeface="Georgia"/>
              </a:rPr>
              <a:t>Sativex</a:t>
            </a:r>
            <a:r>
              <a:rPr lang="en-US" sz="1200" dirty="0">
                <a:latin typeface="Georgia"/>
                <a:cs typeface="Georgia"/>
              </a:rPr>
              <a:t>. April 13, 2005.</a:t>
            </a:r>
          </a:p>
          <a:p>
            <a:r>
              <a:rPr lang="en-US" sz="1200" dirty="0">
                <a:latin typeface="Georgia"/>
                <a:cs typeface="Georgia"/>
              </a:rPr>
              <a:t>http://</a:t>
            </a:r>
            <a:r>
              <a:rPr lang="en-US" sz="1200" dirty="0" err="1">
                <a:latin typeface="Georgia"/>
                <a:cs typeface="Georgia"/>
              </a:rPr>
              <a:t>www.hc-sc.gc.ca</a:t>
            </a:r>
            <a:r>
              <a:rPr lang="en-US" sz="1200" dirty="0">
                <a:latin typeface="Georgia"/>
                <a:cs typeface="Georgia"/>
              </a:rPr>
              <a:t>/</a:t>
            </a:r>
            <a:r>
              <a:rPr lang="en-US" sz="1200" dirty="0" err="1">
                <a:latin typeface="Georgia"/>
                <a:cs typeface="Georgia"/>
              </a:rPr>
              <a:t>dhp-mps</a:t>
            </a:r>
            <a:r>
              <a:rPr lang="en-US" sz="1200" dirty="0">
                <a:latin typeface="Georgia"/>
                <a:cs typeface="Georgia"/>
              </a:rPr>
              <a:t>/</a:t>
            </a:r>
            <a:r>
              <a:rPr lang="en-US" sz="1200" dirty="0" err="1">
                <a:latin typeface="Georgia"/>
                <a:cs typeface="Georgia"/>
              </a:rPr>
              <a:t>prodpharma</a:t>
            </a:r>
            <a:r>
              <a:rPr lang="en-US" sz="1200" dirty="0">
                <a:latin typeface="Georgia"/>
                <a:cs typeface="Georgia"/>
              </a:rPr>
              <a:t>/notices-</a:t>
            </a:r>
            <a:r>
              <a:rPr lang="en-US" sz="1200" dirty="0" err="1">
                <a:latin typeface="Georgia"/>
                <a:cs typeface="Georgia"/>
              </a:rPr>
              <a:t>avis</a:t>
            </a:r>
            <a:r>
              <a:rPr lang="en-US" sz="1200" dirty="0">
                <a:latin typeface="Georgia"/>
                <a:cs typeface="Georgia"/>
              </a:rPr>
              <a:t>/conditions/sativex_fs_fd_091289-eng.php</a:t>
            </a:r>
          </a:p>
        </p:txBody>
      </p:sp>
    </p:spTree>
    <p:extLst>
      <p:ext uri="{BB962C8B-B14F-4D97-AF65-F5344CB8AC3E}">
        <p14:creationId xmlns:p14="http://schemas.microsoft.com/office/powerpoint/2010/main" val="415206343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95400"/>
            <a:ext cx="8458200" cy="4253472"/>
          </a:xfrm>
          <a:prstGeom prst="rect">
            <a:avLst/>
          </a:prstGeom>
        </p:spPr>
        <p:txBody>
          <a:bodyPr wrap="square">
            <a:spAutoFit/>
          </a:bodyPr>
          <a:lstStyle/>
          <a:p>
            <a:pPr>
              <a:lnSpc>
                <a:spcPct val="80000"/>
              </a:lnSpc>
            </a:pPr>
            <a:r>
              <a:rPr lang="en-US" sz="4800" b="1" dirty="0" smtClean="0">
                <a:latin typeface="Georgia" pitchFamily="18" charset="0"/>
              </a:rPr>
              <a:t>We don’t smoke opium to benefit from morphine.</a:t>
            </a:r>
          </a:p>
          <a:p>
            <a:pPr>
              <a:lnSpc>
                <a:spcPct val="80000"/>
              </a:lnSpc>
            </a:pPr>
            <a:endParaRPr lang="en-US" sz="4800" b="1" dirty="0">
              <a:latin typeface="Georgia" pitchFamily="18" charset="0"/>
            </a:endParaRPr>
          </a:p>
          <a:p>
            <a:pPr>
              <a:lnSpc>
                <a:spcPct val="80000"/>
              </a:lnSpc>
            </a:pPr>
            <a:endParaRPr lang="en-US" sz="4800" b="1" dirty="0">
              <a:latin typeface="Georgia" pitchFamily="18" charset="0"/>
            </a:endParaRPr>
          </a:p>
          <a:p>
            <a:pPr>
              <a:lnSpc>
                <a:spcPct val="80000"/>
              </a:lnSpc>
            </a:pPr>
            <a:r>
              <a:rPr lang="en-US" sz="4800" b="1" dirty="0" smtClean="0">
                <a:solidFill>
                  <a:schemeClr val="accent6"/>
                </a:solidFill>
                <a:latin typeface="Georgia" pitchFamily="18" charset="0"/>
              </a:rPr>
              <a:t>So we don’t need to smoke marijuana to receive its potential benefits.</a:t>
            </a:r>
            <a:endParaRPr lang="en-US" sz="4800" b="1" i="1" dirty="0">
              <a:solidFill>
                <a:srgbClr val="800000"/>
              </a:solidFill>
              <a:latin typeface="Georgia" pitchFamily="18" charset="0"/>
            </a:endParaRPr>
          </a:p>
        </p:txBody>
      </p:sp>
      <p:sp>
        <p:nvSpPr>
          <p:cNvPr id="3" name="Slide Number Placeholder 2"/>
          <p:cNvSpPr>
            <a:spLocks noGrp="1"/>
          </p:cNvSpPr>
          <p:nvPr>
            <p:ph type="sldNum" sz="quarter" idx="12"/>
          </p:nvPr>
        </p:nvSpPr>
        <p:spPr/>
        <p:txBody>
          <a:bodyPr/>
          <a:lstStyle/>
          <a:p>
            <a:fld id="{4226F133-244D-4A4C-B618-CB5A3EE004CC}" type="slidenum">
              <a:rPr lang="en-US" smtClean="0"/>
              <a:pPr/>
              <a:t>78</a:t>
            </a:fld>
            <a:endParaRPr lang="en-US" dirty="0"/>
          </a:p>
        </p:txBody>
      </p:sp>
    </p:spTree>
    <p:extLst>
      <p:ext uri="{BB962C8B-B14F-4D97-AF65-F5344CB8AC3E}">
        <p14:creationId xmlns:p14="http://schemas.microsoft.com/office/powerpoint/2010/main" val="3362033124"/>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226F133-244D-4A4C-B618-CB5A3EE004CC}" type="slidenum">
              <a:rPr lang="en-US" smtClean="0"/>
              <a:pPr/>
              <a:t>79</a:t>
            </a:fld>
            <a:endParaRPr lang="en-US" dirty="0"/>
          </a:p>
        </p:txBody>
      </p:sp>
      <p:sp>
        <p:nvSpPr>
          <p:cNvPr id="3" name="Rectangle 2"/>
          <p:cNvSpPr/>
          <p:nvPr/>
        </p:nvSpPr>
        <p:spPr>
          <a:xfrm>
            <a:off x="152400" y="381000"/>
            <a:ext cx="8839200" cy="6863418"/>
          </a:xfrm>
          <a:prstGeom prst="rect">
            <a:avLst/>
          </a:prstGeom>
        </p:spPr>
        <p:txBody>
          <a:bodyPr wrap="square">
            <a:spAutoFit/>
          </a:bodyPr>
          <a:lstStyle/>
          <a:p>
            <a:pPr algn="ctr"/>
            <a:r>
              <a:rPr lang="en-US" sz="3600" b="1" u="sng" dirty="0" smtClean="0">
                <a:solidFill>
                  <a:srgbClr val="000000"/>
                </a:solidFill>
                <a:latin typeface="Georgia"/>
                <a:cs typeface="Georgia"/>
              </a:rPr>
              <a:t>We need to decrease access and availability</a:t>
            </a:r>
            <a:r>
              <a:rPr lang="en-US" sz="3600" b="1" dirty="0" smtClean="0">
                <a:solidFill>
                  <a:srgbClr val="000000"/>
                </a:solidFill>
                <a:latin typeface="Georgia"/>
                <a:cs typeface="Georgia"/>
              </a:rPr>
              <a:t>. </a:t>
            </a:r>
          </a:p>
          <a:p>
            <a:pPr algn="ctr"/>
            <a:r>
              <a:rPr lang="en-US" sz="3600" b="1" dirty="0" smtClean="0">
                <a:solidFill>
                  <a:srgbClr val="FF0000"/>
                </a:solidFill>
                <a:latin typeface="Georgia"/>
                <a:cs typeface="Georgia"/>
              </a:rPr>
              <a:t>So, a smart approach might look like this:</a:t>
            </a:r>
            <a:endParaRPr lang="en-US" sz="1600" dirty="0" smtClean="0">
              <a:solidFill>
                <a:srgbClr val="FF0000"/>
              </a:solidFill>
              <a:latin typeface="Georgia"/>
              <a:cs typeface="Georgia"/>
            </a:endParaRPr>
          </a:p>
          <a:p>
            <a:pPr marL="457200" indent="-457200">
              <a:buFont typeface="Arial"/>
              <a:buChar char="•"/>
            </a:pPr>
            <a:r>
              <a:rPr lang="en-US" sz="2600" dirty="0" smtClean="0">
                <a:latin typeface="Georgia"/>
                <a:cs typeface="Georgia"/>
              </a:rPr>
              <a:t>Increased community</a:t>
            </a:r>
            <a:r>
              <a:rPr lang="en-US" sz="2600" dirty="0">
                <a:latin typeface="Georgia"/>
                <a:cs typeface="Georgia"/>
              </a:rPr>
              <a:t>-based </a:t>
            </a:r>
            <a:r>
              <a:rPr lang="en-US" sz="2600" dirty="0" smtClean="0">
                <a:latin typeface="Georgia"/>
                <a:cs typeface="Georgia"/>
              </a:rPr>
              <a:t>prevention through community coalitions </a:t>
            </a:r>
            <a:r>
              <a:rPr lang="en-US" sz="2600" dirty="0">
                <a:latin typeface="Georgia"/>
                <a:cs typeface="Georgia"/>
              </a:rPr>
              <a:t>to empower </a:t>
            </a:r>
            <a:r>
              <a:rPr lang="en-US" sz="2600" dirty="0" smtClean="0">
                <a:latin typeface="Georgia"/>
                <a:cs typeface="Georgia"/>
              </a:rPr>
              <a:t>schools, parents</a:t>
            </a:r>
            <a:r>
              <a:rPr lang="en-US" sz="2600" dirty="0">
                <a:latin typeface="Georgia"/>
                <a:cs typeface="Georgia"/>
              </a:rPr>
              <a:t>, physicians and other health care professionals to prevent marijuana use among </a:t>
            </a:r>
            <a:r>
              <a:rPr lang="en-US" sz="2600" dirty="0" smtClean="0">
                <a:latin typeface="Georgia"/>
                <a:cs typeface="Georgia"/>
              </a:rPr>
              <a:t>youth</a:t>
            </a:r>
          </a:p>
          <a:p>
            <a:pPr marL="457200" indent="-457200">
              <a:buFont typeface="Arial"/>
              <a:buChar char="•"/>
            </a:pPr>
            <a:r>
              <a:rPr lang="en-US" sz="2600" dirty="0" smtClean="0">
                <a:latin typeface="Georgia"/>
                <a:cs typeface="Georgia"/>
              </a:rPr>
              <a:t>Increased </a:t>
            </a:r>
            <a:r>
              <a:rPr lang="en-US" sz="2600" dirty="0">
                <a:latin typeface="Georgia"/>
                <a:cs typeface="Georgia"/>
              </a:rPr>
              <a:t>screening and brief interventions in health care </a:t>
            </a:r>
            <a:r>
              <a:rPr lang="en-US" sz="2600" dirty="0" smtClean="0">
                <a:latin typeface="Georgia"/>
                <a:cs typeface="Georgia"/>
              </a:rPr>
              <a:t>settings</a:t>
            </a:r>
          </a:p>
          <a:p>
            <a:pPr marL="457200" indent="-457200">
              <a:buFont typeface="Arial"/>
              <a:buChar char="•"/>
            </a:pPr>
            <a:r>
              <a:rPr lang="en-US" sz="2600" dirty="0" smtClean="0">
                <a:latin typeface="Georgia"/>
                <a:cs typeface="Georgia"/>
              </a:rPr>
              <a:t>Increased access to treatment</a:t>
            </a:r>
          </a:p>
          <a:p>
            <a:pPr marL="457200" indent="-457200">
              <a:buFont typeface="Arial"/>
              <a:buChar char="•"/>
            </a:pPr>
            <a:r>
              <a:rPr lang="en-US" sz="2600" dirty="0" smtClean="0">
                <a:latin typeface="Georgia"/>
                <a:cs typeface="Georgia"/>
              </a:rPr>
              <a:t>Increased </a:t>
            </a:r>
            <a:r>
              <a:rPr lang="en-US" sz="2600" dirty="0">
                <a:latin typeface="Georgia"/>
                <a:cs typeface="Georgia"/>
              </a:rPr>
              <a:t>access to recovery-oriented services </a:t>
            </a:r>
            <a:endParaRPr lang="en-US" sz="2600" dirty="0" smtClean="0">
              <a:latin typeface="Georgia"/>
              <a:cs typeface="Georgia"/>
            </a:endParaRPr>
          </a:p>
          <a:p>
            <a:pPr marL="457200" indent="-457200">
              <a:buFont typeface="Arial"/>
              <a:buChar char="•"/>
            </a:pPr>
            <a:r>
              <a:rPr lang="en-US" sz="2600" dirty="0" smtClean="0">
                <a:latin typeface="Georgia"/>
                <a:cs typeface="Georgia"/>
              </a:rPr>
              <a:t>Greater </a:t>
            </a:r>
            <a:r>
              <a:rPr lang="en-US" sz="2600" dirty="0">
                <a:latin typeface="Georgia"/>
                <a:cs typeface="Georgia"/>
              </a:rPr>
              <a:t>number of drug treatment courts and HOPE Probation </a:t>
            </a:r>
            <a:r>
              <a:rPr lang="en-US" sz="2600" dirty="0" smtClean="0">
                <a:latin typeface="Georgia"/>
                <a:cs typeface="Georgia"/>
              </a:rPr>
              <a:t>programs</a:t>
            </a:r>
          </a:p>
          <a:p>
            <a:r>
              <a:rPr lang="en-US" sz="3600" dirty="0">
                <a:latin typeface="Georgia"/>
                <a:cs typeface="Georgia"/>
              </a:rPr>
              <a:t> </a:t>
            </a:r>
          </a:p>
        </p:txBody>
      </p:sp>
    </p:spTree>
    <p:extLst>
      <p:ext uri="{BB962C8B-B14F-4D97-AF65-F5344CB8AC3E}">
        <p14:creationId xmlns:p14="http://schemas.microsoft.com/office/powerpoint/2010/main" val="6848393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395536" y="2708920"/>
            <a:ext cx="8424936" cy="1981200"/>
          </a:xfrm>
        </p:spPr>
        <p:txBody>
          <a:bodyPr>
            <a:normAutofit fontScale="92500"/>
          </a:bodyPr>
          <a:lstStyle/>
          <a:p>
            <a:pPr algn="ctr" eaLnBrk="1" hangingPunct="1">
              <a:buFontTx/>
              <a:buNone/>
            </a:pPr>
            <a:r>
              <a:rPr lang="en-US" sz="4000" b="1" dirty="0" smtClean="0">
                <a:latin typeface="Georgia"/>
                <a:cs typeface="Georgia"/>
              </a:rPr>
              <a:t>Advocates have organized across US states and around the world to push their initiatives.</a:t>
            </a:r>
          </a:p>
        </p:txBody>
      </p:sp>
      <p:sp>
        <p:nvSpPr>
          <p:cNvPr id="2" name="Slide Number Placeholder 1"/>
          <p:cNvSpPr>
            <a:spLocks noGrp="1"/>
          </p:cNvSpPr>
          <p:nvPr>
            <p:ph type="sldNum" sz="quarter" idx="12"/>
          </p:nvPr>
        </p:nvSpPr>
        <p:spPr/>
        <p:txBody>
          <a:bodyPr/>
          <a:lstStyle/>
          <a:p>
            <a:pPr>
              <a:defRPr/>
            </a:pPr>
            <a:fld id="{0ADEE4AA-A244-4A77-ABEA-16AE5F7D255F}" type="slidenum">
              <a:rPr lang="en-US" smtClean="0"/>
              <a:pPr>
                <a:defRPr/>
              </a:pPr>
              <a:t>8</a:t>
            </a:fld>
            <a:endParaRPr lang="en-US"/>
          </a:p>
        </p:txBody>
      </p:sp>
    </p:spTree>
    <p:extLst>
      <p:ext uri="{BB962C8B-B14F-4D97-AF65-F5344CB8AC3E}">
        <p14:creationId xmlns:p14="http://schemas.microsoft.com/office/powerpoint/2010/main" val="23310940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pitchFamily="18" charset="0"/>
              </a:rPr>
              <a:t>Thank You!</a:t>
            </a:r>
            <a:endParaRPr lang="en-US" dirty="0">
              <a:latin typeface="Georgia" pitchFamily="18" charset="0"/>
            </a:endParaRPr>
          </a:p>
        </p:txBody>
      </p:sp>
      <p:sp>
        <p:nvSpPr>
          <p:cNvPr id="3" name="Content Placeholder 2"/>
          <p:cNvSpPr>
            <a:spLocks noGrp="1"/>
          </p:cNvSpPr>
          <p:nvPr>
            <p:ph idx="1"/>
          </p:nvPr>
        </p:nvSpPr>
        <p:spPr>
          <a:xfrm>
            <a:off x="228600" y="1600200"/>
            <a:ext cx="8763000" cy="5105399"/>
          </a:xfrm>
        </p:spPr>
        <p:txBody>
          <a:bodyPr>
            <a:normAutofit fontScale="77500" lnSpcReduction="20000"/>
          </a:bodyPr>
          <a:lstStyle/>
          <a:p>
            <a:pPr marL="0" indent="0" algn="ctr">
              <a:buNone/>
            </a:pPr>
            <a:r>
              <a:rPr lang="en-US" sz="6000" dirty="0" smtClean="0">
                <a:latin typeface="Georgia" pitchFamily="18" charset="0"/>
              </a:rPr>
              <a:t>Questions? </a:t>
            </a:r>
          </a:p>
          <a:p>
            <a:pPr marL="0" indent="0" algn="ctr">
              <a:buNone/>
            </a:pPr>
            <a:r>
              <a:rPr lang="en-US" sz="6000" u="sng" dirty="0" err="1" smtClean="0">
                <a:solidFill>
                  <a:srgbClr val="FF0000"/>
                </a:solidFill>
                <a:latin typeface="Georgia" pitchFamily="18" charset="0"/>
              </a:rPr>
              <a:t>www.kevinsabet.com</a:t>
            </a:r>
            <a:endParaRPr lang="en-US" sz="6000" u="sng" dirty="0" smtClean="0">
              <a:solidFill>
                <a:srgbClr val="FF0000"/>
              </a:solidFill>
              <a:latin typeface="Georgia" pitchFamily="18" charset="0"/>
            </a:endParaRPr>
          </a:p>
          <a:p>
            <a:pPr marL="0" indent="0" algn="ctr">
              <a:buNone/>
            </a:pPr>
            <a:r>
              <a:rPr lang="en-US" sz="7100" dirty="0" smtClean="0">
                <a:latin typeface="Georgia" pitchFamily="18" charset="0"/>
                <a:hlinkClick r:id="rId2"/>
              </a:rPr>
              <a:t>www.learnaboutsam.org</a:t>
            </a:r>
            <a:endParaRPr lang="en-US" sz="7100" dirty="0" smtClean="0">
              <a:latin typeface="Georgia" pitchFamily="18" charset="0"/>
            </a:endParaRPr>
          </a:p>
          <a:p>
            <a:pPr marL="0" indent="0" algn="ctr">
              <a:spcBef>
                <a:spcPts val="0"/>
              </a:spcBef>
              <a:buNone/>
            </a:pPr>
            <a:endParaRPr lang="en-US" sz="2500" dirty="0" smtClean="0">
              <a:latin typeface="Georgia" pitchFamily="18" charset="0"/>
            </a:endParaRPr>
          </a:p>
          <a:p>
            <a:pPr marL="0" indent="0" algn="ctr">
              <a:spcBef>
                <a:spcPts val="0"/>
              </a:spcBef>
              <a:buNone/>
            </a:pPr>
            <a:r>
              <a:rPr lang="en-US" sz="6000" dirty="0" smtClean="0">
                <a:latin typeface="Georgia" pitchFamily="18" charset="0"/>
              </a:rPr>
              <a:t>Email</a:t>
            </a:r>
          </a:p>
          <a:p>
            <a:pPr marL="0" indent="0" algn="ctr">
              <a:buNone/>
            </a:pPr>
            <a:r>
              <a:rPr lang="en-US" sz="6000" dirty="0" smtClean="0">
                <a:solidFill>
                  <a:srgbClr val="3366FF"/>
                </a:solidFill>
                <a:latin typeface="Georgia" pitchFamily="18" charset="0"/>
                <a:hlinkClick r:id="rId3"/>
              </a:rPr>
              <a:t>info@learnaboutsam.org</a:t>
            </a:r>
            <a:endParaRPr lang="en-US" sz="6000" dirty="0" smtClean="0">
              <a:solidFill>
                <a:srgbClr val="3366FF"/>
              </a:solidFill>
              <a:latin typeface="Georgia" pitchFamily="18" charset="0"/>
            </a:endParaRPr>
          </a:p>
          <a:p>
            <a:pPr marL="0" indent="0" algn="ctr">
              <a:buNone/>
            </a:pPr>
            <a:r>
              <a:rPr lang="en-US" sz="6000" dirty="0" smtClean="0">
                <a:solidFill>
                  <a:srgbClr val="3366FF"/>
                </a:solidFill>
                <a:latin typeface="Georgia" pitchFamily="18" charset="0"/>
                <a:hlinkClick r:id="rId4"/>
              </a:rPr>
              <a:t>kevin@learnaboutsam.org</a:t>
            </a:r>
            <a:endParaRPr lang="en-US" sz="6000" dirty="0" smtClean="0">
              <a:solidFill>
                <a:srgbClr val="3366FF"/>
              </a:solidFill>
              <a:latin typeface="Georgia" pitchFamily="18" charset="0"/>
            </a:endParaRPr>
          </a:p>
        </p:txBody>
      </p:sp>
      <p:sp>
        <p:nvSpPr>
          <p:cNvPr id="4" name="Slide Number Placeholder 3"/>
          <p:cNvSpPr>
            <a:spLocks noGrp="1"/>
          </p:cNvSpPr>
          <p:nvPr>
            <p:ph type="sldNum" sz="quarter" idx="12"/>
          </p:nvPr>
        </p:nvSpPr>
        <p:spPr/>
        <p:txBody>
          <a:bodyPr/>
          <a:lstStyle/>
          <a:p>
            <a:fld id="{4226F133-244D-4A4C-B618-CB5A3EE004CC}" type="slidenum">
              <a:rPr lang="en-US" smtClean="0"/>
              <a:pPr/>
              <a:t>80</a:t>
            </a:fld>
            <a:endParaRPr lang="en-US" dirty="0"/>
          </a:p>
        </p:txBody>
      </p:sp>
    </p:spTree>
    <p:extLst>
      <p:ext uri="{BB962C8B-B14F-4D97-AF65-F5344CB8AC3E}">
        <p14:creationId xmlns:p14="http://schemas.microsoft.com/office/powerpoint/2010/main" val="22420304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381000" y="2743200"/>
            <a:ext cx="8229600" cy="1981200"/>
          </a:xfrm>
        </p:spPr>
        <p:txBody>
          <a:bodyPr/>
          <a:lstStyle/>
          <a:p>
            <a:pPr algn="ctr" eaLnBrk="1" hangingPunct="1">
              <a:buFontTx/>
              <a:buNone/>
            </a:pPr>
            <a:r>
              <a:rPr lang="en-US" sz="4000" b="1" dirty="0" smtClean="0">
                <a:latin typeface="Georgia"/>
                <a:cs typeface="Georgia"/>
              </a:rPr>
              <a:t>They have major donors who fund their work and messages.</a:t>
            </a:r>
          </a:p>
        </p:txBody>
      </p:sp>
      <p:sp>
        <p:nvSpPr>
          <p:cNvPr id="2" name="Slide Number Placeholder 1"/>
          <p:cNvSpPr>
            <a:spLocks noGrp="1"/>
          </p:cNvSpPr>
          <p:nvPr>
            <p:ph type="sldNum" sz="quarter" idx="12"/>
          </p:nvPr>
        </p:nvSpPr>
        <p:spPr/>
        <p:txBody>
          <a:bodyPr/>
          <a:lstStyle/>
          <a:p>
            <a:pPr>
              <a:defRPr/>
            </a:pPr>
            <a:fld id="{BD1090F1-2AD1-4151-90BC-3CC9FC015C60}" type="slidenum">
              <a:rPr lang="en-US" smtClean="0"/>
              <a:pPr>
                <a:defRPr/>
              </a:pPr>
              <a:t>9</a:t>
            </a:fld>
            <a:endParaRPr lang="en-US"/>
          </a:p>
        </p:txBody>
      </p:sp>
    </p:spTree>
    <p:extLst>
      <p:ext uri="{BB962C8B-B14F-4D97-AF65-F5344CB8AC3E}">
        <p14:creationId xmlns:p14="http://schemas.microsoft.com/office/powerpoint/2010/main" val="3104138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Override>
</file>

<file path=ppt/theme/themeOverride4.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Override>
</file>

<file path=docProps/app.xml><?xml version="1.0" encoding="utf-8"?>
<Properties xmlns="http://schemas.openxmlformats.org/officeDocument/2006/extended-properties" xmlns:vt="http://schemas.openxmlformats.org/officeDocument/2006/docPropsVTypes">
  <Template> Black .thmx</Template>
  <TotalTime>34407</TotalTime>
  <Words>2958</Words>
  <Application>Microsoft Macintosh PowerPoint</Application>
  <PresentationFormat>On-screen Show (4:3)</PresentationFormat>
  <Paragraphs>511</Paragraphs>
  <Slides>80</Slides>
  <Notes>10</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80</vt:i4>
      </vt:variant>
    </vt:vector>
  </HeadingPairs>
  <TitlesOfParts>
    <vt:vector size="85" baseType="lpstr">
      <vt:lpstr>Breeze</vt:lpstr>
      <vt:lpstr>Black</vt:lpstr>
      <vt:lpstr>Worksheet</vt:lpstr>
      <vt:lpstr>Chart</vt:lpstr>
      <vt:lpstr>Slide</vt:lpstr>
      <vt:lpstr>PowerPoint Presentation</vt:lpstr>
      <vt:lpstr>What are our choices for marijuana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Generational trends in support for legalization in the US (Caulkins)</vt:lpstr>
      <vt:lpstr>PowerPoint Presentation</vt:lpstr>
      <vt:lpstr>In one mathematical model, legalization reaches 70% support in 5 years…</vt:lpstr>
      <vt:lpstr>PowerPoint Presentation</vt:lpstr>
      <vt:lpstr>PowerPoint Presentation</vt:lpstr>
      <vt:lpstr>PowerPoint Presentation</vt:lpstr>
      <vt:lpstr>John Sperling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Relation to Mental Health</vt:lpstr>
      <vt:lpstr>PowerPoint Presentation</vt:lpstr>
      <vt:lpstr>Let’s Not Repeat Mistakes of Alcohol &amp; Tobacco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Marketing to Children</vt:lpstr>
      <vt:lpstr>PowerPoint Presentation</vt:lpstr>
      <vt:lpstr>PowerPoint Presentation</vt:lpstr>
      <vt:lpstr> </vt:lpstr>
      <vt:lpstr> </vt:lpstr>
      <vt:lpstr>PowerPoint Presentation</vt:lpstr>
      <vt:lpstr>PowerPoint Presentation</vt:lpstr>
      <vt:lpstr>CO Traffic Fatalities with a THC+ driver</vt:lpstr>
      <vt:lpstr>PowerPoint Presentation</vt:lpstr>
      <vt:lpstr>4/20 Rally in Denver</vt:lpstr>
      <vt:lpstr>4/20 Rally in San Francisco</vt:lpstr>
      <vt:lpstr>Responsible Regulations?</vt:lpstr>
      <vt:lpstr>PowerPoint Presentation</vt:lpstr>
      <vt:lpstr>Alcohol &amp; Tobacco Money Makers or Dollar Drainers</vt:lpstr>
      <vt:lpstr>PowerPoint Presentation</vt:lpstr>
      <vt:lpstr>  Heavy Marijuana Use Lowers IQ1</vt:lpstr>
      <vt:lpstr>Kilmer, Beau, Jonathan P. Caulkins, Rosalie Liccardo Pacula, Robert J. MacCoun and Peter H. Reuter. 2010. “Altered State? Assessing How  Marijuana Legalization in California Could Influence Marijuana Consumption and Public Budgets.” Santa Monica, CA: RAND Corporation, http://www.rand.org/pubs/occasional_papers/OP315.  </vt:lpstr>
      <vt:lpstr>PowerPoint Presentation</vt:lpstr>
      <vt:lpstr>PowerPoint Presentation</vt:lpstr>
      <vt:lpstr>PowerPoint Presentation</vt:lpstr>
      <vt:lpstr>Is marijuana medicine?</vt:lpstr>
      <vt:lpstr>Current Situation</vt:lpstr>
      <vt:lpstr>Current Situation</vt:lpstr>
      <vt:lpstr>PowerPoint Presentation</vt:lpstr>
      <vt:lpstr>PowerPoint Presentation</vt:lpstr>
      <vt:lpstr>PowerPoint Presentation</vt:lpstr>
      <vt:lpstr>PowerPoint Presentation</vt:lpstr>
      <vt:lpstr>Thank You!</vt:lpstr>
    </vt:vector>
  </TitlesOfParts>
  <Company>EOP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Drug Control Strategy</dc:title>
  <dc:creator>EOP</dc:creator>
  <cp:lastModifiedBy>Bradley Nelson</cp:lastModifiedBy>
  <cp:revision>415</cp:revision>
  <cp:lastPrinted>2011-10-18T19:57:30Z</cp:lastPrinted>
  <dcterms:created xsi:type="dcterms:W3CDTF">2010-03-30T20:14:09Z</dcterms:created>
  <dcterms:modified xsi:type="dcterms:W3CDTF">2013-05-16T12:41:11Z</dcterms:modified>
</cp:coreProperties>
</file>